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43"/>
  </p:notesMasterIdLst>
  <p:sldIdLst>
    <p:sldId id="305" r:id="rId3"/>
    <p:sldId id="306" r:id="rId4"/>
    <p:sldId id="307" r:id="rId5"/>
    <p:sldId id="327" r:id="rId6"/>
    <p:sldId id="328" r:id="rId7"/>
    <p:sldId id="334" r:id="rId8"/>
    <p:sldId id="336" r:id="rId9"/>
    <p:sldId id="337" r:id="rId10"/>
    <p:sldId id="308" r:id="rId11"/>
    <p:sldId id="330" r:id="rId12"/>
    <p:sldId id="331" r:id="rId13"/>
    <p:sldId id="332" r:id="rId14"/>
    <p:sldId id="310" r:id="rId15"/>
    <p:sldId id="309" r:id="rId16"/>
    <p:sldId id="323" r:id="rId17"/>
    <p:sldId id="324" r:id="rId18"/>
    <p:sldId id="325" r:id="rId19"/>
    <p:sldId id="326" r:id="rId20"/>
    <p:sldId id="274" r:id="rId21"/>
    <p:sldId id="257" r:id="rId22"/>
    <p:sldId id="258" r:id="rId23"/>
    <p:sldId id="259" r:id="rId24"/>
    <p:sldId id="260" r:id="rId25"/>
    <p:sldId id="329" r:id="rId26"/>
    <p:sldId id="261" r:id="rId27"/>
    <p:sldId id="264" r:id="rId28"/>
    <p:sldId id="263" r:id="rId29"/>
    <p:sldId id="265" r:id="rId30"/>
    <p:sldId id="262" r:id="rId31"/>
    <p:sldId id="266" r:id="rId32"/>
    <p:sldId id="276" r:id="rId33"/>
    <p:sldId id="275" r:id="rId34"/>
    <p:sldId id="271" r:id="rId35"/>
    <p:sldId id="272" r:id="rId36"/>
    <p:sldId id="267" r:id="rId37"/>
    <p:sldId id="268" r:id="rId38"/>
    <p:sldId id="269" r:id="rId39"/>
    <p:sldId id="270" r:id="rId40"/>
    <p:sldId id="273" r:id="rId41"/>
    <p:sldId id="338" r:id="rId42"/>
    <p:sldId id="339" r:id="rId43"/>
    <p:sldId id="340" r:id="rId44"/>
    <p:sldId id="277" r:id="rId45"/>
    <p:sldId id="280" r:id="rId46"/>
    <p:sldId id="312" r:id="rId47"/>
    <p:sldId id="290" r:id="rId48"/>
    <p:sldId id="291" r:id="rId49"/>
    <p:sldId id="292" r:id="rId50"/>
    <p:sldId id="293" r:id="rId51"/>
    <p:sldId id="294" r:id="rId52"/>
    <p:sldId id="295" r:id="rId53"/>
    <p:sldId id="296" r:id="rId54"/>
    <p:sldId id="297" r:id="rId55"/>
    <p:sldId id="313" r:id="rId56"/>
    <p:sldId id="314" r:id="rId57"/>
    <p:sldId id="315" r:id="rId58"/>
    <p:sldId id="316" r:id="rId59"/>
    <p:sldId id="317" r:id="rId60"/>
    <p:sldId id="318" r:id="rId61"/>
    <p:sldId id="319" r:id="rId62"/>
    <p:sldId id="320" r:id="rId63"/>
    <p:sldId id="298" r:id="rId64"/>
    <p:sldId id="299" r:id="rId65"/>
    <p:sldId id="300" r:id="rId66"/>
    <p:sldId id="302" r:id="rId67"/>
    <p:sldId id="289" r:id="rId68"/>
    <p:sldId id="343" r:id="rId69"/>
    <p:sldId id="333" r:id="rId70"/>
    <p:sldId id="341" r:id="rId71"/>
    <p:sldId id="345" r:id="rId72"/>
    <p:sldId id="346" r:id="rId73"/>
    <p:sldId id="350" r:id="rId74"/>
    <p:sldId id="342" r:id="rId75"/>
    <p:sldId id="344" r:id="rId76"/>
    <p:sldId id="349" r:id="rId77"/>
    <p:sldId id="347" r:id="rId78"/>
    <p:sldId id="351" r:id="rId79"/>
    <p:sldId id="352" r:id="rId80"/>
    <p:sldId id="353" r:id="rId81"/>
    <p:sldId id="355" r:id="rId82"/>
    <p:sldId id="354" r:id="rId83"/>
    <p:sldId id="356" r:id="rId84"/>
    <p:sldId id="357" r:id="rId85"/>
    <p:sldId id="358" r:id="rId86"/>
    <p:sldId id="359" r:id="rId87"/>
    <p:sldId id="360" r:id="rId88"/>
    <p:sldId id="361" r:id="rId89"/>
    <p:sldId id="362" r:id="rId90"/>
    <p:sldId id="363" r:id="rId91"/>
    <p:sldId id="364" r:id="rId92"/>
    <p:sldId id="365" r:id="rId93"/>
    <p:sldId id="366" r:id="rId94"/>
    <p:sldId id="367" r:id="rId95"/>
    <p:sldId id="368" r:id="rId96"/>
    <p:sldId id="369" r:id="rId97"/>
    <p:sldId id="370" r:id="rId98"/>
    <p:sldId id="371" r:id="rId99"/>
    <p:sldId id="372" r:id="rId100"/>
    <p:sldId id="373" r:id="rId101"/>
    <p:sldId id="374" r:id="rId102"/>
    <p:sldId id="375" r:id="rId103"/>
    <p:sldId id="376" r:id="rId104"/>
    <p:sldId id="377" r:id="rId105"/>
    <p:sldId id="378" r:id="rId106"/>
    <p:sldId id="379" r:id="rId107"/>
    <p:sldId id="380" r:id="rId108"/>
    <p:sldId id="381" r:id="rId109"/>
    <p:sldId id="425" r:id="rId110"/>
    <p:sldId id="401" r:id="rId111"/>
    <p:sldId id="402" r:id="rId112"/>
    <p:sldId id="403" r:id="rId113"/>
    <p:sldId id="404" r:id="rId114"/>
    <p:sldId id="405" r:id="rId115"/>
    <p:sldId id="406" r:id="rId116"/>
    <p:sldId id="408" r:id="rId117"/>
    <p:sldId id="409" r:id="rId118"/>
    <p:sldId id="410" r:id="rId119"/>
    <p:sldId id="411" r:id="rId120"/>
    <p:sldId id="412" r:id="rId121"/>
    <p:sldId id="426" r:id="rId122"/>
    <p:sldId id="413" r:id="rId123"/>
    <p:sldId id="414" r:id="rId124"/>
    <p:sldId id="415" r:id="rId125"/>
    <p:sldId id="416" r:id="rId126"/>
    <p:sldId id="417" r:id="rId127"/>
    <p:sldId id="418" r:id="rId128"/>
    <p:sldId id="419" r:id="rId129"/>
    <p:sldId id="422" r:id="rId130"/>
    <p:sldId id="423" r:id="rId131"/>
    <p:sldId id="424" r:id="rId132"/>
    <p:sldId id="281" r:id="rId133"/>
    <p:sldId id="282" r:id="rId134"/>
    <p:sldId id="283" r:id="rId135"/>
    <p:sldId id="284" r:id="rId136"/>
    <p:sldId id="285" r:id="rId137"/>
    <p:sldId id="286" r:id="rId138"/>
    <p:sldId id="287" r:id="rId139"/>
    <p:sldId id="288" r:id="rId140"/>
    <p:sldId id="303" r:id="rId141"/>
    <p:sldId id="304" r:id="rId142"/>
  </p:sldIdLst>
  <p:sldSz cx="9144000" cy="6858000" type="screen4x3"/>
  <p:notesSz cx="6858000" cy="9144000"/>
  <p:defaultTextStyle>
    <a:defPPr>
      <a:defRPr lang="en-US"/>
    </a:defPPr>
    <a:lvl1pPr algn="l" rtl="0" fontAlgn="base">
      <a:spcBef>
        <a:spcPct val="0"/>
      </a:spcBef>
      <a:spcAft>
        <a:spcPct val="0"/>
      </a:spcAft>
      <a:defRPr sz="3200" kern="1200">
        <a:solidFill>
          <a:schemeClr val="tx1"/>
        </a:solidFill>
        <a:latin typeface="Times New Roman" pitchFamily="18" charset="0"/>
        <a:ea typeface="+mn-ea"/>
        <a:cs typeface="+mn-cs"/>
      </a:defRPr>
    </a:lvl1pPr>
    <a:lvl2pPr marL="457200" algn="l" rtl="0" fontAlgn="base">
      <a:spcBef>
        <a:spcPct val="0"/>
      </a:spcBef>
      <a:spcAft>
        <a:spcPct val="0"/>
      </a:spcAft>
      <a:defRPr sz="3200" kern="1200">
        <a:solidFill>
          <a:schemeClr val="tx1"/>
        </a:solidFill>
        <a:latin typeface="Times New Roman" pitchFamily="18" charset="0"/>
        <a:ea typeface="+mn-ea"/>
        <a:cs typeface="+mn-cs"/>
      </a:defRPr>
    </a:lvl2pPr>
    <a:lvl3pPr marL="914400" algn="l" rtl="0" fontAlgn="base">
      <a:spcBef>
        <a:spcPct val="0"/>
      </a:spcBef>
      <a:spcAft>
        <a:spcPct val="0"/>
      </a:spcAft>
      <a:defRPr sz="3200" kern="1200">
        <a:solidFill>
          <a:schemeClr val="tx1"/>
        </a:solidFill>
        <a:latin typeface="Times New Roman" pitchFamily="18" charset="0"/>
        <a:ea typeface="+mn-ea"/>
        <a:cs typeface="+mn-cs"/>
      </a:defRPr>
    </a:lvl3pPr>
    <a:lvl4pPr marL="1371600" algn="l" rtl="0" fontAlgn="base">
      <a:spcBef>
        <a:spcPct val="0"/>
      </a:spcBef>
      <a:spcAft>
        <a:spcPct val="0"/>
      </a:spcAft>
      <a:defRPr sz="3200" kern="1200">
        <a:solidFill>
          <a:schemeClr val="tx1"/>
        </a:solidFill>
        <a:latin typeface="Times New Roman" pitchFamily="18" charset="0"/>
        <a:ea typeface="+mn-ea"/>
        <a:cs typeface="+mn-cs"/>
      </a:defRPr>
    </a:lvl4pPr>
    <a:lvl5pPr marL="1828800" algn="l" rtl="0" fontAlgn="base">
      <a:spcBef>
        <a:spcPct val="0"/>
      </a:spcBef>
      <a:spcAft>
        <a:spcPct val="0"/>
      </a:spcAft>
      <a:defRPr sz="3200" kern="1200">
        <a:solidFill>
          <a:schemeClr val="tx1"/>
        </a:solidFill>
        <a:latin typeface="Times New Roman" pitchFamily="18" charset="0"/>
        <a:ea typeface="+mn-ea"/>
        <a:cs typeface="+mn-cs"/>
      </a:defRPr>
    </a:lvl5pPr>
    <a:lvl6pPr marL="2286000" algn="l" defTabSz="914400" rtl="0" eaLnBrk="1" latinLnBrk="0" hangingPunct="1">
      <a:defRPr sz="3200" kern="1200">
        <a:solidFill>
          <a:schemeClr val="tx1"/>
        </a:solidFill>
        <a:latin typeface="Times New Roman" pitchFamily="18" charset="0"/>
        <a:ea typeface="+mn-ea"/>
        <a:cs typeface="+mn-cs"/>
      </a:defRPr>
    </a:lvl6pPr>
    <a:lvl7pPr marL="2743200" algn="l" defTabSz="914400" rtl="0" eaLnBrk="1" latinLnBrk="0" hangingPunct="1">
      <a:defRPr sz="3200" kern="1200">
        <a:solidFill>
          <a:schemeClr val="tx1"/>
        </a:solidFill>
        <a:latin typeface="Times New Roman" pitchFamily="18" charset="0"/>
        <a:ea typeface="+mn-ea"/>
        <a:cs typeface="+mn-cs"/>
      </a:defRPr>
    </a:lvl7pPr>
    <a:lvl8pPr marL="3200400" algn="l" defTabSz="914400" rtl="0" eaLnBrk="1" latinLnBrk="0" hangingPunct="1">
      <a:defRPr sz="3200" kern="1200">
        <a:solidFill>
          <a:schemeClr val="tx1"/>
        </a:solidFill>
        <a:latin typeface="Times New Roman" pitchFamily="18" charset="0"/>
        <a:ea typeface="+mn-ea"/>
        <a:cs typeface="+mn-cs"/>
      </a:defRPr>
    </a:lvl8pPr>
    <a:lvl9pPr marL="3657600" algn="l" defTabSz="914400" rtl="0" eaLnBrk="1" latinLnBrk="0" hangingPunct="1">
      <a:defRPr sz="32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a:srgbClr val="CCFF33"/>
    <a:srgbClr val="FFCC66"/>
    <a:srgbClr val="CCFFFF"/>
    <a:srgbClr val="FF0000"/>
    <a:srgbClr val="EAEAEA"/>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787"/>
    <p:restoredTop sz="90929"/>
  </p:normalViewPr>
  <p:slideViewPr>
    <p:cSldViewPr>
      <p:cViewPr varScale="1">
        <p:scale>
          <a:sx n="82" d="100"/>
          <a:sy n="82" d="100"/>
        </p:scale>
        <p:origin x="588" y="1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notesMaster" Target="notesMasters/notesMaster1.xml"/><Relationship Id="rId148"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43.png"/></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45.wmf"/><Relationship Id="rId1" Type="http://schemas.openxmlformats.org/officeDocument/2006/relationships/image" Target="../media/image144.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image" Target="../media/image155.png"/><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6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69.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7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253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53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253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4F5F5EA-84D0-4104-8460-BFC445B7159E}"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E3C26E-4809-4D27-BA71-4856CF45D976}" type="slidenum">
              <a:rPr lang="en-US"/>
              <a:pPr/>
              <a:t>2</a:t>
            </a:fld>
            <a:endParaRPr 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GB"/>
              <a:t>The illustration is a ‘model’ of the double helix forming part of a DNA molecule</a:t>
            </a:r>
          </a:p>
          <a:p>
            <a:r>
              <a:rPr lang="en-GB"/>
              <a:t>(Slide 14)</a:t>
            </a:r>
            <a:endParaRPr lang="en-US"/>
          </a:p>
        </p:txBody>
      </p:sp>
    </p:spTree>
    <p:extLst>
      <p:ext uri="{BB962C8B-B14F-4D97-AF65-F5344CB8AC3E}">
        <p14:creationId xmlns:p14="http://schemas.microsoft.com/office/powerpoint/2010/main" val="1617187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235C4A-BCC4-45AC-8A63-F5F9581D3751}" type="slidenum">
              <a:rPr lang="en-US"/>
              <a:pPr/>
              <a:t>35</a:t>
            </a:fld>
            <a:endParaRPr lang="en-US"/>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r>
              <a:rPr lang="en-GB"/>
              <a:t>The nucleotides are present in the nucleoplasm. The nuclear equivalent of cytoplasm</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8CD37E-18C6-425F-9522-BA24D9D3A896}" type="slidenum">
              <a:rPr lang="en-US"/>
              <a:pPr/>
              <a:t>39</a:t>
            </a:fld>
            <a:endParaRPr lang="en-US"/>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p:txBody>
          <a:bodyPr/>
          <a:lstStyle/>
          <a:p>
            <a:r>
              <a:rPr lang="en-GB"/>
              <a:t>Although the DNA in the nucleus specifies the amino acids and their sequence, it is in the cytoplasm that the protein build-up takes place. The DNA of the nucleus makes a single strand of messenger RNA (ribo-nucleic acid) which leaves the nucleus and builds up the protein in the cytoplasm. The RNA code is complementary, but not identical, to the nuclear DNA. Text books usually give the coding for the RNA but in this presentation it is for the DNA itself</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1F4737C2-0D92-4568-AF3B-193386CFD3C1}" type="slidenum">
              <a:rPr lang="en-US"/>
              <a:pPr/>
              <a:t>40</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r>
              <a:rPr lang="en-GB"/>
              <a:t>Although the DNA in the nucleus specifies the amino acids and their sequence, it is in the cytoplasm that the protein build-up takes place. The DNA of the nucleus makes a single strand of messenger RNA (ribo-nucleic acid) which leaves the nucleus and builds up the protein in the cytoplasm. The RNA code is complementary, but not identical, to the nuclear DNA. Text books usually give the coding for the RNA but in this presentation it is for the DNA itself</a:t>
            </a:r>
            <a:endParaRPr lang="en-US"/>
          </a:p>
        </p:txBody>
      </p:sp>
    </p:spTree>
    <p:extLst>
      <p:ext uri="{BB962C8B-B14F-4D97-AF65-F5344CB8AC3E}">
        <p14:creationId xmlns:p14="http://schemas.microsoft.com/office/powerpoint/2010/main" val="181184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miter lim="800000"/>
            <a:headEnd/>
            <a:tailEnd/>
          </a:ln>
        </p:spPr>
        <p:txBody>
          <a:bodyPr/>
          <a:lstStyle/>
          <a:p>
            <a:fld id="{611FEFEF-673C-4730-B57A-31FDA63B33BB}" type="slidenum">
              <a:rPr lang="en-US" altLang="en-US" smtClean="0"/>
              <a:pPr/>
              <a:t>45</a:t>
            </a:fld>
            <a:endParaRPr lang="en-US" altLang="en-US"/>
          </a:p>
        </p:txBody>
      </p:sp>
      <p:sp>
        <p:nvSpPr>
          <p:cNvPr id="130051" name="Rectangle 2"/>
          <p:cNvSpPr>
            <a:spLocks noGrp="1" noRot="1" noChangeAspect="1" noChangeArrowheads="1" noTextEdit="1"/>
          </p:cNvSpPr>
          <p:nvPr>
            <p:ph type="sldImg"/>
          </p:nvPr>
        </p:nvSpPr>
        <p:spPr>
          <a:solidFill>
            <a:srgbClr val="FFFFFF"/>
          </a:solidFill>
          <a:ln/>
        </p:spPr>
      </p:sp>
      <p:sp>
        <p:nvSpPr>
          <p:cNvPr id="130052"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351209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3F22E3E-953F-4528-94A3-5ECBCF143E70}"/>
              </a:ext>
            </a:extLst>
          </p:cNvPr>
          <p:cNvSpPr>
            <a:spLocks noGrp="1" noChangeArrowheads="1"/>
          </p:cNvSpPr>
          <p:nvPr>
            <p:ph type="sldNum" sz="quarter" idx="5"/>
          </p:nvPr>
        </p:nvSpPr>
        <p:spPr>
          <a:ln/>
        </p:spPr>
        <p:txBody>
          <a:bodyPr/>
          <a:lstStyle/>
          <a:p>
            <a:fld id="{B426F796-1B5E-4FB1-8281-228BBC87F09F}" type="slidenum">
              <a:rPr lang="en-US" altLang="en-US"/>
              <a:pPr/>
              <a:t>46</a:t>
            </a:fld>
            <a:endParaRPr lang="en-US" altLang="en-US"/>
          </a:p>
        </p:txBody>
      </p:sp>
      <p:sp>
        <p:nvSpPr>
          <p:cNvPr id="53250" name="Rectangle 2">
            <a:extLst>
              <a:ext uri="{FF2B5EF4-FFF2-40B4-BE49-F238E27FC236}">
                <a16:creationId xmlns:a16="http://schemas.microsoft.com/office/drawing/2014/main" id="{D4937731-F851-416E-9A22-C6A584AD2DA2}"/>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3251" name="Rectangle 3">
            <a:extLst>
              <a:ext uri="{FF2B5EF4-FFF2-40B4-BE49-F238E27FC236}">
                <a16:creationId xmlns:a16="http://schemas.microsoft.com/office/drawing/2014/main" id="{077C4351-9B62-45F4-AABA-ADA131FEC64E}"/>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66684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9C32076-6958-4202-8707-CF12BAA37A6E}"/>
              </a:ext>
            </a:extLst>
          </p:cNvPr>
          <p:cNvSpPr>
            <a:spLocks noGrp="1" noChangeArrowheads="1"/>
          </p:cNvSpPr>
          <p:nvPr>
            <p:ph type="sldNum" sz="quarter" idx="5"/>
          </p:nvPr>
        </p:nvSpPr>
        <p:spPr>
          <a:ln/>
        </p:spPr>
        <p:txBody>
          <a:bodyPr/>
          <a:lstStyle/>
          <a:p>
            <a:fld id="{05F1E04F-E320-4F14-9F86-FF8B5FEC48D0}" type="slidenum">
              <a:rPr lang="en-US" altLang="en-US"/>
              <a:pPr/>
              <a:t>47</a:t>
            </a:fld>
            <a:endParaRPr lang="en-US" altLang="en-US"/>
          </a:p>
        </p:txBody>
      </p:sp>
      <p:sp>
        <p:nvSpPr>
          <p:cNvPr id="57346" name="Rectangle 2">
            <a:extLst>
              <a:ext uri="{FF2B5EF4-FFF2-40B4-BE49-F238E27FC236}">
                <a16:creationId xmlns:a16="http://schemas.microsoft.com/office/drawing/2014/main" id="{8278858F-DE7C-4B8F-8FEF-974F16F23A42}"/>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7347" name="Rectangle 3">
            <a:extLst>
              <a:ext uri="{FF2B5EF4-FFF2-40B4-BE49-F238E27FC236}">
                <a16:creationId xmlns:a16="http://schemas.microsoft.com/office/drawing/2014/main" id="{2E9A1184-DF8C-4307-9FA0-84F74B2C71A0}"/>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42611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A071578-BA1E-4E75-BECF-21BBD46EAE25}"/>
              </a:ext>
            </a:extLst>
          </p:cNvPr>
          <p:cNvSpPr>
            <a:spLocks noGrp="1" noChangeArrowheads="1"/>
          </p:cNvSpPr>
          <p:nvPr>
            <p:ph type="sldNum" sz="quarter" idx="5"/>
          </p:nvPr>
        </p:nvSpPr>
        <p:spPr>
          <a:ln/>
        </p:spPr>
        <p:txBody>
          <a:bodyPr/>
          <a:lstStyle/>
          <a:p>
            <a:fld id="{95A4F082-B660-42E1-AE05-C99992A4BA1E}" type="slidenum">
              <a:rPr lang="en-US" altLang="en-US"/>
              <a:pPr/>
              <a:t>48</a:t>
            </a:fld>
            <a:endParaRPr lang="en-US" altLang="en-US"/>
          </a:p>
        </p:txBody>
      </p:sp>
      <p:sp>
        <p:nvSpPr>
          <p:cNvPr id="59394" name="Rectangle 2">
            <a:extLst>
              <a:ext uri="{FF2B5EF4-FFF2-40B4-BE49-F238E27FC236}">
                <a16:creationId xmlns:a16="http://schemas.microsoft.com/office/drawing/2014/main" id="{3C7CEDF3-BFAA-42A9-81DE-8BD8AF8EEB63}"/>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9395" name="Rectangle 3">
            <a:extLst>
              <a:ext uri="{FF2B5EF4-FFF2-40B4-BE49-F238E27FC236}">
                <a16:creationId xmlns:a16="http://schemas.microsoft.com/office/drawing/2014/main" id="{84CA28EE-3F70-41FC-A454-D7CBAEF998DC}"/>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277765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B72D864-3BEB-4716-B8A1-4944F3A9D179}"/>
              </a:ext>
            </a:extLst>
          </p:cNvPr>
          <p:cNvSpPr>
            <a:spLocks noGrp="1" noChangeArrowheads="1"/>
          </p:cNvSpPr>
          <p:nvPr>
            <p:ph type="sldNum" sz="quarter" idx="5"/>
          </p:nvPr>
        </p:nvSpPr>
        <p:spPr>
          <a:ln/>
        </p:spPr>
        <p:txBody>
          <a:bodyPr/>
          <a:lstStyle/>
          <a:p>
            <a:fld id="{748FD367-E9C8-4E96-9430-C1903E18FFDA}" type="slidenum">
              <a:rPr lang="en-US" altLang="en-US"/>
              <a:pPr/>
              <a:t>49</a:t>
            </a:fld>
            <a:endParaRPr lang="en-US" altLang="en-US"/>
          </a:p>
        </p:txBody>
      </p:sp>
      <p:sp>
        <p:nvSpPr>
          <p:cNvPr id="61442" name="Rectangle 2">
            <a:extLst>
              <a:ext uri="{FF2B5EF4-FFF2-40B4-BE49-F238E27FC236}">
                <a16:creationId xmlns:a16="http://schemas.microsoft.com/office/drawing/2014/main" id="{664FB252-4EB9-4C04-A08A-8B9B972B2825}"/>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1443" name="Rectangle 3">
            <a:extLst>
              <a:ext uri="{FF2B5EF4-FFF2-40B4-BE49-F238E27FC236}">
                <a16:creationId xmlns:a16="http://schemas.microsoft.com/office/drawing/2014/main" id="{2ECEEC92-B375-4911-9080-C87BCA6EDA49}"/>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3588840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EEAA2A3-DA2D-4248-982E-F2739D6260C1}"/>
              </a:ext>
            </a:extLst>
          </p:cNvPr>
          <p:cNvSpPr>
            <a:spLocks noGrp="1" noChangeArrowheads="1"/>
          </p:cNvSpPr>
          <p:nvPr>
            <p:ph type="sldNum" sz="quarter" idx="5"/>
          </p:nvPr>
        </p:nvSpPr>
        <p:spPr>
          <a:ln/>
        </p:spPr>
        <p:txBody>
          <a:bodyPr/>
          <a:lstStyle/>
          <a:p>
            <a:fld id="{B67AFF64-A1CF-4B84-9006-B095400F4972}" type="slidenum">
              <a:rPr lang="en-US" altLang="en-US"/>
              <a:pPr/>
              <a:t>50</a:t>
            </a:fld>
            <a:endParaRPr lang="en-US" altLang="en-US"/>
          </a:p>
        </p:txBody>
      </p:sp>
      <p:sp>
        <p:nvSpPr>
          <p:cNvPr id="63490" name="Rectangle 2">
            <a:extLst>
              <a:ext uri="{FF2B5EF4-FFF2-40B4-BE49-F238E27FC236}">
                <a16:creationId xmlns:a16="http://schemas.microsoft.com/office/drawing/2014/main" id="{1D070E33-0ABA-4319-B35E-292287EDC7C5}"/>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3491" name="Rectangle 3">
            <a:extLst>
              <a:ext uri="{FF2B5EF4-FFF2-40B4-BE49-F238E27FC236}">
                <a16:creationId xmlns:a16="http://schemas.microsoft.com/office/drawing/2014/main" id="{3CA6689F-19F7-478D-8C34-3132CEFDBA2A}"/>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574477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22912E1-33EE-473B-BDC4-25FF6CBECFDD}"/>
              </a:ext>
            </a:extLst>
          </p:cNvPr>
          <p:cNvSpPr>
            <a:spLocks noGrp="1" noChangeArrowheads="1"/>
          </p:cNvSpPr>
          <p:nvPr>
            <p:ph type="sldNum" sz="quarter" idx="5"/>
          </p:nvPr>
        </p:nvSpPr>
        <p:spPr>
          <a:ln/>
        </p:spPr>
        <p:txBody>
          <a:bodyPr/>
          <a:lstStyle/>
          <a:p>
            <a:fld id="{6D3037A2-0B71-4BA3-878B-0D69B434CEDA}" type="slidenum">
              <a:rPr lang="en-US" altLang="en-US"/>
              <a:pPr/>
              <a:t>51</a:t>
            </a:fld>
            <a:endParaRPr lang="en-US" altLang="en-US"/>
          </a:p>
        </p:txBody>
      </p:sp>
      <p:sp>
        <p:nvSpPr>
          <p:cNvPr id="67586" name="Rectangle 2">
            <a:extLst>
              <a:ext uri="{FF2B5EF4-FFF2-40B4-BE49-F238E27FC236}">
                <a16:creationId xmlns:a16="http://schemas.microsoft.com/office/drawing/2014/main" id="{DF54219F-DB42-4943-9B12-FEEAC7B4DF0E}"/>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7587" name="Rectangle 3">
            <a:extLst>
              <a:ext uri="{FF2B5EF4-FFF2-40B4-BE49-F238E27FC236}">
                <a16:creationId xmlns:a16="http://schemas.microsoft.com/office/drawing/2014/main" id="{1D934253-8F9B-40FD-8BEC-23C0A4440C3A}"/>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4083415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miter lim="800000"/>
            <a:headEnd/>
            <a:tailEnd/>
          </a:ln>
        </p:spPr>
        <p:txBody>
          <a:bodyPr/>
          <a:lstStyle/>
          <a:p>
            <a:fld id="{786DE3D1-2915-4962-A98A-6CA43325BE8C}" type="slidenum">
              <a:rPr lang="en-US" altLang="en-US" smtClean="0"/>
              <a:pPr/>
              <a:t>6</a:t>
            </a:fld>
            <a:endParaRPr lang="en-US" altLang="en-US"/>
          </a:p>
        </p:txBody>
      </p:sp>
      <p:sp>
        <p:nvSpPr>
          <p:cNvPr id="129027" name="Rectangle 2"/>
          <p:cNvSpPr>
            <a:spLocks noGrp="1" noRot="1" noChangeAspect="1" noChangeArrowheads="1" noTextEdit="1"/>
          </p:cNvSpPr>
          <p:nvPr>
            <p:ph type="sldImg"/>
          </p:nvPr>
        </p:nvSpPr>
        <p:spPr>
          <a:solidFill>
            <a:srgbClr val="FFFFFF"/>
          </a:solidFill>
          <a:ln/>
        </p:spPr>
      </p:sp>
      <p:sp>
        <p:nvSpPr>
          <p:cNvPr id="129028"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982229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63123F2-3568-4FD9-A653-F9E9BED5552A}"/>
              </a:ext>
            </a:extLst>
          </p:cNvPr>
          <p:cNvSpPr>
            <a:spLocks noGrp="1" noChangeArrowheads="1"/>
          </p:cNvSpPr>
          <p:nvPr>
            <p:ph type="sldNum" sz="quarter" idx="5"/>
          </p:nvPr>
        </p:nvSpPr>
        <p:spPr>
          <a:ln/>
        </p:spPr>
        <p:txBody>
          <a:bodyPr/>
          <a:lstStyle/>
          <a:p>
            <a:fld id="{976AC17F-0E9C-4979-86F0-9B93A7A2ABE1}" type="slidenum">
              <a:rPr lang="en-US" altLang="en-US"/>
              <a:pPr/>
              <a:t>52</a:t>
            </a:fld>
            <a:endParaRPr lang="en-US" altLang="en-US"/>
          </a:p>
        </p:txBody>
      </p:sp>
      <p:sp>
        <p:nvSpPr>
          <p:cNvPr id="97282" name="Rectangle 2">
            <a:extLst>
              <a:ext uri="{FF2B5EF4-FFF2-40B4-BE49-F238E27FC236}">
                <a16:creationId xmlns:a16="http://schemas.microsoft.com/office/drawing/2014/main" id="{25D51652-F99C-48F5-B409-5B3134651648}"/>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7283" name="Rectangle 3">
            <a:extLst>
              <a:ext uri="{FF2B5EF4-FFF2-40B4-BE49-F238E27FC236}">
                <a16:creationId xmlns:a16="http://schemas.microsoft.com/office/drawing/2014/main" id="{BFD022BF-37AD-4C29-8FFB-7DEE2147EAF9}"/>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477715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970B4AA-438C-41A6-AF91-D011D002C915}"/>
              </a:ext>
            </a:extLst>
          </p:cNvPr>
          <p:cNvSpPr>
            <a:spLocks noGrp="1" noChangeArrowheads="1"/>
          </p:cNvSpPr>
          <p:nvPr>
            <p:ph type="sldNum" sz="quarter" idx="5"/>
          </p:nvPr>
        </p:nvSpPr>
        <p:spPr>
          <a:ln/>
        </p:spPr>
        <p:txBody>
          <a:bodyPr/>
          <a:lstStyle/>
          <a:p>
            <a:fld id="{A404FD31-8D33-4723-8D6F-FCC8476EC798}" type="slidenum">
              <a:rPr lang="en-US" altLang="en-US"/>
              <a:pPr/>
              <a:t>53</a:t>
            </a:fld>
            <a:endParaRPr lang="en-US" altLang="en-US"/>
          </a:p>
        </p:txBody>
      </p:sp>
      <p:sp>
        <p:nvSpPr>
          <p:cNvPr id="71682" name="Rectangle 2">
            <a:extLst>
              <a:ext uri="{FF2B5EF4-FFF2-40B4-BE49-F238E27FC236}">
                <a16:creationId xmlns:a16="http://schemas.microsoft.com/office/drawing/2014/main" id="{5A2BA303-4D7D-413A-BB1A-007D71552BC3}"/>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1683" name="Rectangle 3">
            <a:extLst>
              <a:ext uri="{FF2B5EF4-FFF2-40B4-BE49-F238E27FC236}">
                <a16:creationId xmlns:a16="http://schemas.microsoft.com/office/drawing/2014/main" id="{0DFAB681-EE1D-46C4-995F-40BE8E6A49B7}"/>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277190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p:spPr>
      </p:sp>
      <p:sp>
        <p:nvSpPr>
          <p:cNvPr id="204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04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2A31DC7-72EE-4AC1-A8DD-57312B3912FD}" type="slidenum">
              <a:rPr lang="en-US" smtClean="0"/>
              <a:pPr/>
              <a:t>54</a:t>
            </a:fld>
            <a:endParaRPr lang="en-US"/>
          </a:p>
        </p:txBody>
      </p:sp>
    </p:spTree>
    <p:extLst>
      <p:ext uri="{BB962C8B-B14F-4D97-AF65-F5344CB8AC3E}">
        <p14:creationId xmlns:p14="http://schemas.microsoft.com/office/powerpoint/2010/main" val="2670052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AA4717A-7AE3-41AD-AA27-CEBF424F5105}"/>
              </a:ext>
            </a:extLst>
          </p:cNvPr>
          <p:cNvSpPr>
            <a:spLocks noGrp="1" noChangeArrowheads="1"/>
          </p:cNvSpPr>
          <p:nvPr>
            <p:ph type="sldNum" sz="quarter" idx="5"/>
          </p:nvPr>
        </p:nvSpPr>
        <p:spPr>
          <a:ln/>
        </p:spPr>
        <p:txBody>
          <a:bodyPr/>
          <a:lstStyle/>
          <a:p>
            <a:fld id="{F17857B0-EBCD-44BE-9197-8B076FF57FAB}" type="slidenum">
              <a:rPr lang="en-US" altLang="en-US"/>
              <a:pPr/>
              <a:t>62</a:t>
            </a:fld>
            <a:endParaRPr lang="en-US" altLang="en-US"/>
          </a:p>
        </p:txBody>
      </p:sp>
      <p:sp>
        <p:nvSpPr>
          <p:cNvPr id="77826" name="Rectangle 2">
            <a:extLst>
              <a:ext uri="{FF2B5EF4-FFF2-40B4-BE49-F238E27FC236}">
                <a16:creationId xmlns:a16="http://schemas.microsoft.com/office/drawing/2014/main" id="{FE8E0782-DAC5-4C16-8B35-90DEABD4C854}"/>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7827" name="Rectangle 3">
            <a:extLst>
              <a:ext uri="{FF2B5EF4-FFF2-40B4-BE49-F238E27FC236}">
                <a16:creationId xmlns:a16="http://schemas.microsoft.com/office/drawing/2014/main" id="{B640F59C-F5A5-4290-AB6A-9133BDCE7FE9}"/>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728861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7988ED2-7912-4690-9BD0-485A079E6E16}"/>
              </a:ext>
            </a:extLst>
          </p:cNvPr>
          <p:cNvSpPr>
            <a:spLocks noGrp="1" noChangeArrowheads="1"/>
          </p:cNvSpPr>
          <p:nvPr>
            <p:ph type="sldNum" sz="quarter" idx="5"/>
          </p:nvPr>
        </p:nvSpPr>
        <p:spPr>
          <a:ln/>
        </p:spPr>
        <p:txBody>
          <a:bodyPr/>
          <a:lstStyle/>
          <a:p>
            <a:fld id="{F3B21BB6-7E06-48D8-9987-CE1A6EEE452B}" type="slidenum">
              <a:rPr lang="en-US" altLang="en-US"/>
              <a:pPr/>
              <a:t>63</a:t>
            </a:fld>
            <a:endParaRPr lang="en-US" altLang="en-US"/>
          </a:p>
        </p:txBody>
      </p:sp>
      <p:sp>
        <p:nvSpPr>
          <p:cNvPr id="79874" name="Rectangle 2">
            <a:extLst>
              <a:ext uri="{FF2B5EF4-FFF2-40B4-BE49-F238E27FC236}">
                <a16:creationId xmlns:a16="http://schemas.microsoft.com/office/drawing/2014/main" id="{17EF5F75-7335-45E7-A791-4AE2C5E4B010}"/>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9875" name="Rectangle 3">
            <a:extLst>
              <a:ext uri="{FF2B5EF4-FFF2-40B4-BE49-F238E27FC236}">
                <a16:creationId xmlns:a16="http://schemas.microsoft.com/office/drawing/2014/main" id="{735993B9-7F9E-4071-98D6-8EE428E0B74D}"/>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8353734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A47FE31-E740-48B5-A1DA-74C5D0A3E5BF}"/>
              </a:ext>
            </a:extLst>
          </p:cNvPr>
          <p:cNvSpPr>
            <a:spLocks noGrp="1" noChangeArrowheads="1"/>
          </p:cNvSpPr>
          <p:nvPr>
            <p:ph type="sldNum" sz="quarter" idx="5"/>
          </p:nvPr>
        </p:nvSpPr>
        <p:spPr>
          <a:ln/>
        </p:spPr>
        <p:txBody>
          <a:bodyPr/>
          <a:lstStyle/>
          <a:p>
            <a:fld id="{8E9CFB7D-AE05-469E-A563-CC27F605D29D}" type="slidenum">
              <a:rPr lang="en-US" altLang="en-US"/>
              <a:pPr/>
              <a:t>64</a:t>
            </a:fld>
            <a:endParaRPr lang="en-US" altLang="en-US"/>
          </a:p>
        </p:txBody>
      </p:sp>
      <p:sp>
        <p:nvSpPr>
          <p:cNvPr id="81922" name="Rectangle 2">
            <a:extLst>
              <a:ext uri="{FF2B5EF4-FFF2-40B4-BE49-F238E27FC236}">
                <a16:creationId xmlns:a16="http://schemas.microsoft.com/office/drawing/2014/main" id="{7AEE36B1-156C-4158-A379-CA9F439EBB4D}"/>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1923" name="Rectangle 3">
            <a:extLst>
              <a:ext uri="{FF2B5EF4-FFF2-40B4-BE49-F238E27FC236}">
                <a16:creationId xmlns:a16="http://schemas.microsoft.com/office/drawing/2014/main" id="{68E1040C-0D0D-414D-94DD-BD9840EB6E90}"/>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918178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122CE22-6F23-4557-84A8-EBDE1B18A90F}"/>
              </a:ext>
            </a:extLst>
          </p:cNvPr>
          <p:cNvSpPr>
            <a:spLocks noGrp="1" noChangeArrowheads="1"/>
          </p:cNvSpPr>
          <p:nvPr>
            <p:ph type="sldNum" sz="quarter" idx="5"/>
          </p:nvPr>
        </p:nvSpPr>
        <p:spPr>
          <a:ln/>
        </p:spPr>
        <p:txBody>
          <a:bodyPr/>
          <a:lstStyle/>
          <a:p>
            <a:fld id="{797476FD-75BD-4F4A-AB89-B39841770A87}" type="slidenum">
              <a:rPr lang="en-US" altLang="en-US"/>
              <a:pPr/>
              <a:t>65</a:t>
            </a:fld>
            <a:endParaRPr lang="en-US" altLang="en-US"/>
          </a:p>
        </p:txBody>
      </p:sp>
      <p:sp>
        <p:nvSpPr>
          <p:cNvPr id="88066" name="Rectangle 2">
            <a:extLst>
              <a:ext uri="{FF2B5EF4-FFF2-40B4-BE49-F238E27FC236}">
                <a16:creationId xmlns:a16="http://schemas.microsoft.com/office/drawing/2014/main" id="{B29956D1-E8DF-44CF-9E83-6495505824E4}"/>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8067" name="Rectangle 3">
            <a:extLst>
              <a:ext uri="{FF2B5EF4-FFF2-40B4-BE49-F238E27FC236}">
                <a16:creationId xmlns:a16="http://schemas.microsoft.com/office/drawing/2014/main" id="{9FB5A051-3288-4C0B-BB7E-55502566EBAF}"/>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797265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71D0B886-2DF9-4A27-AA2F-766BF33333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F2F4758B-7D57-4D74-8001-020174F0430E}"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5235" name="Rectangle 2">
            <a:extLst>
              <a:ext uri="{FF2B5EF4-FFF2-40B4-BE49-F238E27FC236}">
                <a16:creationId xmlns:a16="http://schemas.microsoft.com/office/drawing/2014/main" id="{8D5E0DC1-6DAD-43CF-99EB-83E7A4F12D19}"/>
              </a:ext>
            </a:extLst>
          </p:cNvPr>
          <p:cNvSpPr>
            <a:spLocks noRot="1" noChangeArrowheads="1" noTextEdit="1"/>
          </p:cNvSpPr>
          <p:nvPr>
            <p:ph type="sldImg"/>
          </p:nvPr>
        </p:nvSpPr>
        <p:spPr>
          <a:ln/>
        </p:spPr>
      </p:sp>
      <p:sp>
        <p:nvSpPr>
          <p:cNvPr id="95236" name="Rectangle 3">
            <a:extLst>
              <a:ext uri="{FF2B5EF4-FFF2-40B4-BE49-F238E27FC236}">
                <a16:creationId xmlns:a16="http://schemas.microsoft.com/office/drawing/2014/main" id="{89CD7A60-F433-4F6B-915D-A0884DA891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04992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C291BC8D-A680-40C1-871D-013B1D453E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C5029B9-9E63-4CD9-BFA7-BB8E93CE7306}" type="slidenum">
              <a:rPr lang="en-US" altLang="en-US" sz="1200"/>
              <a:pPr/>
              <a:t>85</a:t>
            </a:fld>
            <a:endParaRPr lang="en-US" altLang="en-US" sz="1200"/>
          </a:p>
        </p:txBody>
      </p:sp>
      <p:sp>
        <p:nvSpPr>
          <p:cNvPr id="96259" name="Rectangle 2">
            <a:extLst>
              <a:ext uri="{FF2B5EF4-FFF2-40B4-BE49-F238E27FC236}">
                <a16:creationId xmlns:a16="http://schemas.microsoft.com/office/drawing/2014/main" id="{1364B569-8439-4D0E-B270-F1EC35EC0BFA}"/>
              </a:ext>
            </a:extLst>
          </p:cNvPr>
          <p:cNvSpPr>
            <a:spLocks noRot="1" noChangeArrowheads="1" noTextEdit="1"/>
          </p:cNvSpPr>
          <p:nvPr>
            <p:ph type="sldImg"/>
          </p:nvPr>
        </p:nvSpPr>
        <p:spPr>
          <a:ln/>
        </p:spPr>
      </p:sp>
      <p:sp>
        <p:nvSpPr>
          <p:cNvPr id="96260" name="Rectangle 3">
            <a:extLst>
              <a:ext uri="{FF2B5EF4-FFF2-40B4-BE49-F238E27FC236}">
                <a16:creationId xmlns:a16="http://schemas.microsoft.com/office/drawing/2014/main" id="{1623EA64-7353-493E-BC03-44C55D8BEF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36289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61F0B620-451D-4030-859B-0693A2B8AA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7E09F36-3D69-4547-9EEA-2A0B6EF98FB2}" type="slidenum">
              <a:rPr lang="en-US" altLang="en-US" sz="1200"/>
              <a:pPr/>
              <a:t>90</a:t>
            </a:fld>
            <a:endParaRPr lang="en-US" altLang="en-US" sz="1200"/>
          </a:p>
        </p:txBody>
      </p:sp>
      <p:sp>
        <p:nvSpPr>
          <p:cNvPr id="97283" name="Rectangle 2">
            <a:extLst>
              <a:ext uri="{FF2B5EF4-FFF2-40B4-BE49-F238E27FC236}">
                <a16:creationId xmlns:a16="http://schemas.microsoft.com/office/drawing/2014/main" id="{164775A7-8D81-4A28-BA5B-8521F9D3BC17}"/>
              </a:ext>
            </a:extLst>
          </p:cNvPr>
          <p:cNvSpPr>
            <a:spLocks noRot="1" noChangeArrowheads="1" noTextEdit="1"/>
          </p:cNvSpPr>
          <p:nvPr>
            <p:ph type="sldImg"/>
          </p:nvPr>
        </p:nvSpPr>
        <p:spPr>
          <a:ln/>
        </p:spPr>
      </p:sp>
      <p:sp>
        <p:nvSpPr>
          <p:cNvPr id="97284" name="Rectangle 3">
            <a:extLst>
              <a:ext uri="{FF2B5EF4-FFF2-40B4-BE49-F238E27FC236}">
                <a16:creationId xmlns:a16="http://schemas.microsoft.com/office/drawing/2014/main" id="{17EE196E-58CC-4436-AED1-54EA90A623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11519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miter lim="800000"/>
            <a:headEnd/>
            <a:tailEnd/>
          </a:ln>
        </p:spPr>
        <p:txBody>
          <a:bodyPr/>
          <a:lstStyle/>
          <a:p>
            <a:fld id="{F8D8E650-5FEC-4B48-92D4-1282724289E7}" type="slidenum">
              <a:rPr lang="en-US" altLang="en-US" smtClean="0"/>
              <a:pPr/>
              <a:t>11</a:t>
            </a:fld>
            <a:endParaRPr lang="en-US" alt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6429581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634A7A07-7A9F-4E55-9FC1-DBF40B8B04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32F759F-8540-47C1-BAAA-208580E58ABA}" type="slidenum">
              <a:rPr lang="en-US" altLang="en-US" sz="1200"/>
              <a:pPr/>
              <a:t>94</a:t>
            </a:fld>
            <a:endParaRPr lang="en-US" altLang="en-US" sz="1200"/>
          </a:p>
        </p:txBody>
      </p:sp>
      <p:sp>
        <p:nvSpPr>
          <p:cNvPr id="98307" name="Rectangle 2">
            <a:extLst>
              <a:ext uri="{FF2B5EF4-FFF2-40B4-BE49-F238E27FC236}">
                <a16:creationId xmlns:a16="http://schemas.microsoft.com/office/drawing/2014/main" id="{5FE0ECB6-C521-47C6-8400-EC782287BA97}"/>
              </a:ext>
            </a:extLst>
          </p:cNvPr>
          <p:cNvSpPr>
            <a:spLocks noRot="1" noChangeArrowheads="1" noTextEdit="1"/>
          </p:cNvSpPr>
          <p:nvPr>
            <p:ph type="sldImg"/>
          </p:nvPr>
        </p:nvSpPr>
        <p:spPr>
          <a:ln/>
        </p:spPr>
      </p:sp>
      <p:sp>
        <p:nvSpPr>
          <p:cNvPr id="98308" name="Rectangle 3">
            <a:extLst>
              <a:ext uri="{FF2B5EF4-FFF2-40B4-BE49-F238E27FC236}">
                <a16:creationId xmlns:a16="http://schemas.microsoft.com/office/drawing/2014/main" id="{7DA7CEC7-CE4B-4B66-B65F-05DFEA7ABD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4257964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45A0D599-DE1D-4812-9C52-8AACBF6DCF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188D47F-8087-46B6-92F5-BCA58E4079FD}" type="slidenum">
              <a:rPr lang="en-US" altLang="en-US" sz="1200"/>
              <a:pPr/>
              <a:t>95</a:t>
            </a:fld>
            <a:endParaRPr lang="en-US" altLang="en-US" sz="1200"/>
          </a:p>
        </p:txBody>
      </p:sp>
      <p:sp>
        <p:nvSpPr>
          <p:cNvPr id="99331" name="Rectangle 2">
            <a:extLst>
              <a:ext uri="{FF2B5EF4-FFF2-40B4-BE49-F238E27FC236}">
                <a16:creationId xmlns:a16="http://schemas.microsoft.com/office/drawing/2014/main" id="{9336B8BB-ADD5-48C6-A748-57DDDAFF4C29}"/>
              </a:ext>
            </a:extLst>
          </p:cNvPr>
          <p:cNvSpPr>
            <a:spLocks noRot="1" noChangeArrowheads="1" noTextEdit="1"/>
          </p:cNvSpPr>
          <p:nvPr>
            <p:ph type="sldImg"/>
          </p:nvPr>
        </p:nvSpPr>
        <p:spPr>
          <a:ln/>
        </p:spPr>
      </p:sp>
      <p:sp>
        <p:nvSpPr>
          <p:cNvPr id="99332" name="Rectangle 3">
            <a:extLst>
              <a:ext uri="{FF2B5EF4-FFF2-40B4-BE49-F238E27FC236}">
                <a16:creationId xmlns:a16="http://schemas.microsoft.com/office/drawing/2014/main" id="{1C7312EF-5075-43C0-BED4-BA4C048937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83517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1CA68C91-9782-4FB5-8FE5-34D21E328F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078C318-A0CC-4478-AED3-360485E5D4F3}" type="slidenum">
              <a:rPr lang="en-US" altLang="en-US" sz="1200"/>
              <a:pPr/>
              <a:t>96</a:t>
            </a:fld>
            <a:endParaRPr lang="en-US" altLang="en-US" sz="1200"/>
          </a:p>
        </p:txBody>
      </p:sp>
      <p:sp>
        <p:nvSpPr>
          <p:cNvPr id="100355" name="Rectangle 2">
            <a:extLst>
              <a:ext uri="{FF2B5EF4-FFF2-40B4-BE49-F238E27FC236}">
                <a16:creationId xmlns:a16="http://schemas.microsoft.com/office/drawing/2014/main" id="{85DE3F98-AB26-449B-8D3F-5067E3834CFF}"/>
              </a:ext>
            </a:extLst>
          </p:cNvPr>
          <p:cNvSpPr>
            <a:spLocks noRot="1" noChangeArrowheads="1" noTextEdit="1"/>
          </p:cNvSpPr>
          <p:nvPr>
            <p:ph type="sldImg"/>
          </p:nvPr>
        </p:nvSpPr>
        <p:spPr>
          <a:ln/>
        </p:spPr>
      </p:sp>
      <p:sp>
        <p:nvSpPr>
          <p:cNvPr id="100356" name="Rectangle 3">
            <a:extLst>
              <a:ext uri="{FF2B5EF4-FFF2-40B4-BE49-F238E27FC236}">
                <a16:creationId xmlns:a16="http://schemas.microsoft.com/office/drawing/2014/main" id="{19D4FB82-7EEC-42DC-941F-8E9BA344AC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342599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09A603BA-BC95-4FD6-8895-F02AD8CFDD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8E67B6F-0BD0-40E5-8FB2-D8811839E728}" type="slidenum">
              <a:rPr lang="en-US" altLang="en-US" sz="1200"/>
              <a:pPr/>
              <a:t>98</a:t>
            </a:fld>
            <a:endParaRPr lang="en-US" altLang="en-US" sz="1200"/>
          </a:p>
        </p:txBody>
      </p:sp>
      <p:sp>
        <p:nvSpPr>
          <p:cNvPr id="101379" name="Rectangle 2">
            <a:extLst>
              <a:ext uri="{FF2B5EF4-FFF2-40B4-BE49-F238E27FC236}">
                <a16:creationId xmlns:a16="http://schemas.microsoft.com/office/drawing/2014/main" id="{0CEA4746-80DB-4889-B46B-7F19273EB65D}"/>
              </a:ext>
            </a:extLst>
          </p:cNvPr>
          <p:cNvSpPr>
            <a:spLocks noRot="1" noChangeArrowheads="1" noTextEdit="1"/>
          </p:cNvSpPr>
          <p:nvPr>
            <p:ph type="sldImg"/>
          </p:nvPr>
        </p:nvSpPr>
        <p:spPr>
          <a:ln/>
        </p:spPr>
      </p:sp>
      <p:sp>
        <p:nvSpPr>
          <p:cNvPr id="101380" name="Rectangle 3">
            <a:extLst>
              <a:ext uri="{FF2B5EF4-FFF2-40B4-BE49-F238E27FC236}">
                <a16:creationId xmlns:a16="http://schemas.microsoft.com/office/drawing/2014/main" id="{B57E559E-CF51-4713-B0E1-BA1B4F15F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80412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0EEE5A1B-7A7A-4876-B6CB-FD240D0225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75E6136-8322-4D5F-A5C6-E94DE9253C69}" type="slidenum">
              <a:rPr lang="en-US" altLang="en-US" sz="1200"/>
              <a:pPr/>
              <a:t>99</a:t>
            </a:fld>
            <a:endParaRPr lang="en-US" altLang="en-US" sz="1200"/>
          </a:p>
        </p:txBody>
      </p:sp>
      <p:sp>
        <p:nvSpPr>
          <p:cNvPr id="102403" name="Rectangle 2">
            <a:extLst>
              <a:ext uri="{FF2B5EF4-FFF2-40B4-BE49-F238E27FC236}">
                <a16:creationId xmlns:a16="http://schemas.microsoft.com/office/drawing/2014/main" id="{F7D440AE-E38A-46B9-B775-26489B7B2FF7}"/>
              </a:ext>
            </a:extLst>
          </p:cNvPr>
          <p:cNvSpPr>
            <a:spLocks noRot="1" noChangeArrowheads="1" noTextEdit="1"/>
          </p:cNvSpPr>
          <p:nvPr>
            <p:ph type="sldImg"/>
          </p:nvPr>
        </p:nvSpPr>
        <p:spPr>
          <a:ln/>
        </p:spPr>
      </p:sp>
      <p:sp>
        <p:nvSpPr>
          <p:cNvPr id="102404" name="Rectangle 3">
            <a:extLst>
              <a:ext uri="{FF2B5EF4-FFF2-40B4-BE49-F238E27FC236}">
                <a16:creationId xmlns:a16="http://schemas.microsoft.com/office/drawing/2014/main" id="{F4BF5349-BDA2-48D6-9F6B-DD88E517B4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0002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FD3F5922-5CFB-42E4-AF75-2882892829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E9ABF82-885F-4A6A-ADE9-67AF20FCF223}" type="slidenum">
              <a:rPr lang="en-US" altLang="en-US" sz="1200"/>
              <a:pPr/>
              <a:t>101</a:t>
            </a:fld>
            <a:endParaRPr lang="en-US" altLang="en-US" sz="1200"/>
          </a:p>
        </p:txBody>
      </p:sp>
      <p:sp>
        <p:nvSpPr>
          <p:cNvPr id="103427" name="Rectangle 2">
            <a:extLst>
              <a:ext uri="{FF2B5EF4-FFF2-40B4-BE49-F238E27FC236}">
                <a16:creationId xmlns:a16="http://schemas.microsoft.com/office/drawing/2014/main" id="{B7E6B6D1-76A6-4C5D-B8B2-D2798598353C}"/>
              </a:ext>
            </a:extLst>
          </p:cNvPr>
          <p:cNvSpPr>
            <a:spLocks noRot="1" noChangeArrowheads="1" noTextEdit="1"/>
          </p:cNvSpPr>
          <p:nvPr>
            <p:ph type="sldImg"/>
          </p:nvPr>
        </p:nvSpPr>
        <p:spPr>
          <a:ln/>
        </p:spPr>
      </p:sp>
      <p:sp>
        <p:nvSpPr>
          <p:cNvPr id="103428" name="Rectangle 3">
            <a:extLst>
              <a:ext uri="{FF2B5EF4-FFF2-40B4-BE49-F238E27FC236}">
                <a16:creationId xmlns:a16="http://schemas.microsoft.com/office/drawing/2014/main" id="{2686DC69-CBA7-4853-98F2-710F9CD84E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2025427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335D0B08-5156-4D5E-AB29-B1CBE619FF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C634004-9F8F-4E74-BF64-AB48746CDFDA}" type="slidenum">
              <a:rPr lang="en-US" altLang="en-US" sz="1200"/>
              <a:pPr/>
              <a:t>103</a:t>
            </a:fld>
            <a:endParaRPr lang="en-US" altLang="en-US" sz="1200"/>
          </a:p>
        </p:txBody>
      </p:sp>
      <p:sp>
        <p:nvSpPr>
          <p:cNvPr id="104451" name="Rectangle 2">
            <a:extLst>
              <a:ext uri="{FF2B5EF4-FFF2-40B4-BE49-F238E27FC236}">
                <a16:creationId xmlns:a16="http://schemas.microsoft.com/office/drawing/2014/main" id="{984DBA80-4371-42CD-AE8A-4372573857A1}"/>
              </a:ext>
            </a:extLst>
          </p:cNvPr>
          <p:cNvSpPr>
            <a:spLocks noRot="1" noChangeArrowheads="1" noTextEdit="1"/>
          </p:cNvSpPr>
          <p:nvPr>
            <p:ph type="sldImg"/>
          </p:nvPr>
        </p:nvSpPr>
        <p:spPr>
          <a:ln/>
        </p:spPr>
      </p:sp>
      <p:sp>
        <p:nvSpPr>
          <p:cNvPr id="104452" name="Rectangle 3">
            <a:extLst>
              <a:ext uri="{FF2B5EF4-FFF2-40B4-BE49-F238E27FC236}">
                <a16:creationId xmlns:a16="http://schemas.microsoft.com/office/drawing/2014/main" id="{79E4186C-1181-4399-8171-0900A59375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603559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720474CF-1348-46E0-8D2F-A6046E972E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382CE2F-6C8B-4794-9B34-038BB98C737E}" type="slidenum">
              <a:rPr lang="en-US" altLang="en-US" sz="1200"/>
              <a:pPr/>
              <a:t>104</a:t>
            </a:fld>
            <a:endParaRPr lang="en-US" altLang="en-US" sz="1200"/>
          </a:p>
        </p:txBody>
      </p:sp>
      <p:sp>
        <p:nvSpPr>
          <p:cNvPr id="105475" name="Rectangle 2">
            <a:extLst>
              <a:ext uri="{FF2B5EF4-FFF2-40B4-BE49-F238E27FC236}">
                <a16:creationId xmlns:a16="http://schemas.microsoft.com/office/drawing/2014/main" id="{BB3F78BD-672E-48A9-B443-C928DEC4C7A3}"/>
              </a:ext>
            </a:extLst>
          </p:cNvPr>
          <p:cNvSpPr>
            <a:spLocks noRot="1" noChangeArrowheads="1" noTextEdit="1"/>
          </p:cNvSpPr>
          <p:nvPr>
            <p:ph type="sldImg"/>
          </p:nvPr>
        </p:nvSpPr>
        <p:spPr>
          <a:ln/>
        </p:spPr>
      </p:sp>
      <p:sp>
        <p:nvSpPr>
          <p:cNvPr id="105476" name="Rectangle 3">
            <a:extLst>
              <a:ext uri="{FF2B5EF4-FFF2-40B4-BE49-F238E27FC236}">
                <a16:creationId xmlns:a16="http://schemas.microsoft.com/office/drawing/2014/main" id="{602F4895-4575-4ADE-BE89-AC0D1FBEA1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36630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427B693D-A4CA-4C83-BF9A-884B6D1A5D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0DEABA1-1FAC-4F7E-833A-3193749E1AEE}" type="slidenum">
              <a:rPr lang="en-US" altLang="en-US" sz="1200"/>
              <a:pPr/>
              <a:t>107</a:t>
            </a:fld>
            <a:endParaRPr lang="en-US" altLang="en-US" sz="1200"/>
          </a:p>
        </p:txBody>
      </p:sp>
      <p:sp>
        <p:nvSpPr>
          <p:cNvPr id="106499" name="Rectangle 2">
            <a:extLst>
              <a:ext uri="{FF2B5EF4-FFF2-40B4-BE49-F238E27FC236}">
                <a16:creationId xmlns:a16="http://schemas.microsoft.com/office/drawing/2014/main" id="{BF51FD4E-E523-4409-8B2C-0C4E626943CD}"/>
              </a:ext>
            </a:extLst>
          </p:cNvPr>
          <p:cNvSpPr>
            <a:spLocks noRot="1" noChangeArrowheads="1" noTextEdit="1"/>
          </p:cNvSpPr>
          <p:nvPr>
            <p:ph type="sldImg"/>
          </p:nvPr>
        </p:nvSpPr>
        <p:spPr>
          <a:ln/>
        </p:spPr>
      </p:sp>
      <p:sp>
        <p:nvSpPr>
          <p:cNvPr id="106500" name="Rectangle 3">
            <a:extLst>
              <a:ext uri="{FF2B5EF4-FFF2-40B4-BE49-F238E27FC236}">
                <a16:creationId xmlns:a16="http://schemas.microsoft.com/office/drawing/2014/main" id="{7F1DEDAF-D59B-4069-96D7-DCDB7A8D8C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009979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55825EA-A5E0-4352-9C7B-72FB43640E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4C9BE0F-A380-456A-9F3B-7CF3258CC278}" type="slidenum">
              <a:rPr lang="en-US" altLang="en-US" sz="1200"/>
              <a:pPr/>
              <a:t>116</a:t>
            </a:fld>
            <a:endParaRPr lang="en-US" altLang="en-US" sz="1200"/>
          </a:p>
        </p:txBody>
      </p:sp>
      <p:sp>
        <p:nvSpPr>
          <p:cNvPr id="116739" name="Rectangle 2">
            <a:extLst>
              <a:ext uri="{FF2B5EF4-FFF2-40B4-BE49-F238E27FC236}">
                <a16:creationId xmlns:a16="http://schemas.microsoft.com/office/drawing/2014/main" id="{F4BC61F5-942A-4E96-AF53-53FC7B62515D}"/>
              </a:ext>
            </a:extLst>
          </p:cNvPr>
          <p:cNvSpPr>
            <a:spLocks noRot="1" noChangeArrowheads="1" noTextEdit="1"/>
          </p:cNvSpPr>
          <p:nvPr>
            <p:ph type="sldImg"/>
          </p:nvPr>
        </p:nvSpPr>
        <p:spPr>
          <a:ln/>
        </p:spPr>
      </p:sp>
      <p:sp>
        <p:nvSpPr>
          <p:cNvPr id="116740" name="Rectangle 3">
            <a:extLst>
              <a:ext uri="{FF2B5EF4-FFF2-40B4-BE49-F238E27FC236}">
                <a16:creationId xmlns:a16="http://schemas.microsoft.com/office/drawing/2014/main" id="{C9EBDA10-F066-473B-BC3C-F6213E56B1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4017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35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CA7C09C-8995-4837-976B-8C38324A9457}" type="slidenum">
              <a:rPr lang="en-US" smtClean="0"/>
              <a:pPr/>
              <a:t>13</a:t>
            </a:fld>
            <a:endParaRPr lang="en-US"/>
          </a:p>
        </p:txBody>
      </p:sp>
    </p:spTree>
    <p:extLst>
      <p:ext uri="{BB962C8B-B14F-4D97-AF65-F5344CB8AC3E}">
        <p14:creationId xmlns:p14="http://schemas.microsoft.com/office/powerpoint/2010/main" val="30453077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20B7665F-6209-4FFA-8F77-C8A7812946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904502D-38FD-45EE-8A60-D532469638A4}" type="slidenum">
              <a:rPr lang="en-US" altLang="en-US" sz="1200"/>
              <a:pPr/>
              <a:t>117</a:t>
            </a:fld>
            <a:endParaRPr lang="en-US" altLang="en-US" sz="1200"/>
          </a:p>
        </p:txBody>
      </p:sp>
      <p:sp>
        <p:nvSpPr>
          <p:cNvPr id="117763" name="Rectangle 2">
            <a:extLst>
              <a:ext uri="{FF2B5EF4-FFF2-40B4-BE49-F238E27FC236}">
                <a16:creationId xmlns:a16="http://schemas.microsoft.com/office/drawing/2014/main" id="{6A35E391-D3C5-42DA-9309-DFB9EFDC1134}"/>
              </a:ext>
            </a:extLst>
          </p:cNvPr>
          <p:cNvSpPr>
            <a:spLocks noRot="1" noChangeArrowheads="1" noTextEdit="1"/>
          </p:cNvSpPr>
          <p:nvPr>
            <p:ph type="sldImg"/>
          </p:nvPr>
        </p:nvSpPr>
        <p:spPr>
          <a:ln/>
        </p:spPr>
      </p:sp>
      <p:sp>
        <p:nvSpPr>
          <p:cNvPr id="117764" name="Rectangle 3">
            <a:extLst>
              <a:ext uri="{FF2B5EF4-FFF2-40B4-BE49-F238E27FC236}">
                <a16:creationId xmlns:a16="http://schemas.microsoft.com/office/drawing/2014/main" id="{4B2FB440-5C1E-4629-8207-A60B586A19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91685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A410558F-704C-420C-B246-451C215126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6DFBD6E-03D7-4F32-83CF-136405A05580}" type="slidenum">
              <a:rPr lang="en-US" altLang="en-US" sz="1200"/>
              <a:pPr/>
              <a:t>119</a:t>
            </a:fld>
            <a:endParaRPr lang="en-US" altLang="en-US" sz="1200"/>
          </a:p>
        </p:txBody>
      </p:sp>
      <p:sp>
        <p:nvSpPr>
          <p:cNvPr id="118787" name="Rectangle 2">
            <a:extLst>
              <a:ext uri="{FF2B5EF4-FFF2-40B4-BE49-F238E27FC236}">
                <a16:creationId xmlns:a16="http://schemas.microsoft.com/office/drawing/2014/main" id="{0FB898D7-3CE9-4E7A-9846-3372C1EE17BD}"/>
              </a:ext>
            </a:extLst>
          </p:cNvPr>
          <p:cNvSpPr>
            <a:spLocks noRot="1" noChangeArrowheads="1" noTextEdit="1"/>
          </p:cNvSpPr>
          <p:nvPr>
            <p:ph type="sldImg"/>
          </p:nvPr>
        </p:nvSpPr>
        <p:spPr>
          <a:ln/>
        </p:spPr>
      </p:sp>
      <p:sp>
        <p:nvSpPr>
          <p:cNvPr id="118788" name="Rectangle 3">
            <a:extLst>
              <a:ext uri="{FF2B5EF4-FFF2-40B4-BE49-F238E27FC236}">
                <a16:creationId xmlns:a16="http://schemas.microsoft.com/office/drawing/2014/main" id="{DEED8B7A-915D-4EFC-AEEE-2379615EC7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4786056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5A3D1B03-215A-4DBD-8FAF-E9752DF02D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294A01E-4EE7-477F-A0CF-0CAFA672CA2B}" type="slidenum">
              <a:rPr lang="en-US" altLang="en-US" sz="1200"/>
              <a:pPr/>
              <a:t>122</a:t>
            </a:fld>
            <a:endParaRPr lang="en-US" altLang="en-US" sz="1200"/>
          </a:p>
        </p:txBody>
      </p:sp>
      <p:sp>
        <p:nvSpPr>
          <p:cNvPr id="119811" name="Rectangle 2">
            <a:extLst>
              <a:ext uri="{FF2B5EF4-FFF2-40B4-BE49-F238E27FC236}">
                <a16:creationId xmlns:a16="http://schemas.microsoft.com/office/drawing/2014/main" id="{917A4BA2-9C89-4396-873A-90A141BF299C}"/>
              </a:ext>
            </a:extLst>
          </p:cNvPr>
          <p:cNvSpPr>
            <a:spLocks noRot="1" noChangeArrowheads="1" noTextEdit="1"/>
          </p:cNvSpPr>
          <p:nvPr>
            <p:ph type="sldImg"/>
          </p:nvPr>
        </p:nvSpPr>
        <p:spPr>
          <a:ln/>
        </p:spPr>
      </p:sp>
      <p:sp>
        <p:nvSpPr>
          <p:cNvPr id="119812" name="Rectangle 3">
            <a:extLst>
              <a:ext uri="{FF2B5EF4-FFF2-40B4-BE49-F238E27FC236}">
                <a16:creationId xmlns:a16="http://schemas.microsoft.com/office/drawing/2014/main" id="{C8BFD50E-8CDF-4E3E-8AE8-76F7C392D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56808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400FD55E-1AF7-4162-8222-C27188190D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616F52F-2C4B-43D4-AAA7-7CCB7760AA6B}" type="slidenum">
              <a:rPr lang="en-US" altLang="en-US" sz="1200"/>
              <a:pPr/>
              <a:t>126</a:t>
            </a:fld>
            <a:endParaRPr lang="en-US" altLang="en-US" sz="1200"/>
          </a:p>
        </p:txBody>
      </p:sp>
      <p:sp>
        <p:nvSpPr>
          <p:cNvPr id="120835" name="Rectangle 2">
            <a:extLst>
              <a:ext uri="{FF2B5EF4-FFF2-40B4-BE49-F238E27FC236}">
                <a16:creationId xmlns:a16="http://schemas.microsoft.com/office/drawing/2014/main" id="{7CF88F69-584E-4AA4-83AF-2E3B1D6A67DC}"/>
              </a:ext>
            </a:extLst>
          </p:cNvPr>
          <p:cNvSpPr>
            <a:spLocks noRot="1" noChangeArrowheads="1" noTextEdit="1"/>
          </p:cNvSpPr>
          <p:nvPr>
            <p:ph type="sldImg"/>
          </p:nvPr>
        </p:nvSpPr>
        <p:spPr>
          <a:ln/>
        </p:spPr>
      </p:sp>
      <p:sp>
        <p:nvSpPr>
          <p:cNvPr id="120836" name="Rectangle 3">
            <a:extLst>
              <a:ext uri="{FF2B5EF4-FFF2-40B4-BE49-F238E27FC236}">
                <a16:creationId xmlns:a16="http://schemas.microsoft.com/office/drawing/2014/main" id="{4E63A5D1-B38B-4CC1-B131-1D1104D77F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421964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3B7F71C5-EE73-4C72-8F24-94AD36DF06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5C00444-F83C-452F-AF3F-3A7F8244E169}" type="slidenum">
              <a:rPr lang="en-US" altLang="en-US" sz="1200"/>
              <a:pPr/>
              <a:t>127</a:t>
            </a:fld>
            <a:endParaRPr lang="en-US" altLang="en-US" sz="1200"/>
          </a:p>
        </p:txBody>
      </p:sp>
      <p:sp>
        <p:nvSpPr>
          <p:cNvPr id="121859" name="Rectangle 2">
            <a:extLst>
              <a:ext uri="{FF2B5EF4-FFF2-40B4-BE49-F238E27FC236}">
                <a16:creationId xmlns:a16="http://schemas.microsoft.com/office/drawing/2014/main" id="{593EF702-4D2A-425A-BA6C-0154A9347FB0}"/>
              </a:ext>
            </a:extLst>
          </p:cNvPr>
          <p:cNvSpPr>
            <a:spLocks noRot="1" noChangeArrowheads="1" noTextEdit="1"/>
          </p:cNvSpPr>
          <p:nvPr>
            <p:ph type="sldImg"/>
          </p:nvPr>
        </p:nvSpPr>
        <p:spPr>
          <a:ln/>
        </p:spPr>
      </p:sp>
      <p:sp>
        <p:nvSpPr>
          <p:cNvPr id="121860" name="Rectangle 3">
            <a:extLst>
              <a:ext uri="{FF2B5EF4-FFF2-40B4-BE49-F238E27FC236}">
                <a16:creationId xmlns:a16="http://schemas.microsoft.com/office/drawing/2014/main" id="{446A8497-42F0-4207-9FE1-8BDAB4B8E2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98294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0A74CD08-38A3-4891-ABC2-48EA479EF2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D19F28C-21FB-49A9-B9DC-DFB3F0E061AA}" type="slidenum">
              <a:rPr lang="en-US" altLang="en-US" sz="1200"/>
              <a:pPr/>
              <a:t>128</a:t>
            </a:fld>
            <a:endParaRPr lang="en-US" altLang="en-US" sz="1200"/>
          </a:p>
        </p:txBody>
      </p:sp>
      <p:sp>
        <p:nvSpPr>
          <p:cNvPr id="123907" name="Rectangle 2">
            <a:extLst>
              <a:ext uri="{FF2B5EF4-FFF2-40B4-BE49-F238E27FC236}">
                <a16:creationId xmlns:a16="http://schemas.microsoft.com/office/drawing/2014/main" id="{B1A773A7-C4ED-436F-BAF8-F7FD35F32756}"/>
              </a:ext>
            </a:extLst>
          </p:cNvPr>
          <p:cNvSpPr>
            <a:spLocks noRot="1" noChangeArrowheads="1" noTextEdit="1"/>
          </p:cNvSpPr>
          <p:nvPr>
            <p:ph type="sldImg"/>
          </p:nvPr>
        </p:nvSpPr>
        <p:spPr>
          <a:ln/>
        </p:spPr>
      </p:sp>
      <p:sp>
        <p:nvSpPr>
          <p:cNvPr id="123908" name="Rectangle 3">
            <a:extLst>
              <a:ext uri="{FF2B5EF4-FFF2-40B4-BE49-F238E27FC236}">
                <a16:creationId xmlns:a16="http://schemas.microsoft.com/office/drawing/2014/main" id="{B551233F-613F-4A89-9615-48976892B5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2348405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EBF46D06-4D26-4DE4-8943-78DE3B4D72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BF7E3EF-17D1-41FE-BB5F-FC371545928E}" type="slidenum">
              <a:rPr lang="en-US" altLang="en-US" sz="1200"/>
              <a:pPr/>
              <a:t>129</a:t>
            </a:fld>
            <a:endParaRPr lang="en-US" altLang="en-US" sz="1200"/>
          </a:p>
        </p:txBody>
      </p:sp>
      <p:sp>
        <p:nvSpPr>
          <p:cNvPr id="124931" name="Rectangle 2">
            <a:extLst>
              <a:ext uri="{FF2B5EF4-FFF2-40B4-BE49-F238E27FC236}">
                <a16:creationId xmlns:a16="http://schemas.microsoft.com/office/drawing/2014/main" id="{A2440A19-02C2-4556-BCC0-BE4AA885027F}"/>
              </a:ext>
            </a:extLst>
          </p:cNvPr>
          <p:cNvSpPr>
            <a:spLocks noRot="1" noChangeArrowheads="1" noTextEdit="1"/>
          </p:cNvSpPr>
          <p:nvPr>
            <p:ph type="sldImg"/>
          </p:nvPr>
        </p:nvSpPr>
        <p:spPr>
          <a:ln/>
        </p:spPr>
      </p:sp>
      <p:sp>
        <p:nvSpPr>
          <p:cNvPr id="124932" name="Rectangle 3">
            <a:extLst>
              <a:ext uri="{FF2B5EF4-FFF2-40B4-BE49-F238E27FC236}">
                <a16:creationId xmlns:a16="http://schemas.microsoft.com/office/drawing/2014/main" id="{6EF8B246-668D-4ACD-8217-BA6E1ABD22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2508935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F19C1EF-FFA2-4006-9710-B0615777802C}"/>
              </a:ext>
            </a:extLst>
          </p:cNvPr>
          <p:cNvSpPr>
            <a:spLocks noGrp="1" noChangeArrowheads="1"/>
          </p:cNvSpPr>
          <p:nvPr>
            <p:ph type="sldNum" sz="quarter" idx="5"/>
          </p:nvPr>
        </p:nvSpPr>
        <p:spPr>
          <a:ln/>
        </p:spPr>
        <p:txBody>
          <a:bodyPr/>
          <a:lstStyle/>
          <a:p>
            <a:fld id="{D168E191-3010-48F0-8691-9F2E90F265E0}" type="slidenum">
              <a:rPr lang="en-US" altLang="en-US"/>
              <a:pPr/>
              <a:t>139</a:t>
            </a:fld>
            <a:endParaRPr lang="en-US" altLang="en-US"/>
          </a:p>
        </p:txBody>
      </p:sp>
      <p:sp>
        <p:nvSpPr>
          <p:cNvPr id="83970" name="Rectangle 2">
            <a:extLst>
              <a:ext uri="{FF2B5EF4-FFF2-40B4-BE49-F238E27FC236}">
                <a16:creationId xmlns:a16="http://schemas.microsoft.com/office/drawing/2014/main" id="{54182344-1938-4E77-9B3F-ECE6FB043120}"/>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3971" name="Rectangle 3">
            <a:extLst>
              <a:ext uri="{FF2B5EF4-FFF2-40B4-BE49-F238E27FC236}">
                <a16:creationId xmlns:a16="http://schemas.microsoft.com/office/drawing/2014/main" id="{D435F6D5-3EAA-4AC9-8BFF-68D0F777C789}"/>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577609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122CE22-6F23-4557-84A8-EBDE1B18A90F}"/>
              </a:ext>
            </a:extLst>
          </p:cNvPr>
          <p:cNvSpPr>
            <a:spLocks noGrp="1" noChangeArrowheads="1"/>
          </p:cNvSpPr>
          <p:nvPr>
            <p:ph type="sldNum" sz="quarter" idx="5"/>
          </p:nvPr>
        </p:nvSpPr>
        <p:spPr>
          <a:ln/>
        </p:spPr>
        <p:txBody>
          <a:bodyPr/>
          <a:lstStyle/>
          <a:p>
            <a:fld id="{797476FD-75BD-4F4A-AB89-B39841770A87}" type="slidenum">
              <a:rPr lang="en-US" altLang="en-US"/>
              <a:pPr/>
              <a:t>140</a:t>
            </a:fld>
            <a:endParaRPr lang="en-US" altLang="en-US"/>
          </a:p>
        </p:txBody>
      </p:sp>
      <p:sp>
        <p:nvSpPr>
          <p:cNvPr id="88066" name="Rectangle 2">
            <a:extLst>
              <a:ext uri="{FF2B5EF4-FFF2-40B4-BE49-F238E27FC236}">
                <a16:creationId xmlns:a16="http://schemas.microsoft.com/office/drawing/2014/main" id="{B29956D1-E8DF-44CF-9E83-6495505824E4}"/>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8067" name="Rectangle 3">
            <a:extLst>
              <a:ext uri="{FF2B5EF4-FFF2-40B4-BE49-F238E27FC236}">
                <a16:creationId xmlns:a16="http://schemas.microsoft.com/office/drawing/2014/main" id="{9FB5A051-3288-4C0B-BB7E-55502566EBAF}"/>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428239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8F49DAD0-51EB-4988-B888-E8BB65485CC1}" type="slidenum">
              <a:rPr lang="en-US"/>
              <a:pPr/>
              <a:t>15</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13805" y="4343704"/>
            <a:ext cx="5030391" cy="4113892"/>
          </a:xfrm>
          <a:noFill/>
          <a:ln/>
        </p:spPr>
        <p:txBody>
          <a:bodyPr/>
          <a:lstStyle/>
          <a:p>
            <a:pPr eaLnBrk="1" hangingPunct="1"/>
            <a:r>
              <a:rPr lang="en-US" b="1">
                <a:latin typeface="Arial" charset="0"/>
              </a:rPr>
              <a:t>FIGURE 8-15 Replication of DNA as suggested by Watson and Crick.</a:t>
            </a:r>
            <a:r>
              <a:rPr lang="en-US">
                <a:latin typeface="Arial" charset="0"/>
              </a:rPr>
              <a:t> The preexisting or "parent" strands become separated, and each is the template for biosynthesis of a complementary "daughter" strand (in pink).</a:t>
            </a:r>
          </a:p>
        </p:txBody>
      </p:sp>
    </p:spTree>
    <p:extLst>
      <p:ext uri="{BB962C8B-B14F-4D97-AF65-F5344CB8AC3E}">
        <p14:creationId xmlns:p14="http://schemas.microsoft.com/office/powerpoint/2010/main" val="1660718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5342EF47-4CC9-42DC-AAE2-147F3FAA1215}" type="slidenum">
              <a:rPr lang="en-US" smtClean="0"/>
              <a:pPr/>
              <a:t>16</a:t>
            </a:fld>
            <a:endParaRPr lang="en-US"/>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51851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246CE1D5-F466-4FE9-947C-D830E9679B56}" type="slidenum">
              <a:rPr lang="en-US" smtClean="0"/>
              <a:pPr/>
              <a:t>18</a:t>
            </a:fld>
            <a:endParaRPr lang="en-US"/>
          </a:p>
        </p:txBody>
      </p:sp>
      <p:sp>
        <p:nvSpPr>
          <p:cNvPr id="33795" name="Rectangle 2"/>
          <p:cNvSpPr>
            <a:spLocks noGrp="1" noRot="1" noChangeAspect="1" noChangeArrowheads="1" noTextEdit="1"/>
          </p:cNvSpPr>
          <p:nvPr>
            <p:ph type="sldImg"/>
          </p:nvPr>
        </p:nvSpPr>
        <p:spPr>
          <a:solidFill>
            <a:srgbClr val="FFFFFF"/>
          </a:solidFill>
          <a:ln/>
        </p:spPr>
      </p:sp>
      <p:sp>
        <p:nvSpPr>
          <p:cNvPr id="337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115964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7477F5-3801-4B5A-9E9A-711209B4D10B}" type="slidenum">
              <a:rPr lang="en-US"/>
              <a:pPr/>
              <a:t>23</a:t>
            </a:fld>
            <a:endParaRPr lang="en-US"/>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p:txBody>
          <a:bodyPr/>
          <a:lstStyle/>
          <a:p>
            <a:r>
              <a:rPr lang="en-GB"/>
              <a:t>It is the phosphate group which gives DNA its acidic properties</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5F5EA-84D0-4104-8460-BFC445B7159E}" type="slidenum">
              <a:rPr lang="en-US" smtClean="0"/>
              <a:pPr/>
              <a:t>24</a:t>
            </a:fld>
            <a:endParaRPr lang="en-US"/>
          </a:p>
        </p:txBody>
      </p:sp>
    </p:spTree>
    <p:extLst>
      <p:ext uri="{BB962C8B-B14F-4D97-AF65-F5344CB8AC3E}">
        <p14:creationId xmlns:p14="http://schemas.microsoft.com/office/powerpoint/2010/main" val="2688213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5B65658-71C1-4F40-8231-7E5B1A5FD383}"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A1E6E1D-961E-47CE-A57C-758891B954B7}"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A2FE4BE-0FFB-49FF-A30A-2F99A8635A19}"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6CAFF518-3BC7-463F-A1CD-0C9295CC1ED4}" type="slidenum">
              <a:rPr lang="en-US" altLang="en-US"/>
              <a:pPr>
                <a:defRPr/>
              </a:pPr>
              <a:t>‹#›</a:t>
            </a:fld>
            <a:endParaRPr lang="en-US" altLang="en-US"/>
          </a:p>
        </p:txBody>
      </p:sp>
    </p:spTree>
    <p:extLst>
      <p:ext uri="{BB962C8B-B14F-4D97-AF65-F5344CB8AC3E}">
        <p14:creationId xmlns:p14="http://schemas.microsoft.com/office/powerpoint/2010/main" val="36460233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p:cNvSpPr>
            <a:spLocks noGrp="1"/>
          </p:cNvSpPr>
          <p:nvPr>
            <p:ph type="ctrTitle"/>
          </p:nvPr>
        </p:nvSpPr>
        <p:spPr>
          <a:xfrm>
            <a:off x="685800" y="2130425"/>
            <a:ext cx="7772400" cy="1470025"/>
          </a:xfrm>
        </p:spPr>
        <p:txBody>
          <a:bodyPr/>
          <a:lstStyle/>
          <a:p>
            <a:r>
              <a:rPr lang="ar-SA"/>
              <a:t>انقر لتحرير نمط العنوان الرئيسي</a:t>
            </a:r>
            <a:endParaRPr lang="en-US"/>
          </a:p>
        </p:txBody>
      </p:sp>
      <p:sp>
        <p:nvSpPr>
          <p:cNvPr id="3" name="عنوان فرعي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ar-SA"/>
              <a:t>انقر لتحرير نمط العنوان الثانوي الرئيسي</a:t>
            </a:r>
            <a:endParaRPr lang="en-US"/>
          </a:p>
        </p:txBody>
      </p:sp>
      <p:sp>
        <p:nvSpPr>
          <p:cNvPr id="4" name="Rectangle 4">
            <a:extLst>
              <a:ext uri="{FF2B5EF4-FFF2-40B4-BE49-F238E27FC236}">
                <a16:creationId xmlns:a16="http://schemas.microsoft.com/office/drawing/2014/main" id="{EE686046-2199-4572-9DAD-B511619C47F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483687A-8CD2-46DD-940A-E1C0B4880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652CFE6-926C-403E-BF6C-014E829FF564}"/>
              </a:ext>
            </a:extLst>
          </p:cNvPr>
          <p:cNvSpPr>
            <a:spLocks noGrp="1" noChangeArrowheads="1"/>
          </p:cNvSpPr>
          <p:nvPr>
            <p:ph type="sldNum" sz="quarter" idx="12"/>
          </p:nvPr>
        </p:nvSpPr>
        <p:spPr>
          <a:ln/>
        </p:spPr>
        <p:txBody>
          <a:bodyPr/>
          <a:lstStyle>
            <a:lvl1pPr>
              <a:defRPr/>
            </a:lvl1pPr>
          </a:lstStyle>
          <a:p>
            <a:fld id="{887225FD-0115-4A0D-A888-A0CE37F0AAE1}" type="slidenum">
              <a:rPr lang="en-US" altLang="en-US"/>
              <a:pPr/>
              <a:t>‹#›</a:t>
            </a:fld>
            <a:endParaRPr lang="en-US" altLang="en-US"/>
          </a:p>
        </p:txBody>
      </p:sp>
    </p:spTree>
    <p:extLst>
      <p:ext uri="{BB962C8B-B14F-4D97-AF65-F5344CB8AC3E}">
        <p14:creationId xmlns:p14="http://schemas.microsoft.com/office/powerpoint/2010/main" val="4228140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en-US"/>
          </a:p>
        </p:txBody>
      </p:sp>
      <p:sp>
        <p:nvSpPr>
          <p:cNvPr id="3" name="عنصر نائب للمحتوى 2"/>
          <p:cNvSpPr>
            <a:spLocks noGrp="1"/>
          </p:cNvSpPr>
          <p:nvPr>
            <p:ph idx="1"/>
          </p:nvPr>
        </p:nvSpPr>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4" name="Rectangle 4">
            <a:extLst>
              <a:ext uri="{FF2B5EF4-FFF2-40B4-BE49-F238E27FC236}">
                <a16:creationId xmlns:a16="http://schemas.microsoft.com/office/drawing/2014/main" id="{212D6509-1249-4774-A074-3C6A8FC6E41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DA1DFC8-0C71-4B5C-B57F-2711AF7FDE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B05D162-9467-49E3-A125-7BBA52569C2F}"/>
              </a:ext>
            </a:extLst>
          </p:cNvPr>
          <p:cNvSpPr>
            <a:spLocks noGrp="1" noChangeArrowheads="1"/>
          </p:cNvSpPr>
          <p:nvPr>
            <p:ph type="sldNum" sz="quarter" idx="12"/>
          </p:nvPr>
        </p:nvSpPr>
        <p:spPr>
          <a:ln/>
        </p:spPr>
        <p:txBody>
          <a:bodyPr/>
          <a:lstStyle>
            <a:lvl1pPr>
              <a:defRPr/>
            </a:lvl1pPr>
          </a:lstStyle>
          <a:p>
            <a:fld id="{B9F7D663-796B-466B-8D79-721675829EBB}" type="slidenum">
              <a:rPr lang="en-US" altLang="en-US"/>
              <a:pPr/>
              <a:t>‹#›</a:t>
            </a:fld>
            <a:endParaRPr lang="en-US" altLang="en-US"/>
          </a:p>
        </p:txBody>
      </p:sp>
    </p:spTree>
    <p:extLst>
      <p:ext uri="{BB962C8B-B14F-4D97-AF65-F5344CB8AC3E}">
        <p14:creationId xmlns:p14="http://schemas.microsoft.com/office/powerpoint/2010/main" val="11348791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p:cNvSpPr>
            <a:spLocks noGrp="1"/>
          </p:cNvSpPr>
          <p:nvPr>
            <p:ph type="title"/>
          </p:nvPr>
        </p:nvSpPr>
        <p:spPr>
          <a:xfrm>
            <a:off x="722313" y="4406900"/>
            <a:ext cx="7772400" cy="1362075"/>
          </a:xfrm>
        </p:spPr>
        <p:txBody>
          <a:bodyPr anchor="t"/>
          <a:lstStyle>
            <a:lvl1pPr algn="l">
              <a:defRPr sz="4000" b="1" cap="all"/>
            </a:lvl1pPr>
          </a:lstStyle>
          <a:p>
            <a:r>
              <a:rPr lang="ar-SA"/>
              <a:t>انقر لتحرير نمط العنوان الرئيسي</a:t>
            </a:r>
            <a:endParaRPr lang="en-US"/>
          </a:p>
        </p:txBody>
      </p:sp>
      <p:sp>
        <p:nvSpPr>
          <p:cNvPr id="3" name="عنصر نائب للنص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ar-SA"/>
              <a:t>انقر لتحرير أنماط النص الرئيسي</a:t>
            </a:r>
          </a:p>
        </p:txBody>
      </p:sp>
      <p:sp>
        <p:nvSpPr>
          <p:cNvPr id="4" name="Rectangle 4">
            <a:extLst>
              <a:ext uri="{FF2B5EF4-FFF2-40B4-BE49-F238E27FC236}">
                <a16:creationId xmlns:a16="http://schemas.microsoft.com/office/drawing/2014/main" id="{9AA7AFC8-6D54-4E6B-ACE5-14A1DF113EA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F968FF1-FEFB-4DC2-8BC6-FF139FBEB8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3D652B5-AE98-4813-9C09-45CBDE871847}"/>
              </a:ext>
            </a:extLst>
          </p:cNvPr>
          <p:cNvSpPr>
            <a:spLocks noGrp="1" noChangeArrowheads="1"/>
          </p:cNvSpPr>
          <p:nvPr>
            <p:ph type="sldNum" sz="quarter" idx="12"/>
          </p:nvPr>
        </p:nvSpPr>
        <p:spPr>
          <a:ln/>
        </p:spPr>
        <p:txBody>
          <a:bodyPr/>
          <a:lstStyle>
            <a:lvl1pPr>
              <a:defRPr/>
            </a:lvl1pPr>
          </a:lstStyle>
          <a:p>
            <a:fld id="{EFD97C06-3F2A-48CF-93BF-9B6D9DB43B69}" type="slidenum">
              <a:rPr lang="en-US" altLang="en-US"/>
              <a:pPr/>
              <a:t>‹#›</a:t>
            </a:fld>
            <a:endParaRPr lang="en-US" altLang="en-US"/>
          </a:p>
        </p:txBody>
      </p:sp>
    </p:spTree>
    <p:extLst>
      <p:ext uri="{BB962C8B-B14F-4D97-AF65-F5344CB8AC3E}">
        <p14:creationId xmlns:p14="http://schemas.microsoft.com/office/powerpoint/2010/main" val="21683386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en-US"/>
          </a:p>
        </p:txBody>
      </p:sp>
      <p:sp>
        <p:nvSpPr>
          <p:cNvPr id="3" name="عنصر نائب للمحتوى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4" name="عنصر نائب للمحتوى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5" name="Rectangle 4">
            <a:extLst>
              <a:ext uri="{FF2B5EF4-FFF2-40B4-BE49-F238E27FC236}">
                <a16:creationId xmlns:a16="http://schemas.microsoft.com/office/drawing/2014/main" id="{2AF0C916-F74C-4FDA-9FF0-4EF6B83C45E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2A3F23B-DD9B-41E3-B885-085AD7F7734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FF86CF1-A607-4B3B-8CAF-0D9E5C6B5374}"/>
              </a:ext>
            </a:extLst>
          </p:cNvPr>
          <p:cNvSpPr>
            <a:spLocks noGrp="1" noChangeArrowheads="1"/>
          </p:cNvSpPr>
          <p:nvPr>
            <p:ph type="sldNum" sz="quarter" idx="12"/>
          </p:nvPr>
        </p:nvSpPr>
        <p:spPr>
          <a:ln/>
        </p:spPr>
        <p:txBody>
          <a:bodyPr/>
          <a:lstStyle>
            <a:lvl1pPr>
              <a:defRPr/>
            </a:lvl1pPr>
          </a:lstStyle>
          <a:p>
            <a:fld id="{8F663884-6691-442F-889C-9C7914FE2809}" type="slidenum">
              <a:rPr lang="en-US" altLang="en-US"/>
              <a:pPr/>
              <a:t>‹#›</a:t>
            </a:fld>
            <a:endParaRPr lang="en-US" altLang="en-US"/>
          </a:p>
        </p:txBody>
      </p:sp>
    </p:spTree>
    <p:extLst>
      <p:ext uri="{BB962C8B-B14F-4D97-AF65-F5344CB8AC3E}">
        <p14:creationId xmlns:p14="http://schemas.microsoft.com/office/powerpoint/2010/main" val="24656142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p:cNvSpPr>
            <a:spLocks noGrp="1"/>
          </p:cNvSpPr>
          <p:nvPr>
            <p:ph type="title"/>
          </p:nvPr>
        </p:nvSpPr>
        <p:spPr>
          <a:xfrm>
            <a:off x="457200" y="274638"/>
            <a:ext cx="8229600" cy="1143000"/>
          </a:xfrm>
        </p:spPr>
        <p:txBody>
          <a:bodyPr/>
          <a:lstStyle>
            <a:lvl1pPr>
              <a:defRPr/>
            </a:lvl1pPr>
          </a:lstStyle>
          <a:p>
            <a:r>
              <a:rPr lang="ar-SA"/>
              <a:t>انقر لتحرير نمط العنوان الرئيسي</a:t>
            </a:r>
            <a:endParaRPr lang="en-US"/>
          </a:p>
        </p:txBody>
      </p:sp>
      <p:sp>
        <p:nvSpPr>
          <p:cNvPr id="3" name="عنصر نائب للنص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4" name="عنصر نائب للمحتوى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5" name="عنصر نائب للنص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6" name="عنصر نائب للمحتوى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7" name="Rectangle 4">
            <a:extLst>
              <a:ext uri="{FF2B5EF4-FFF2-40B4-BE49-F238E27FC236}">
                <a16:creationId xmlns:a16="http://schemas.microsoft.com/office/drawing/2014/main" id="{2075C54C-05DA-4147-B156-EE21E1329879}"/>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C78AD80-CBB2-4B5B-BF3F-BF1DF7D735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9196289-BA43-43BC-9F71-86E17CFED299}"/>
              </a:ext>
            </a:extLst>
          </p:cNvPr>
          <p:cNvSpPr>
            <a:spLocks noGrp="1" noChangeArrowheads="1"/>
          </p:cNvSpPr>
          <p:nvPr>
            <p:ph type="sldNum" sz="quarter" idx="12"/>
          </p:nvPr>
        </p:nvSpPr>
        <p:spPr>
          <a:ln/>
        </p:spPr>
        <p:txBody>
          <a:bodyPr/>
          <a:lstStyle>
            <a:lvl1pPr>
              <a:defRPr/>
            </a:lvl1pPr>
          </a:lstStyle>
          <a:p>
            <a:fld id="{5167EB24-FAEA-4202-96D0-AB79FE5C7123}" type="slidenum">
              <a:rPr lang="en-US" altLang="en-US"/>
              <a:pPr/>
              <a:t>‹#›</a:t>
            </a:fld>
            <a:endParaRPr lang="en-US" altLang="en-US"/>
          </a:p>
        </p:txBody>
      </p:sp>
    </p:spTree>
    <p:extLst>
      <p:ext uri="{BB962C8B-B14F-4D97-AF65-F5344CB8AC3E}">
        <p14:creationId xmlns:p14="http://schemas.microsoft.com/office/powerpoint/2010/main" val="1800800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en-US"/>
          </a:p>
        </p:txBody>
      </p:sp>
      <p:sp>
        <p:nvSpPr>
          <p:cNvPr id="3" name="Rectangle 4">
            <a:extLst>
              <a:ext uri="{FF2B5EF4-FFF2-40B4-BE49-F238E27FC236}">
                <a16:creationId xmlns:a16="http://schemas.microsoft.com/office/drawing/2014/main" id="{E028D484-8769-4979-911B-CA6D702B557E}"/>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4F22E71B-6151-4AB4-AE1E-0AAE670D5F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C777A7B7-756A-40AF-9A9D-82374EA149DA}"/>
              </a:ext>
            </a:extLst>
          </p:cNvPr>
          <p:cNvSpPr>
            <a:spLocks noGrp="1" noChangeArrowheads="1"/>
          </p:cNvSpPr>
          <p:nvPr>
            <p:ph type="sldNum" sz="quarter" idx="12"/>
          </p:nvPr>
        </p:nvSpPr>
        <p:spPr>
          <a:ln/>
        </p:spPr>
        <p:txBody>
          <a:bodyPr/>
          <a:lstStyle>
            <a:lvl1pPr>
              <a:defRPr/>
            </a:lvl1pPr>
          </a:lstStyle>
          <a:p>
            <a:fld id="{C112A69E-7FE4-412B-A8C4-E486C4C0DB6F}" type="slidenum">
              <a:rPr lang="en-US" altLang="en-US"/>
              <a:pPr/>
              <a:t>‹#›</a:t>
            </a:fld>
            <a:endParaRPr lang="en-US" altLang="en-US"/>
          </a:p>
        </p:txBody>
      </p:sp>
    </p:spTree>
    <p:extLst>
      <p:ext uri="{BB962C8B-B14F-4D97-AF65-F5344CB8AC3E}">
        <p14:creationId xmlns:p14="http://schemas.microsoft.com/office/powerpoint/2010/main" val="441841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FA1F905-573D-46C2-AA58-9DFAA177C28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AC3D82B8-24FD-4585-B200-127AD16E65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D85EACC4-3FE8-4EC8-8D92-2EFFAAE90B66}"/>
              </a:ext>
            </a:extLst>
          </p:cNvPr>
          <p:cNvSpPr>
            <a:spLocks noGrp="1" noChangeArrowheads="1"/>
          </p:cNvSpPr>
          <p:nvPr>
            <p:ph type="sldNum" sz="quarter" idx="12"/>
          </p:nvPr>
        </p:nvSpPr>
        <p:spPr>
          <a:ln/>
        </p:spPr>
        <p:txBody>
          <a:bodyPr/>
          <a:lstStyle>
            <a:lvl1pPr>
              <a:defRPr/>
            </a:lvl1pPr>
          </a:lstStyle>
          <a:p>
            <a:fld id="{FD4BD280-3BBB-480C-AA2E-901308C560C9}" type="slidenum">
              <a:rPr lang="en-US" altLang="en-US"/>
              <a:pPr/>
              <a:t>‹#›</a:t>
            </a:fld>
            <a:endParaRPr lang="en-US" altLang="en-US"/>
          </a:p>
        </p:txBody>
      </p:sp>
    </p:spTree>
    <p:extLst>
      <p:ext uri="{BB962C8B-B14F-4D97-AF65-F5344CB8AC3E}">
        <p14:creationId xmlns:p14="http://schemas.microsoft.com/office/powerpoint/2010/main" val="2421240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8C13EDD-D5DD-4B71-9F5B-CA79B759CFEA}" type="slidenum">
              <a:rPr lang="en-US"/>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457200" y="273050"/>
            <a:ext cx="3008313" cy="1162050"/>
          </a:xfrm>
        </p:spPr>
        <p:txBody>
          <a:bodyPr anchor="b"/>
          <a:lstStyle>
            <a:lvl1pPr algn="l">
              <a:defRPr sz="2000" b="1"/>
            </a:lvl1pPr>
          </a:lstStyle>
          <a:p>
            <a:r>
              <a:rPr lang="ar-SA"/>
              <a:t>انقر لتحرير نمط العنوان الرئيسي</a:t>
            </a:r>
            <a:endParaRPr lang="en-US"/>
          </a:p>
        </p:txBody>
      </p:sp>
      <p:sp>
        <p:nvSpPr>
          <p:cNvPr id="3" name="عنصر نائب للمحتوى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4" name="عنصر نائب للنص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Rectangle 4">
            <a:extLst>
              <a:ext uri="{FF2B5EF4-FFF2-40B4-BE49-F238E27FC236}">
                <a16:creationId xmlns:a16="http://schemas.microsoft.com/office/drawing/2014/main" id="{E3A63448-4486-483B-B7EE-CECD4174E79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28402B8-CF32-4C2E-98AC-E25B348A310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F5A0522-BE02-4D93-881D-36076A547362}"/>
              </a:ext>
            </a:extLst>
          </p:cNvPr>
          <p:cNvSpPr>
            <a:spLocks noGrp="1" noChangeArrowheads="1"/>
          </p:cNvSpPr>
          <p:nvPr>
            <p:ph type="sldNum" sz="quarter" idx="12"/>
          </p:nvPr>
        </p:nvSpPr>
        <p:spPr>
          <a:ln/>
        </p:spPr>
        <p:txBody>
          <a:bodyPr/>
          <a:lstStyle>
            <a:lvl1pPr>
              <a:defRPr/>
            </a:lvl1pPr>
          </a:lstStyle>
          <a:p>
            <a:fld id="{884DF727-A997-44C8-98ED-168FD71894C4}" type="slidenum">
              <a:rPr lang="en-US" altLang="en-US"/>
              <a:pPr/>
              <a:t>‹#›</a:t>
            </a:fld>
            <a:endParaRPr lang="en-US" altLang="en-US"/>
          </a:p>
        </p:txBody>
      </p:sp>
    </p:spTree>
    <p:extLst>
      <p:ext uri="{BB962C8B-B14F-4D97-AF65-F5344CB8AC3E}">
        <p14:creationId xmlns:p14="http://schemas.microsoft.com/office/powerpoint/2010/main" val="2850902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صورة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1792288" y="4800600"/>
            <a:ext cx="5486400" cy="566738"/>
          </a:xfrm>
        </p:spPr>
        <p:txBody>
          <a:bodyPr anchor="b"/>
          <a:lstStyle>
            <a:lvl1pPr algn="l">
              <a:defRPr sz="2000" b="1"/>
            </a:lvl1pPr>
          </a:lstStyle>
          <a:p>
            <a:r>
              <a:rPr lang="ar-SA"/>
              <a:t>انقر لتحرير نمط العنوان الرئيسي</a:t>
            </a:r>
            <a:endParaRPr lang="en-US"/>
          </a:p>
        </p:txBody>
      </p:sp>
      <p:sp>
        <p:nvSpPr>
          <p:cNvPr id="3" name="عنصر نائب للصورة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عنصر نائب للنص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Rectangle 4">
            <a:extLst>
              <a:ext uri="{FF2B5EF4-FFF2-40B4-BE49-F238E27FC236}">
                <a16:creationId xmlns:a16="http://schemas.microsoft.com/office/drawing/2014/main" id="{F7DB7E48-2F6F-40A3-805A-8F8B4C445E6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2660E20-ACDE-4E29-A6C4-38E966472E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95E2D3D-4410-49AD-9654-E79737A09337}"/>
              </a:ext>
            </a:extLst>
          </p:cNvPr>
          <p:cNvSpPr>
            <a:spLocks noGrp="1" noChangeArrowheads="1"/>
          </p:cNvSpPr>
          <p:nvPr>
            <p:ph type="sldNum" sz="quarter" idx="12"/>
          </p:nvPr>
        </p:nvSpPr>
        <p:spPr>
          <a:ln/>
        </p:spPr>
        <p:txBody>
          <a:bodyPr/>
          <a:lstStyle>
            <a:lvl1pPr>
              <a:defRPr/>
            </a:lvl1pPr>
          </a:lstStyle>
          <a:p>
            <a:fld id="{46018056-AA26-413B-9869-496E18C8D68C}" type="slidenum">
              <a:rPr lang="en-US" altLang="en-US"/>
              <a:pPr/>
              <a:t>‹#›</a:t>
            </a:fld>
            <a:endParaRPr lang="en-US" altLang="en-US"/>
          </a:p>
        </p:txBody>
      </p:sp>
    </p:spTree>
    <p:extLst>
      <p:ext uri="{BB962C8B-B14F-4D97-AF65-F5344CB8AC3E}">
        <p14:creationId xmlns:p14="http://schemas.microsoft.com/office/powerpoint/2010/main" val="22196106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endParaRPr lang="en-US"/>
          </a:p>
        </p:txBody>
      </p:sp>
      <p:sp>
        <p:nvSpPr>
          <p:cNvPr id="3" name="عنصر نائب للعنوان العمودي 2"/>
          <p:cNvSpPr>
            <a:spLocks noGrp="1"/>
          </p:cNvSpPr>
          <p:nvPr>
            <p:ph type="body" orient="vert" idx="1"/>
          </p:nvPr>
        </p:nvSpPr>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4" name="Rectangle 4">
            <a:extLst>
              <a:ext uri="{FF2B5EF4-FFF2-40B4-BE49-F238E27FC236}">
                <a16:creationId xmlns:a16="http://schemas.microsoft.com/office/drawing/2014/main" id="{030B0361-3BD9-4ECB-9310-08FF2E359D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9DAFF53-0395-42A3-982D-9A57776E22B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AE96DDA-50FF-48A2-95D4-7EE32885A5E1}"/>
              </a:ext>
            </a:extLst>
          </p:cNvPr>
          <p:cNvSpPr>
            <a:spLocks noGrp="1" noChangeArrowheads="1"/>
          </p:cNvSpPr>
          <p:nvPr>
            <p:ph type="sldNum" sz="quarter" idx="12"/>
          </p:nvPr>
        </p:nvSpPr>
        <p:spPr>
          <a:ln/>
        </p:spPr>
        <p:txBody>
          <a:bodyPr/>
          <a:lstStyle>
            <a:lvl1pPr>
              <a:defRPr/>
            </a:lvl1pPr>
          </a:lstStyle>
          <a:p>
            <a:fld id="{0C0A73C5-EEA3-4DBD-B2CB-44B2153B4C2D}" type="slidenum">
              <a:rPr lang="en-US" altLang="en-US"/>
              <a:pPr/>
              <a:t>‹#›</a:t>
            </a:fld>
            <a:endParaRPr lang="en-US" altLang="en-US"/>
          </a:p>
        </p:txBody>
      </p:sp>
    </p:spTree>
    <p:extLst>
      <p:ext uri="{BB962C8B-B14F-4D97-AF65-F5344CB8AC3E}">
        <p14:creationId xmlns:p14="http://schemas.microsoft.com/office/powerpoint/2010/main" val="9025339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a:off x="6515100" y="609600"/>
            <a:ext cx="1943100" cy="5486400"/>
          </a:xfrm>
        </p:spPr>
        <p:txBody>
          <a:bodyPr vert="eaVert"/>
          <a:lstStyle/>
          <a:p>
            <a:r>
              <a:rPr lang="ar-SA"/>
              <a:t>انقر لتحرير نمط العنوان الرئيسي</a:t>
            </a:r>
            <a:endParaRPr lang="en-US"/>
          </a:p>
        </p:txBody>
      </p:sp>
      <p:sp>
        <p:nvSpPr>
          <p:cNvPr id="3" name="عنصر نائب للعنوان العمودي 2"/>
          <p:cNvSpPr>
            <a:spLocks noGrp="1"/>
          </p:cNvSpPr>
          <p:nvPr>
            <p:ph type="body" orient="vert" idx="1"/>
          </p:nvPr>
        </p:nvSpPr>
        <p:spPr>
          <a:xfrm>
            <a:off x="685800" y="609600"/>
            <a:ext cx="5676900" cy="5486400"/>
          </a:xfrm>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4" name="Rectangle 4">
            <a:extLst>
              <a:ext uri="{FF2B5EF4-FFF2-40B4-BE49-F238E27FC236}">
                <a16:creationId xmlns:a16="http://schemas.microsoft.com/office/drawing/2014/main" id="{C8E749A8-BA1C-4281-8BB0-4473F35AB82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DB9F546-9579-4519-8F4F-D4A4F1C71A3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97B53E9-EEE3-4B45-92E6-DBCCEEB77B70}"/>
              </a:ext>
            </a:extLst>
          </p:cNvPr>
          <p:cNvSpPr>
            <a:spLocks noGrp="1" noChangeArrowheads="1"/>
          </p:cNvSpPr>
          <p:nvPr>
            <p:ph type="sldNum" sz="quarter" idx="12"/>
          </p:nvPr>
        </p:nvSpPr>
        <p:spPr>
          <a:ln/>
        </p:spPr>
        <p:txBody>
          <a:bodyPr/>
          <a:lstStyle>
            <a:lvl1pPr>
              <a:defRPr/>
            </a:lvl1pPr>
          </a:lstStyle>
          <a:p>
            <a:fld id="{2E6F961D-FB6C-4CB8-803A-AD89298C3452}" type="slidenum">
              <a:rPr lang="en-US" altLang="en-US"/>
              <a:pPr/>
              <a:t>‹#›</a:t>
            </a:fld>
            <a:endParaRPr lang="en-US" altLang="en-US"/>
          </a:p>
        </p:txBody>
      </p:sp>
    </p:spTree>
    <p:extLst>
      <p:ext uri="{BB962C8B-B14F-4D97-AF65-F5344CB8AC3E}">
        <p14:creationId xmlns:p14="http://schemas.microsoft.com/office/powerpoint/2010/main" val="9586746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OverObj" preserve="1">
  <p:cSld name="عنوان ونص فوق محتوى">
    <p:spTree>
      <p:nvGrpSpPr>
        <p:cNvPr id="1" name=""/>
        <p:cNvGrpSpPr/>
        <p:nvPr/>
      </p:nvGrpSpPr>
      <p:grpSpPr>
        <a:xfrm>
          <a:off x="0" y="0"/>
          <a:ext cx="0" cy="0"/>
          <a:chOff x="0" y="0"/>
          <a:chExt cx="0" cy="0"/>
        </a:xfrm>
      </p:grpSpPr>
      <p:sp>
        <p:nvSpPr>
          <p:cNvPr id="2" name="عنوان 1"/>
          <p:cNvSpPr>
            <a:spLocks noGrp="1"/>
          </p:cNvSpPr>
          <p:nvPr>
            <p:ph type="title"/>
          </p:nvPr>
        </p:nvSpPr>
        <p:spPr>
          <a:xfrm>
            <a:off x="685800" y="609600"/>
            <a:ext cx="7772400" cy="1143000"/>
          </a:xfrm>
        </p:spPr>
        <p:txBody>
          <a:bodyPr/>
          <a:lstStyle/>
          <a:p>
            <a:r>
              <a:rPr lang="ar-SA"/>
              <a:t>انقر لتحرير نمط العنوان الرئيسي</a:t>
            </a:r>
            <a:endParaRPr lang="en-US"/>
          </a:p>
        </p:txBody>
      </p:sp>
      <p:sp>
        <p:nvSpPr>
          <p:cNvPr id="3" name="عنصر نائب للنص 2"/>
          <p:cNvSpPr>
            <a:spLocks noGrp="1"/>
          </p:cNvSpPr>
          <p:nvPr>
            <p:ph type="body" sz="half" idx="1"/>
          </p:nvPr>
        </p:nvSpPr>
        <p:spPr>
          <a:xfrm>
            <a:off x="685800" y="1981200"/>
            <a:ext cx="7772400" cy="1981200"/>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4" name="عنصر نائب للمحتوى 3"/>
          <p:cNvSpPr>
            <a:spLocks noGrp="1"/>
          </p:cNvSpPr>
          <p:nvPr>
            <p:ph sz="half" idx="2"/>
          </p:nvPr>
        </p:nvSpPr>
        <p:spPr>
          <a:xfrm>
            <a:off x="685800" y="4114800"/>
            <a:ext cx="7772400" cy="1981200"/>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5" name="Rectangle 4">
            <a:extLst>
              <a:ext uri="{FF2B5EF4-FFF2-40B4-BE49-F238E27FC236}">
                <a16:creationId xmlns:a16="http://schemas.microsoft.com/office/drawing/2014/main" id="{54EA4C92-E081-4CED-A144-8850398774D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6F6E8D9-9C85-4613-8DAD-E15AA4BE95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CB08680-E10F-414D-9A74-1B10CB24ECCD}"/>
              </a:ext>
            </a:extLst>
          </p:cNvPr>
          <p:cNvSpPr>
            <a:spLocks noGrp="1" noChangeArrowheads="1"/>
          </p:cNvSpPr>
          <p:nvPr>
            <p:ph type="sldNum" sz="quarter" idx="12"/>
          </p:nvPr>
        </p:nvSpPr>
        <p:spPr>
          <a:ln/>
        </p:spPr>
        <p:txBody>
          <a:bodyPr/>
          <a:lstStyle>
            <a:lvl1pPr>
              <a:defRPr/>
            </a:lvl1pPr>
          </a:lstStyle>
          <a:p>
            <a:fld id="{8370FBAD-4029-40D0-B784-64AB8FF1A61A}" type="slidenum">
              <a:rPr lang="en-US" altLang="en-US"/>
              <a:pPr/>
              <a:t>‹#›</a:t>
            </a:fld>
            <a:endParaRPr lang="en-US" altLang="en-US"/>
          </a:p>
        </p:txBody>
      </p:sp>
    </p:spTree>
    <p:extLst>
      <p:ext uri="{BB962C8B-B14F-4D97-AF65-F5344CB8AC3E}">
        <p14:creationId xmlns:p14="http://schemas.microsoft.com/office/powerpoint/2010/main" val="23099061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OverTx" preserve="1">
  <p:cSld name="عنوان ومحتوى فوق نص">
    <p:spTree>
      <p:nvGrpSpPr>
        <p:cNvPr id="1" name=""/>
        <p:cNvGrpSpPr/>
        <p:nvPr/>
      </p:nvGrpSpPr>
      <p:grpSpPr>
        <a:xfrm>
          <a:off x="0" y="0"/>
          <a:ext cx="0" cy="0"/>
          <a:chOff x="0" y="0"/>
          <a:chExt cx="0" cy="0"/>
        </a:xfrm>
      </p:grpSpPr>
      <p:sp>
        <p:nvSpPr>
          <p:cNvPr id="2" name="عنوان 1"/>
          <p:cNvSpPr>
            <a:spLocks noGrp="1"/>
          </p:cNvSpPr>
          <p:nvPr>
            <p:ph type="title"/>
          </p:nvPr>
        </p:nvSpPr>
        <p:spPr>
          <a:xfrm>
            <a:off x="685800" y="609600"/>
            <a:ext cx="7772400" cy="1143000"/>
          </a:xfrm>
        </p:spPr>
        <p:txBody>
          <a:bodyPr/>
          <a:lstStyle/>
          <a:p>
            <a:r>
              <a:rPr lang="ar-SA"/>
              <a:t>انقر لتحرير نمط العنوان الرئيسي</a:t>
            </a:r>
            <a:endParaRPr lang="en-US"/>
          </a:p>
        </p:txBody>
      </p:sp>
      <p:sp>
        <p:nvSpPr>
          <p:cNvPr id="3" name="عنصر نائب للمحتوى 2"/>
          <p:cNvSpPr>
            <a:spLocks noGrp="1"/>
          </p:cNvSpPr>
          <p:nvPr>
            <p:ph sz="half" idx="1"/>
          </p:nvPr>
        </p:nvSpPr>
        <p:spPr>
          <a:xfrm>
            <a:off x="685800" y="1981200"/>
            <a:ext cx="7772400" cy="1981200"/>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4" name="عنصر نائب للنص 3"/>
          <p:cNvSpPr>
            <a:spLocks noGrp="1"/>
          </p:cNvSpPr>
          <p:nvPr>
            <p:ph type="body" sz="half" idx="2"/>
          </p:nvPr>
        </p:nvSpPr>
        <p:spPr>
          <a:xfrm>
            <a:off x="685800" y="4114800"/>
            <a:ext cx="7772400" cy="1981200"/>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5" name="Rectangle 4">
            <a:extLst>
              <a:ext uri="{FF2B5EF4-FFF2-40B4-BE49-F238E27FC236}">
                <a16:creationId xmlns:a16="http://schemas.microsoft.com/office/drawing/2014/main" id="{153E18E1-70C1-46EA-B351-703D4C376C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38B087B-4502-428D-A6AF-EF493F150C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5905269-7230-47CD-85CB-47756CF74742}"/>
              </a:ext>
            </a:extLst>
          </p:cNvPr>
          <p:cNvSpPr>
            <a:spLocks noGrp="1" noChangeArrowheads="1"/>
          </p:cNvSpPr>
          <p:nvPr>
            <p:ph type="sldNum" sz="quarter" idx="12"/>
          </p:nvPr>
        </p:nvSpPr>
        <p:spPr>
          <a:ln/>
        </p:spPr>
        <p:txBody>
          <a:bodyPr/>
          <a:lstStyle>
            <a:lvl1pPr>
              <a:defRPr/>
            </a:lvl1pPr>
          </a:lstStyle>
          <a:p>
            <a:fld id="{CB40C47D-95D0-476E-BBB6-9C4B20422C10}" type="slidenum">
              <a:rPr lang="en-US" altLang="en-US"/>
              <a:pPr/>
              <a:t>‹#›</a:t>
            </a:fld>
            <a:endParaRPr lang="en-US" altLang="en-US"/>
          </a:p>
        </p:txBody>
      </p:sp>
    </p:spTree>
    <p:extLst>
      <p:ext uri="{BB962C8B-B14F-4D97-AF65-F5344CB8AC3E}">
        <p14:creationId xmlns:p14="http://schemas.microsoft.com/office/powerpoint/2010/main" val="17650915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fourObj" preserve="1">
  <p:cSld name="عنوان وأربعة من المحتوى">
    <p:spTree>
      <p:nvGrpSpPr>
        <p:cNvPr id="1" name=""/>
        <p:cNvGrpSpPr/>
        <p:nvPr/>
      </p:nvGrpSpPr>
      <p:grpSpPr>
        <a:xfrm>
          <a:off x="0" y="0"/>
          <a:ext cx="0" cy="0"/>
          <a:chOff x="0" y="0"/>
          <a:chExt cx="0" cy="0"/>
        </a:xfrm>
      </p:grpSpPr>
      <p:sp>
        <p:nvSpPr>
          <p:cNvPr id="2" name="عنوان 1"/>
          <p:cNvSpPr>
            <a:spLocks noGrp="1"/>
          </p:cNvSpPr>
          <p:nvPr>
            <p:ph type="title" sz="quarter"/>
          </p:nvPr>
        </p:nvSpPr>
        <p:spPr>
          <a:xfrm>
            <a:off x="685800" y="609600"/>
            <a:ext cx="7772400" cy="1143000"/>
          </a:xfrm>
        </p:spPr>
        <p:txBody>
          <a:bodyPr/>
          <a:lstStyle/>
          <a:p>
            <a:r>
              <a:rPr lang="ar-SA"/>
              <a:t>انقر لتحرير نمط العنوان الرئيسي</a:t>
            </a:r>
            <a:endParaRPr lang="en-US"/>
          </a:p>
        </p:txBody>
      </p:sp>
      <p:sp>
        <p:nvSpPr>
          <p:cNvPr id="3" name="عنصر نائب للمحتوى 2"/>
          <p:cNvSpPr>
            <a:spLocks noGrp="1"/>
          </p:cNvSpPr>
          <p:nvPr>
            <p:ph sz="quarter" idx="1"/>
          </p:nvPr>
        </p:nvSpPr>
        <p:spPr>
          <a:xfrm>
            <a:off x="685800" y="1981200"/>
            <a:ext cx="3810000" cy="1981200"/>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4" name="عنصر نائب للمحتوى 3"/>
          <p:cNvSpPr>
            <a:spLocks noGrp="1"/>
          </p:cNvSpPr>
          <p:nvPr>
            <p:ph sz="quarter" idx="2"/>
          </p:nvPr>
        </p:nvSpPr>
        <p:spPr>
          <a:xfrm>
            <a:off x="4648200" y="1981200"/>
            <a:ext cx="3810000" cy="1981200"/>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5" name="عنصر نائب للمحتوى 4"/>
          <p:cNvSpPr>
            <a:spLocks noGrp="1"/>
          </p:cNvSpPr>
          <p:nvPr>
            <p:ph sz="quarter" idx="3"/>
          </p:nvPr>
        </p:nvSpPr>
        <p:spPr>
          <a:xfrm>
            <a:off x="685800" y="4114800"/>
            <a:ext cx="3810000" cy="1981200"/>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6" name="عنصر نائب للمحتوى 5"/>
          <p:cNvSpPr>
            <a:spLocks noGrp="1"/>
          </p:cNvSpPr>
          <p:nvPr>
            <p:ph sz="quarter" idx="4"/>
          </p:nvPr>
        </p:nvSpPr>
        <p:spPr>
          <a:xfrm>
            <a:off x="4648200" y="4114800"/>
            <a:ext cx="3810000" cy="1981200"/>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7" name="Rectangle 4">
            <a:extLst>
              <a:ext uri="{FF2B5EF4-FFF2-40B4-BE49-F238E27FC236}">
                <a16:creationId xmlns:a16="http://schemas.microsoft.com/office/drawing/2014/main" id="{6A73CDD5-3C14-4919-84B3-4478085A95BC}"/>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21C448A8-992E-41EA-AE55-42D31BDF0FA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09A65E54-B725-49D9-88E9-11B0382BE4F1}"/>
              </a:ext>
            </a:extLst>
          </p:cNvPr>
          <p:cNvSpPr>
            <a:spLocks noGrp="1" noChangeArrowheads="1"/>
          </p:cNvSpPr>
          <p:nvPr>
            <p:ph type="sldNum" sz="quarter" idx="12"/>
          </p:nvPr>
        </p:nvSpPr>
        <p:spPr>
          <a:ln/>
        </p:spPr>
        <p:txBody>
          <a:bodyPr/>
          <a:lstStyle>
            <a:lvl1pPr>
              <a:defRPr/>
            </a:lvl1pPr>
          </a:lstStyle>
          <a:p>
            <a:fld id="{BE9485FD-1141-46CF-AA34-96E3940C3443}" type="slidenum">
              <a:rPr lang="en-US" altLang="en-US"/>
              <a:pPr/>
              <a:t>‹#›</a:t>
            </a:fld>
            <a:endParaRPr lang="en-US" altLang="en-US"/>
          </a:p>
        </p:txBody>
      </p:sp>
    </p:spTree>
    <p:extLst>
      <p:ext uri="{BB962C8B-B14F-4D97-AF65-F5344CB8AC3E}">
        <p14:creationId xmlns:p14="http://schemas.microsoft.com/office/powerpoint/2010/main" val="564843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reserve="1">
  <p:cSld name="عنوان، ونص، ومحتوى">
    <p:spTree>
      <p:nvGrpSpPr>
        <p:cNvPr id="1" name=""/>
        <p:cNvGrpSpPr/>
        <p:nvPr/>
      </p:nvGrpSpPr>
      <p:grpSpPr>
        <a:xfrm>
          <a:off x="0" y="0"/>
          <a:ext cx="0" cy="0"/>
          <a:chOff x="0" y="0"/>
          <a:chExt cx="0" cy="0"/>
        </a:xfrm>
      </p:grpSpPr>
      <p:sp>
        <p:nvSpPr>
          <p:cNvPr id="2" name="عنوان 1"/>
          <p:cNvSpPr>
            <a:spLocks noGrp="1"/>
          </p:cNvSpPr>
          <p:nvPr>
            <p:ph type="title"/>
          </p:nvPr>
        </p:nvSpPr>
        <p:spPr>
          <a:xfrm>
            <a:off x="685800" y="609600"/>
            <a:ext cx="7772400" cy="1143000"/>
          </a:xfrm>
        </p:spPr>
        <p:txBody>
          <a:bodyPr/>
          <a:lstStyle/>
          <a:p>
            <a:r>
              <a:rPr lang="ar-SA"/>
              <a:t>انقر لتحرير نمط العنوان الرئيسي</a:t>
            </a:r>
            <a:endParaRPr lang="en-US"/>
          </a:p>
        </p:txBody>
      </p:sp>
      <p:sp>
        <p:nvSpPr>
          <p:cNvPr id="3" name="عنصر نائب للنص 2"/>
          <p:cNvSpPr>
            <a:spLocks noGrp="1"/>
          </p:cNvSpPr>
          <p:nvPr>
            <p:ph type="body" sz="half" idx="1"/>
          </p:nvPr>
        </p:nvSpPr>
        <p:spPr>
          <a:xfrm>
            <a:off x="685800" y="1981200"/>
            <a:ext cx="3810000" cy="4114800"/>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4" name="عنصر نائب للمحتوى 3"/>
          <p:cNvSpPr>
            <a:spLocks noGrp="1"/>
          </p:cNvSpPr>
          <p:nvPr>
            <p:ph sz="half" idx="2"/>
          </p:nvPr>
        </p:nvSpPr>
        <p:spPr>
          <a:xfrm>
            <a:off x="4648200" y="1981200"/>
            <a:ext cx="3810000" cy="4114800"/>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5" name="Rectangle 4">
            <a:extLst>
              <a:ext uri="{FF2B5EF4-FFF2-40B4-BE49-F238E27FC236}">
                <a16:creationId xmlns:a16="http://schemas.microsoft.com/office/drawing/2014/main" id="{102052BC-B61A-46A9-BA48-D158820B2AA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2579ECC-2800-47CD-9766-BC50F6DE20B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7DFC382-0CEA-47BF-922C-24E330B65B04}"/>
              </a:ext>
            </a:extLst>
          </p:cNvPr>
          <p:cNvSpPr>
            <a:spLocks noGrp="1" noChangeArrowheads="1"/>
          </p:cNvSpPr>
          <p:nvPr>
            <p:ph type="sldNum" sz="quarter" idx="12"/>
          </p:nvPr>
        </p:nvSpPr>
        <p:spPr>
          <a:ln/>
        </p:spPr>
        <p:txBody>
          <a:bodyPr/>
          <a:lstStyle>
            <a:lvl1pPr>
              <a:defRPr/>
            </a:lvl1pPr>
          </a:lstStyle>
          <a:p>
            <a:fld id="{0AC8E3AD-6644-472E-AABE-0C9B3C7A75FA}" type="slidenum">
              <a:rPr lang="en-US" altLang="en-US"/>
              <a:pPr/>
              <a:t>‹#›</a:t>
            </a:fld>
            <a:endParaRPr lang="en-US" altLang="en-US"/>
          </a:p>
        </p:txBody>
      </p:sp>
    </p:spTree>
    <p:extLst>
      <p:ext uri="{BB962C8B-B14F-4D97-AF65-F5344CB8AC3E}">
        <p14:creationId xmlns:p14="http://schemas.microsoft.com/office/powerpoint/2010/main" val="17362081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OverTx" preserve="1">
  <p:cSld name="عنوان واثنان من المحتوى فوق النص">
    <p:spTree>
      <p:nvGrpSpPr>
        <p:cNvPr id="1" name=""/>
        <p:cNvGrpSpPr/>
        <p:nvPr/>
      </p:nvGrpSpPr>
      <p:grpSpPr>
        <a:xfrm>
          <a:off x="0" y="0"/>
          <a:ext cx="0" cy="0"/>
          <a:chOff x="0" y="0"/>
          <a:chExt cx="0" cy="0"/>
        </a:xfrm>
      </p:grpSpPr>
      <p:sp>
        <p:nvSpPr>
          <p:cNvPr id="2" name="عنوان 1"/>
          <p:cNvSpPr>
            <a:spLocks noGrp="1"/>
          </p:cNvSpPr>
          <p:nvPr>
            <p:ph type="title"/>
          </p:nvPr>
        </p:nvSpPr>
        <p:spPr>
          <a:xfrm>
            <a:off x="685800" y="609600"/>
            <a:ext cx="7772400" cy="1143000"/>
          </a:xfrm>
        </p:spPr>
        <p:txBody>
          <a:bodyPr/>
          <a:lstStyle/>
          <a:p>
            <a:r>
              <a:rPr lang="ar-SA"/>
              <a:t>انقر لتحرير نمط العنوان الرئيسي</a:t>
            </a:r>
            <a:endParaRPr lang="en-US"/>
          </a:p>
        </p:txBody>
      </p:sp>
      <p:sp>
        <p:nvSpPr>
          <p:cNvPr id="3" name="عنصر نائب للمحتوى 2"/>
          <p:cNvSpPr>
            <a:spLocks noGrp="1"/>
          </p:cNvSpPr>
          <p:nvPr>
            <p:ph sz="quarter" idx="1"/>
          </p:nvPr>
        </p:nvSpPr>
        <p:spPr>
          <a:xfrm>
            <a:off x="685800" y="1981200"/>
            <a:ext cx="3810000" cy="1981200"/>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4" name="عنصر نائب للمحتوى 3"/>
          <p:cNvSpPr>
            <a:spLocks noGrp="1"/>
          </p:cNvSpPr>
          <p:nvPr>
            <p:ph sz="quarter" idx="2"/>
          </p:nvPr>
        </p:nvSpPr>
        <p:spPr>
          <a:xfrm>
            <a:off x="4648200" y="1981200"/>
            <a:ext cx="3810000" cy="1981200"/>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5" name="عنصر نائب للنص 4"/>
          <p:cNvSpPr>
            <a:spLocks noGrp="1"/>
          </p:cNvSpPr>
          <p:nvPr>
            <p:ph type="body" sz="half" idx="3"/>
          </p:nvPr>
        </p:nvSpPr>
        <p:spPr>
          <a:xfrm>
            <a:off x="685800" y="4114800"/>
            <a:ext cx="7772400" cy="1981200"/>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6" name="Rectangle 4">
            <a:extLst>
              <a:ext uri="{FF2B5EF4-FFF2-40B4-BE49-F238E27FC236}">
                <a16:creationId xmlns:a16="http://schemas.microsoft.com/office/drawing/2014/main" id="{77B8FC19-41A0-44CD-A6EF-ABF67A135A7A}"/>
              </a:ext>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16645FD5-6880-4A69-A148-21B6291CA6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70EDEBBB-6472-4CBE-8336-5AE62A268331}"/>
              </a:ext>
            </a:extLst>
          </p:cNvPr>
          <p:cNvSpPr>
            <a:spLocks noGrp="1" noChangeArrowheads="1"/>
          </p:cNvSpPr>
          <p:nvPr>
            <p:ph type="sldNum" sz="quarter" idx="12"/>
          </p:nvPr>
        </p:nvSpPr>
        <p:spPr>
          <a:ln/>
        </p:spPr>
        <p:txBody>
          <a:bodyPr/>
          <a:lstStyle>
            <a:lvl1pPr>
              <a:defRPr/>
            </a:lvl1pPr>
          </a:lstStyle>
          <a:p>
            <a:fld id="{3EE6BDE8-1009-4628-AF09-5B79ABCE8950}" type="slidenum">
              <a:rPr lang="en-US" altLang="en-US"/>
              <a:pPr/>
              <a:t>‹#›</a:t>
            </a:fld>
            <a:endParaRPr lang="en-US" altLang="en-US"/>
          </a:p>
        </p:txBody>
      </p:sp>
    </p:spTree>
    <p:extLst>
      <p:ext uri="{BB962C8B-B14F-4D97-AF65-F5344CB8AC3E}">
        <p14:creationId xmlns:p14="http://schemas.microsoft.com/office/powerpoint/2010/main" val="31010740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TwoObj" preserve="1">
  <p:cSld name="عنوان، ونص، واثنان من المحتوى">
    <p:spTree>
      <p:nvGrpSpPr>
        <p:cNvPr id="1" name=""/>
        <p:cNvGrpSpPr/>
        <p:nvPr/>
      </p:nvGrpSpPr>
      <p:grpSpPr>
        <a:xfrm>
          <a:off x="0" y="0"/>
          <a:ext cx="0" cy="0"/>
          <a:chOff x="0" y="0"/>
          <a:chExt cx="0" cy="0"/>
        </a:xfrm>
      </p:grpSpPr>
      <p:sp>
        <p:nvSpPr>
          <p:cNvPr id="2" name="عنوان 1"/>
          <p:cNvSpPr>
            <a:spLocks noGrp="1"/>
          </p:cNvSpPr>
          <p:nvPr>
            <p:ph type="title"/>
          </p:nvPr>
        </p:nvSpPr>
        <p:spPr>
          <a:xfrm>
            <a:off x="685800" y="609600"/>
            <a:ext cx="7772400" cy="1143000"/>
          </a:xfrm>
        </p:spPr>
        <p:txBody>
          <a:bodyPr/>
          <a:lstStyle/>
          <a:p>
            <a:r>
              <a:rPr lang="ar-SA"/>
              <a:t>انقر لتحرير نمط العنوان الرئيسي</a:t>
            </a:r>
            <a:endParaRPr lang="en-US"/>
          </a:p>
        </p:txBody>
      </p:sp>
      <p:sp>
        <p:nvSpPr>
          <p:cNvPr id="3" name="عنصر نائب للنص 2"/>
          <p:cNvSpPr>
            <a:spLocks noGrp="1"/>
          </p:cNvSpPr>
          <p:nvPr>
            <p:ph type="body" sz="half" idx="1"/>
          </p:nvPr>
        </p:nvSpPr>
        <p:spPr>
          <a:xfrm>
            <a:off x="685800" y="1981200"/>
            <a:ext cx="3810000" cy="4114800"/>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4" name="عنصر نائب للمحتوى 3"/>
          <p:cNvSpPr>
            <a:spLocks noGrp="1"/>
          </p:cNvSpPr>
          <p:nvPr>
            <p:ph sz="quarter" idx="2"/>
          </p:nvPr>
        </p:nvSpPr>
        <p:spPr>
          <a:xfrm>
            <a:off x="4648200" y="1981200"/>
            <a:ext cx="3810000" cy="1981200"/>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5" name="عنصر نائب للمحتوى 4"/>
          <p:cNvSpPr>
            <a:spLocks noGrp="1"/>
          </p:cNvSpPr>
          <p:nvPr>
            <p:ph sz="quarter" idx="3"/>
          </p:nvPr>
        </p:nvSpPr>
        <p:spPr>
          <a:xfrm>
            <a:off x="4648200" y="4114800"/>
            <a:ext cx="3810000" cy="1981200"/>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6" name="Rectangle 4">
            <a:extLst>
              <a:ext uri="{FF2B5EF4-FFF2-40B4-BE49-F238E27FC236}">
                <a16:creationId xmlns:a16="http://schemas.microsoft.com/office/drawing/2014/main" id="{FB21D8D2-279B-4F6B-BA49-DEAB139E7157}"/>
              </a:ext>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7A5F4B5-C2B8-4D2B-9E18-B822859837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8C9D22CB-CCA4-4FA8-B7AC-4DB59CB481AB}"/>
              </a:ext>
            </a:extLst>
          </p:cNvPr>
          <p:cNvSpPr>
            <a:spLocks noGrp="1" noChangeArrowheads="1"/>
          </p:cNvSpPr>
          <p:nvPr>
            <p:ph type="sldNum" sz="quarter" idx="12"/>
          </p:nvPr>
        </p:nvSpPr>
        <p:spPr>
          <a:ln/>
        </p:spPr>
        <p:txBody>
          <a:bodyPr/>
          <a:lstStyle>
            <a:lvl1pPr>
              <a:defRPr/>
            </a:lvl1pPr>
          </a:lstStyle>
          <a:p>
            <a:fld id="{B8D37FBE-343D-42B4-BE41-2610EBC0DDD1}" type="slidenum">
              <a:rPr lang="en-US" altLang="en-US"/>
              <a:pPr/>
              <a:t>‹#›</a:t>
            </a:fld>
            <a:endParaRPr lang="en-US" altLang="en-US"/>
          </a:p>
        </p:txBody>
      </p:sp>
    </p:spTree>
    <p:extLst>
      <p:ext uri="{BB962C8B-B14F-4D97-AF65-F5344CB8AC3E}">
        <p14:creationId xmlns:p14="http://schemas.microsoft.com/office/powerpoint/2010/main" val="578052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B15A1DF-6597-4283-BB2D-AC4B63530AB2}"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7BFBB01D-55A0-4096-A2C9-F4AB455F3499}"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10988C45-45B4-45DC-BEC2-4A4758464F5C}"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EA81503-ECFB-4A2D-A5AE-65998A1A8EEF}"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1B32F470-FE85-4439-AA3C-5CEF7BEF8E2A}"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FAECCE3-2281-453C-B04C-62B36E3E3E59}"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38BC459-F1FE-48CE-866D-5CAB94934856}"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89F651BE-A0A6-4002-A3B4-7018AA71604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E2A2A815-BC0E-48DF-BE7E-6ED34D7A6126}"/>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4819" name="Rectangle 3">
            <a:extLst>
              <a:ext uri="{FF2B5EF4-FFF2-40B4-BE49-F238E27FC236}">
                <a16:creationId xmlns:a16="http://schemas.microsoft.com/office/drawing/2014/main" id="{8030DF24-AAAC-4FC7-AA07-E472ED2A71F6}"/>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35C488B8-3E60-449C-A241-63DC90B6D6DB}"/>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a:extLst>
              <a:ext uri="{FF2B5EF4-FFF2-40B4-BE49-F238E27FC236}">
                <a16:creationId xmlns:a16="http://schemas.microsoft.com/office/drawing/2014/main" id="{F81148CC-5993-419F-A13A-6F9C0C5C16C8}"/>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a:extLst>
              <a:ext uri="{FF2B5EF4-FFF2-40B4-BE49-F238E27FC236}">
                <a16:creationId xmlns:a16="http://schemas.microsoft.com/office/drawing/2014/main" id="{BD60C518-390A-4CFE-86B1-6A00B1F76188}"/>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C10BEE75-72E7-4EBF-9519-3C094DA7808A}" type="slidenum">
              <a:rPr lang="en-US" altLang="en-US"/>
              <a:pPr/>
              <a:t>‹#›</a:t>
            </a:fld>
            <a:endParaRPr lang="en-US" altLang="en-US"/>
          </a:p>
        </p:txBody>
      </p:sp>
    </p:spTree>
    <p:extLst>
      <p:ext uri="{BB962C8B-B14F-4D97-AF65-F5344CB8AC3E}">
        <p14:creationId xmlns:p14="http://schemas.microsoft.com/office/powerpoint/2010/main" val="16993645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4.xml"/><Relationship Id="rId1" Type="http://schemas.openxmlformats.org/officeDocument/2006/relationships/vmlDrawing" Target="../drawings/vmlDrawing14.vml"/><Relationship Id="rId4" Type="http://schemas.openxmlformats.org/officeDocument/2006/relationships/image" Target="../media/image137.wmf"/></Relationships>
</file>

<file path=ppt/slides/_rels/slide10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4.xml"/><Relationship Id="rId1" Type="http://schemas.openxmlformats.org/officeDocument/2006/relationships/vmlDrawing" Target="../drawings/vmlDrawing15.vml"/><Relationship Id="rId4" Type="http://schemas.openxmlformats.org/officeDocument/2006/relationships/image" Target="../media/image139.wmf"/></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9.xml"/><Relationship Id="rId1" Type="http://schemas.openxmlformats.org/officeDocument/2006/relationships/vmlDrawing" Target="../drawings/vmlDrawing16.vml"/><Relationship Id="rId5" Type="http://schemas.openxmlformats.org/officeDocument/2006/relationships/image" Target="../media/image143.png"/><Relationship Id="rId4" Type="http://schemas.openxmlformats.org/officeDocument/2006/relationships/oleObject" Target="../embeddings/oleObject17.bin"/></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9.xml"/><Relationship Id="rId1" Type="http://schemas.openxmlformats.org/officeDocument/2006/relationships/vmlDrawing" Target="../drawings/vmlDrawing17.vml"/><Relationship Id="rId6" Type="http://schemas.openxmlformats.org/officeDocument/2006/relationships/image" Target="../media/image145.wmf"/><Relationship Id="rId5" Type="http://schemas.openxmlformats.org/officeDocument/2006/relationships/oleObject" Target="../embeddings/oleObject19.bin"/><Relationship Id="rId4" Type="http://schemas.openxmlformats.org/officeDocument/2006/relationships/image" Target="../media/image144.wmf"/></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29.xml"/></Relationships>
</file>

<file path=ppt/slides/_rels/slide11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wmf"/><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2" Type="http://schemas.openxmlformats.org/officeDocument/2006/relationships/image" Target="../media/image154.wmf"/><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159.png"/><Relationship Id="rId3" Type="http://schemas.openxmlformats.org/officeDocument/2006/relationships/notesSlide" Target="../notesSlides/notesSlide39.xml"/><Relationship Id="rId7" Type="http://schemas.openxmlformats.org/officeDocument/2006/relationships/image" Target="../media/image156.png"/><Relationship Id="rId12" Type="http://schemas.openxmlformats.org/officeDocument/2006/relationships/oleObject" Target="../embeddings/oleObject24.bin"/><Relationship Id="rId2" Type="http://schemas.openxmlformats.org/officeDocument/2006/relationships/slideLayout" Target="../slideLayouts/slideLayout19.xml"/><Relationship Id="rId1" Type="http://schemas.openxmlformats.org/officeDocument/2006/relationships/vmlDrawing" Target="../drawings/vmlDrawing18.vml"/><Relationship Id="rId6" Type="http://schemas.openxmlformats.org/officeDocument/2006/relationships/oleObject" Target="../embeddings/oleObject21.bin"/><Relationship Id="rId11" Type="http://schemas.openxmlformats.org/officeDocument/2006/relationships/image" Target="../media/image158.png"/><Relationship Id="rId5" Type="http://schemas.openxmlformats.org/officeDocument/2006/relationships/image" Target="../media/image155.png"/><Relationship Id="rId15" Type="http://schemas.openxmlformats.org/officeDocument/2006/relationships/image" Target="../media/image160.png"/><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157.png"/><Relationship Id="rId14" Type="http://schemas.openxmlformats.org/officeDocument/2006/relationships/oleObject" Target="../embeddings/oleObject25.bin"/></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9.xml"/><Relationship Id="rId1" Type="http://schemas.openxmlformats.org/officeDocument/2006/relationships/vmlDrawing" Target="../drawings/vmlDrawing19.vml"/><Relationship Id="rId5" Type="http://schemas.openxmlformats.org/officeDocument/2006/relationships/image" Target="../media/image161.png"/><Relationship Id="rId4" Type="http://schemas.openxmlformats.org/officeDocument/2006/relationships/oleObject" Target="../embeddings/oleObject26.bin"/></Relationships>
</file>

<file path=ppt/slides/_rels/slide118.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4.xml"/><Relationship Id="rId1" Type="http://schemas.openxmlformats.org/officeDocument/2006/relationships/vmlDrawing" Target="../drawings/vmlDrawing20.vml"/><Relationship Id="rId4" Type="http://schemas.openxmlformats.org/officeDocument/2006/relationships/image" Target="../media/image163.wmf"/></Relationships>
</file>

<file path=ppt/slides/_rels/slide12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19.xml"/><Relationship Id="rId1" Type="http://schemas.openxmlformats.org/officeDocument/2006/relationships/vmlDrawing" Target="../drawings/vmlDrawing21.vml"/><Relationship Id="rId4" Type="http://schemas.openxmlformats.org/officeDocument/2006/relationships/image" Target="../media/image165.w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5.xml"/><Relationship Id="rId1" Type="http://schemas.openxmlformats.org/officeDocument/2006/relationships/vmlDrawing" Target="../drawings/vmlDrawing22.vml"/><Relationship Id="rId4" Type="http://schemas.openxmlformats.org/officeDocument/2006/relationships/image" Target="../media/image166.wmf"/></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4.xml"/><Relationship Id="rId1" Type="http://schemas.openxmlformats.org/officeDocument/2006/relationships/vmlDrawing" Target="../drawings/vmlDrawing23.vml"/><Relationship Id="rId4" Type="http://schemas.openxmlformats.org/officeDocument/2006/relationships/image" Target="../media/image167.wmf"/></Relationships>
</file>

<file path=ppt/slides/_rels/slide12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4.xml"/><Relationship Id="rId1" Type="http://schemas.openxmlformats.org/officeDocument/2006/relationships/vmlDrawing" Target="../drawings/vmlDrawing24.vml"/><Relationship Id="rId5" Type="http://schemas.openxmlformats.org/officeDocument/2006/relationships/image" Target="../media/image169.wmf"/><Relationship Id="rId4" Type="http://schemas.openxmlformats.org/officeDocument/2006/relationships/oleObject" Target="../embeddings/oleObject31.bin"/></Relationships>
</file>

<file path=ppt/slides/_rels/slide1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12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4.xml"/><Relationship Id="rId1" Type="http://schemas.openxmlformats.org/officeDocument/2006/relationships/vmlDrawing" Target="../drawings/vmlDrawing25.vml"/><Relationship Id="rId4" Type="http://schemas.openxmlformats.org/officeDocument/2006/relationships/image" Target="../media/image172.emf"/></Relationships>
</file>

<file path=ppt/slides/_rels/slide131.xml.rels><?xml version="1.0" encoding="UTF-8" standalone="yes"?>
<Relationships xmlns="http://schemas.openxmlformats.org/package/2006/relationships"><Relationship Id="rId2" Type="http://schemas.openxmlformats.org/officeDocument/2006/relationships/slide" Target="slide137.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slide" Target="slide137.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slide" Target="slide137.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slide" Target="slide137.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slide" Target="slide137.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slide" Target="slide137.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7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42.jpeg"/><Relationship Id="rId18" Type="http://schemas.openxmlformats.org/officeDocument/2006/relationships/image" Target="../media/image47.jpeg"/><Relationship Id="rId3" Type="http://schemas.openxmlformats.org/officeDocument/2006/relationships/image" Target="../media/image32.jpeg"/><Relationship Id="rId7" Type="http://schemas.openxmlformats.org/officeDocument/2006/relationships/image" Target="../media/image36.jpeg"/><Relationship Id="rId12" Type="http://schemas.openxmlformats.org/officeDocument/2006/relationships/image" Target="../media/image41.jpeg"/><Relationship Id="rId17" Type="http://schemas.openxmlformats.org/officeDocument/2006/relationships/image" Target="../media/image46.jpeg"/><Relationship Id="rId2" Type="http://schemas.openxmlformats.org/officeDocument/2006/relationships/image" Target="../media/image31.jpeg"/><Relationship Id="rId16"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image" Target="../media/image35.jpeg"/><Relationship Id="rId11" Type="http://schemas.openxmlformats.org/officeDocument/2006/relationships/image" Target="../media/image40.jpeg"/><Relationship Id="rId5" Type="http://schemas.openxmlformats.org/officeDocument/2006/relationships/image" Target="../media/image34.jpeg"/><Relationship Id="rId15" Type="http://schemas.openxmlformats.org/officeDocument/2006/relationships/image" Target="../media/image44.jpeg"/><Relationship Id="rId10" Type="http://schemas.openxmlformats.org/officeDocument/2006/relationships/image" Target="../media/image39.jpeg"/><Relationship Id="rId4" Type="http://schemas.openxmlformats.org/officeDocument/2006/relationships/image" Target="../media/image33.jpeg"/><Relationship Id="rId9" Type="http://schemas.openxmlformats.org/officeDocument/2006/relationships/image" Target="../media/image38.jpeg"/><Relationship Id="rId14" Type="http://schemas.openxmlformats.org/officeDocument/2006/relationships/image" Target="../media/image43.jpeg"/></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jpeg"/></Relationships>
</file>

<file path=ppt/slides/_rels/slide29.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image" Target="../media/image52.jpeg"/><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5.jpeg"/><Relationship Id="rId10" Type="http://schemas.openxmlformats.org/officeDocument/2006/relationships/image" Target="../media/image60.jpeg"/><Relationship Id="rId4" Type="http://schemas.openxmlformats.org/officeDocument/2006/relationships/image" Target="../media/image54.jpeg"/><Relationship Id="rId9" Type="http://schemas.openxmlformats.org/officeDocument/2006/relationships/image" Target="../media/image59.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38.jpeg"/><Relationship Id="rId18" Type="http://schemas.openxmlformats.org/officeDocument/2006/relationships/image" Target="../media/image43.jpeg"/><Relationship Id="rId3" Type="http://schemas.openxmlformats.org/officeDocument/2006/relationships/image" Target="../media/image32.jpeg"/><Relationship Id="rId7" Type="http://schemas.openxmlformats.org/officeDocument/2006/relationships/image" Target="../media/image47.jpeg"/><Relationship Id="rId12" Type="http://schemas.openxmlformats.org/officeDocument/2006/relationships/image" Target="../media/image37.jpeg"/><Relationship Id="rId17" Type="http://schemas.openxmlformats.org/officeDocument/2006/relationships/image" Target="../media/image45.jpeg"/><Relationship Id="rId2" Type="http://schemas.openxmlformats.org/officeDocument/2006/relationships/image" Target="../media/image31.jpeg"/><Relationship Id="rId16"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6.jpeg"/><Relationship Id="rId11" Type="http://schemas.openxmlformats.org/officeDocument/2006/relationships/image" Target="../media/image36.jpeg"/><Relationship Id="rId5" Type="http://schemas.openxmlformats.org/officeDocument/2006/relationships/image" Target="../media/image34.jpeg"/><Relationship Id="rId15" Type="http://schemas.openxmlformats.org/officeDocument/2006/relationships/image" Target="../media/image40.jpeg"/><Relationship Id="rId10" Type="http://schemas.openxmlformats.org/officeDocument/2006/relationships/image" Target="../media/image35.jpeg"/><Relationship Id="rId4" Type="http://schemas.openxmlformats.org/officeDocument/2006/relationships/image" Target="../media/image33.jpeg"/><Relationship Id="rId9" Type="http://schemas.openxmlformats.org/officeDocument/2006/relationships/image" Target="../media/image42.jpeg"/><Relationship Id="rId14" Type="http://schemas.openxmlformats.org/officeDocument/2006/relationships/image" Target="../media/image39.jpeg"/></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38.jpeg"/><Relationship Id="rId18" Type="http://schemas.openxmlformats.org/officeDocument/2006/relationships/image" Target="../media/image43.jpeg"/><Relationship Id="rId3" Type="http://schemas.openxmlformats.org/officeDocument/2006/relationships/image" Target="../media/image32.jpeg"/><Relationship Id="rId7" Type="http://schemas.openxmlformats.org/officeDocument/2006/relationships/image" Target="../media/image47.jpeg"/><Relationship Id="rId12" Type="http://schemas.openxmlformats.org/officeDocument/2006/relationships/image" Target="../media/image37.jpeg"/><Relationship Id="rId17" Type="http://schemas.openxmlformats.org/officeDocument/2006/relationships/image" Target="../media/image45.jpeg"/><Relationship Id="rId2" Type="http://schemas.openxmlformats.org/officeDocument/2006/relationships/image" Target="../media/image31.jpeg"/><Relationship Id="rId16"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6.jpeg"/><Relationship Id="rId11" Type="http://schemas.openxmlformats.org/officeDocument/2006/relationships/image" Target="../media/image36.jpeg"/><Relationship Id="rId5" Type="http://schemas.openxmlformats.org/officeDocument/2006/relationships/image" Target="../media/image34.jpeg"/><Relationship Id="rId15" Type="http://schemas.openxmlformats.org/officeDocument/2006/relationships/image" Target="../media/image40.jpeg"/><Relationship Id="rId10" Type="http://schemas.openxmlformats.org/officeDocument/2006/relationships/image" Target="../media/image35.jpeg"/><Relationship Id="rId4" Type="http://schemas.openxmlformats.org/officeDocument/2006/relationships/image" Target="../media/image33.jpeg"/><Relationship Id="rId9" Type="http://schemas.openxmlformats.org/officeDocument/2006/relationships/image" Target="../media/image42.jpeg"/><Relationship Id="rId14" Type="http://schemas.openxmlformats.org/officeDocument/2006/relationships/image" Target="../media/image39.jpeg"/></Relationships>
</file>

<file path=ppt/slides/_rels/slide35.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3.jpeg"/><Relationship Id="rId18" Type="http://schemas.openxmlformats.org/officeDocument/2006/relationships/image" Target="../media/image78.jpeg"/><Relationship Id="rId26" Type="http://schemas.openxmlformats.org/officeDocument/2006/relationships/image" Target="../media/image86.jpeg"/><Relationship Id="rId3" Type="http://schemas.openxmlformats.org/officeDocument/2006/relationships/image" Target="../media/image63.jpeg"/><Relationship Id="rId21" Type="http://schemas.openxmlformats.org/officeDocument/2006/relationships/image" Target="../media/image81.jpeg"/><Relationship Id="rId7" Type="http://schemas.openxmlformats.org/officeDocument/2006/relationships/image" Target="../media/image67.jpeg"/><Relationship Id="rId12" Type="http://schemas.openxmlformats.org/officeDocument/2006/relationships/image" Target="../media/image72.jpeg"/><Relationship Id="rId17" Type="http://schemas.openxmlformats.org/officeDocument/2006/relationships/image" Target="../media/image77.jpeg"/><Relationship Id="rId25" Type="http://schemas.openxmlformats.org/officeDocument/2006/relationships/image" Target="../media/image85.jpeg"/><Relationship Id="rId2" Type="http://schemas.openxmlformats.org/officeDocument/2006/relationships/notesSlide" Target="../notesSlides/notesSlide10.xml"/><Relationship Id="rId16" Type="http://schemas.openxmlformats.org/officeDocument/2006/relationships/image" Target="../media/image76.jpeg"/><Relationship Id="rId20" Type="http://schemas.openxmlformats.org/officeDocument/2006/relationships/image" Target="../media/image80.jpeg"/><Relationship Id="rId1" Type="http://schemas.openxmlformats.org/officeDocument/2006/relationships/slideLayout" Target="../slideLayouts/slideLayout7.xml"/><Relationship Id="rId6" Type="http://schemas.openxmlformats.org/officeDocument/2006/relationships/image" Target="../media/image66.jpeg"/><Relationship Id="rId11" Type="http://schemas.openxmlformats.org/officeDocument/2006/relationships/image" Target="../media/image71.jpeg"/><Relationship Id="rId24" Type="http://schemas.openxmlformats.org/officeDocument/2006/relationships/image" Target="../media/image84.jpeg"/><Relationship Id="rId5" Type="http://schemas.openxmlformats.org/officeDocument/2006/relationships/image" Target="../media/image65.jpeg"/><Relationship Id="rId15" Type="http://schemas.openxmlformats.org/officeDocument/2006/relationships/image" Target="../media/image75.jpeg"/><Relationship Id="rId23" Type="http://schemas.openxmlformats.org/officeDocument/2006/relationships/image" Target="../media/image83.jpeg"/><Relationship Id="rId10" Type="http://schemas.openxmlformats.org/officeDocument/2006/relationships/image" Target="../media/image70.jpeg"/><Relationship Id="rId19" Type="http://schemas.openxmlformats.org/officeDocument/2006/relationships/image" Target="../media/image79.jpeg"/><Relationship Id="rId4" Type="http://schemas.openxmlformats.org/officeDocument/2006/relationships/image" Target="../media/image64.jpeg"/><Relationship Id="rId9" Type="http://schemas.openxmlformats.org/officeDocument/2006/relationships/image" Target="../media/image69.jpeg"/><Relationship Id="rId14" Type="http://schemas.openxmlformats.org/officeDocument/2006/relationships/image" Target="../media/image74.jpeg"/><Relationship Id="rId22" Type="http://schemas.openxmlformats.org/officeDocument/2006/relationships/image" Target="../media/image82.jpeg"/><Relationship Id="rId27" Type="http://schemas.openxmlformats.org/officeDocument/2006/relationships/image" Target="../media/image87.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2.jpeg"/></Relationships>
</file>

<file path=ppt/slides/_rels/slide4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97.jpeg"/></Relationships>
</file>

<file path=ppt/slides/_rels/slide5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99.jpeg"/></Relationships>
</file>

<file path=ppt/slides/_rels/slide5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00.jpeg"/></Relationships>
</file>

<file path=ppt/slides/_rels/slide5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03.jpeg"/><Relationship Id="rId4" Type="http://schemas.openxmlformats.org/officeDocument/2006/relationships/image" Target="../media/image102.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117.png"/></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6.xml"/><Relationship Id="rId1" Type="http://schemas.openxmlformats.org/officeDocument/2006/relationships/vmlDrawing" Target="../drawings/vmlDrawing1.vml"/><Relationship Id="rId6" Type="http://schemas.openxmlformats.org/officeDocument/2006/relationships/image" Target="../media/image119.wmf"/><Relationship Id="rId5" Type="http://schemas.openxmlformats.org/officeDocument/2006/relationships/oleObject" Target="../embeddings/oleObject2.bin"/><Relationship Id="rId4" Type="http://schemas.openxmlformats.org/officeDocument/2006/relationships/image" Target="../media/image118.wmf"/></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9.xml"/><Relationship Id="rId1" Type="http://schemas.openxmlformats.org/officeDocument/2006/relationships/vmlDrawing" Target="../drawings/vmlDrawing2.vml"/><Relationship Id="rId4" Type="http://schemas.openxmlformats.org/officeDocument/2006/relationships/image" Target="../media/image120.wmf"/></Relationships>
</file>

<file path=ppt/slides/_rels/slide81.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5.xml"/><Relationship Id="rId1" Type="http://schemas.openxmlformats.org/officeDocument/2006/relationships/vmlDrawing" Target="../drawings/vmlDrawing3.vml"/><Relationship Id="rId4" Type="http://schemas.openxmlformats.org/officeDocument/2006/relationships/image" Target="../media/image122.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4.xml"/><Relationship Id="rId1" Type="http://schemas.openxmlformats.org/officeDocument/2006/relationships/vmlDrawing" Target="../drawings/vmlDrawing4.vml"/><Relationship Id="rId4" Type="http://schemas.openxmlformats.org/officeDocument/2006/relationships/image" Target="../media/image122.w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7.xml"/><Relationship Id="rId1" Type="http://schemas.openxmlformats.org/officeDocument/2006/relationships/vmlDrawing" Target="../drawings/vmlDrawing5.vml"/><Relationship Id="rId4" Type="http://schemas.openxmlformats.org/officeDocument/2006/relationships/image" Target="../media/image123.wmf"/></Relationships>
</file>

<file path=ppt/slides/_rels/slide8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9.xml"/><Relationship Id="rId1" Type="http://schemas.openxmlformats.org/officeDocument/2006/relationships/vmlDrawing" Target="../drawings/vmlDrawing6.vml"/><Relationship Id="rId4" Type="http://schemas.openxmlformats.org/officeDocument/2006/relationships/image" Target="../media/image125.w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4.xml"/><Relationship Id="rId1" Type="http://schemas.openxmlformats.org/officeDocument/2006/relationships/vmlDrawing" Target="../drawings/vmlDrawing7.vml"/><Relationship Id="rId4" Type="http://schemas.openxmlformats.org/officeDocument/2006/relationships/image" Target="../media/image126.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9.xml"/><Relationship Id="rId1" Type="http://schemas.openxmlformats.org/officeDocument/2006/relationships/vmlDrawing" Target="../drawings/vmlDrawing8.vml"/><Relationship Id="rId4" Type="http://schemas.openxmlformats.org/officeDocument/2006/relationships/image" Target="../media/image127.wm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vmlDrawing" Target="../drawings/vmlDrawing9.vml"/><Relationship Id="rId5" Type="http://schemas.openxmlformats.org/officeDocument/2006/relationships/image" Target="../media/image128.wmf"/><Relationship Id="rId4" Type="http://schemas.openxmlformats.org/officeDocument/2006/relationships/oleObject" Target="../embeddings/oleObject10.bin"/></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6.xml"/><Relationship Id="rId1" Type="http://schemas.openxmlformats.org/officeDocument/2006/relationships/vmlDrawing" Target="../drawings/vmlDrawing10.vml"/><Relationship Id="rId4" Type="http://schemas.openxmlformats.org/officeDocument/2006/relationships/image" Target="../media/image129.wmf"/></Relationships>
</file>

<file path=ppt/slides/_rels/slide92.x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8.xml"/><Relationship Id="rId1" Type="http://schemas.openxmlformats.org/officeDocument/2006/relationships/vmlDrawing" Target="../drawings/vmlDrawing11.vml"/><Relationship Id="rId5" Type="http://schemas.openxmlformats.org/officeDocument/2006/relationships/image" Target="../media/image132.wmf"/><Relationship Id="rId4" Type="http://schemas.openxmlformats.org/officeDocument/2006/relationships/oleObject" Target="../embeddings/oleObject12.bin"/></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4.xml"/><Relationship Id="rId1" Type="http://schemas.openxmlformats.org/officeDocument/2006/relationships/vmlDrawing" Target="../drawings/vmlDrawing12.vml"/><Relationship Id="rId5" Type="http://schemas.openxmlformats.org/officeDocument/2006/relationships/image" Target="../media/image133.wmf"/><Relationship Id="rId4" Type="http://schemas.openxmlformats.org/officeDocument/2006/relationships/oleObject" Target="../embeddings/oleObject13.bin"/></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7.xml"/><Relationship Id="rId1" Type="http://schemas.openxmlformats.org/officeDocument/2006/relationships/vmlDrawing" Target="../drawings/vmlDrawing13.vml"/><Relationship Id="rId4" Type="http://schemas.openxmlformats.org/officeDocument/2006/relationships/image" Target="../media/image134.wmf"/></Relationships>
</file>

<file path=ppt/slides/_rels/slide9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910AF3-2B3B-428D-9D4B-2C2D5C6D0AF4}"/>
              </a:ext>
            </a:extLst>
          </p:cNvPr>
          <p:cNvSpPr txBox="1"/>
          <p:nvPr/>
        </p:nvSpPr>
        <p:spPr>
          <a:xfrm>
            <a:off x="609600" y="381000"/>
            <a:ext cx="8305800" cy="584775"/>
          </a:xfrm>
          <a:prstGeom prst="rect">
            <a:avLst/>
          </a:prstGeom>
          <a:noFill/>
        </p:spPr>
        <p:txBody>
          <a:bodyPr wrap="square" rtlCol="0">
            <a:spAutoFit/>
          </a:bodyPr>
          <a:lstStyle/>
          <a:p>
            <a:r>
              <a:rPr lang="en-US" dirty="0"/>
              <a:t>Structure of </a:t>
            </a:r>
            <a:r>
              <a:rPr lang="en-US" dirty="0">
                <a:solidFill>
                  <a:srgbClr val="C00000"/>
                </a:solidFill>
              </a:rPr>
              <a:t>Biomolecules</a:t>
            </a:r>
            <a:r>
              <a:rPr lang="en-US" dirty="0"/>
              <a:t> &amp; their metabolism</a:t>
            </a:r>
          </a:p>
        </p:txBody>
      </p:sp>
      <p:sp>
        <p:nvSpPr>
          <p:cNvPr id="3" name="TextBox 2">
            <a:extLst>
              <a:ext uri="{FF2B5EF4-FFF2-40B4-BE49-F238E27FC236}">
                <a16:creationId xmlns:a16="http://schemas.microsoft.com/office/drawing/2014/main" id="{E1E87338-C8A7-4E22-BD4B-A4F3510108AA}"/>
              </a:ext>
            </a:extLst>
          </p:cNvPr>
          <p:cNvSpPr txBox="1"/>
          <p:nvPr/>
        </p:nvSpPr>
        <p:spPr>
          <a:xfrm>
            <a:off x="762000" y="1295400"/>
            <a:ext cx="6324600" cy="2554545"/>
          </a:xfrm>
          <a:prstGeom prst="rect">
            <a:avLst/>
          </a:prstGeom>
          <a:noFill/>
        </p:spPr>
        <p:txBody>
          <a:bodyPr wrap="square" rtlCol="0">
            <a:spAutoFit/>
          </a:bodyPr>
          <a:lstStyle/>
          <a:p>
            <a:r>
              <a:rPr lang="en-US" dirty="0"/>
              <a:t>Nucleic acids:</a:t>
            </a:r>
          </a:p>
          <a:p>
            <a:endParaRPr lang="en-US" dirty="0"/>
          </a:p>
          <a:p>
            <a:r>
              <a:rPr lang="en-US" dirty="0"/>
              <a:t>-DNA </a:t>
            </a:r>
          </a:p>
          <a:p>
            <a:endParaRPr lang="en-US" dirty="0"/>
          </a:p>
          <a:p>
            <a:r>
              <a:rPr lang="en-US" dirty="0"/>
              <a:t>-RNA</a:t>
            </a:r>
          </a:p>
        </p:txBody>
      </p:sp>
      <p:pic>
        <p:nvPicPr>
          <p:cNvPr id="5" name="Picture 4">
            <a:extLst>
              <a:ext uri="{FF2B5EF4-FFF2-40B4-BE49-F238E27FC236}">
                <a16:creationId xmlns:a16="http://schemas.microsoft.com/office/drawing/2014/main" id="{7A10BC81-9AAB-4E31-B8A1-7DC1453403A6}"/>
              </a:ext>
            </a:extLst>
          </p:cNvPr>
          <p:cNvPicPr>
            <a:picLocks noChangeAspect="1"/>
          </p:cNvPicPr>
          <p:nvPr/>
        </p:nvPicPr>
        <p:blipFill>
          <a:blip r:embed="rId2"/>
          <a:stretch>
            <a:fillRect/>
          </a:stretch>
        </p:blipFill>
        <p:spPr>
          <a:xfrm>
            <a:off x="3276600" y="1752600"/>
            <a:ext cx="5375495" cy="4343400"/>
          </a:xfrm>
          <a:prstGeom prst="rect">
            <a:avLst/>
          </a:prstGeom>
        </p:spPr>
      </p:pic>
      <p:sp>
        <p:nvSpPr>
          <p:cNvPr id="6" name="TextBox 5">
            <a:extLst>
              <a:ext uri="{FF2B5EF4-FFF2-40B4-BE49-F238E27FC236}">
                <a16:creationId xmlns:a16="http://schemas.microsoft.com/office/drawing/2014/main" id="{E26E79F9-91D2-4BC6-A4F6-C33B2CB1188D}"/>
              </a:ext>
            </a:extLst>
          </p:cNvPr>
          <p:cNvSpPr txBox="1"/>
          <p:nvPr/>
        </p:nvSpPr>
        <p:spPr>
          <a:xfrm>
            <a:off x="304800" y="6322367"/>
            <a:ext cx="8839200" cy="461665"/>
          </a:xfrm>
          <a:prstGeom prst="rect">
            <a:avLst/>
          </a:prstGeom>
          <a:noFill/>
        </p:spPr>
        <p:txBody>
          <a:bodyPr wrap="square" rtlCol="0">
            <a:spAutoFit/>
          </a:bodyPr>
          <a:lstStyle/>
          <a:p>
            <a:pPr algn="ctr"/>
            <a:r>
              <a:rPr lang="en-US" sz="2400" dirty="0">
                <a:solidFill>
                  <a:srgbClr val="C00000"/>
                </a:solidFill>
              </a:rPr>
              <a:t>Department of Bioinformatics, G N Khalsa College</a:t>
            </a:r>
          </a:p>
        </p:txBody>
      </p:sp>
    </p:spTree>
    <p:extLst>
      <p:ext uri="{BB962C8B-B14F-4D97-AF65-F5344CB8AC3E}">
        <p14:creationId xmlns:p14="http://schemas.microsoft.com/office/powerpoint/2010/main" val="2222662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عنصر نائب للتذييل 4"/>
          <p:cNvSpPr>
            <a:spLocks noGrp="1"/>
          </p:cNvSpPr>
          <p:nvPr>
            <p:ph type="ftr" sz="quarter" idx="11"/>
          </p:nvPr>
        </p:nvSpPr>
        <p:spPr>
          <a:noFill/>
        </p:spPr>
        <p:txBody>
          <a:bodyPr/>
          <a:lstStyle/>
          <a:p>
            <a:r>
              <a:rPr lang="en-CA" altLang="en-US">
                <a:latin typeface="Arial" charset="0"/>
              </a:rPr>
              <a:t>Based on McMurry, Organic Chemistry, Chapter 28, 6th edition, (c) 2003 </a:t>
            </a:r>
          </a:p>
        </p:txBody>
      </p:sp>
      <p:sp>
        <p:nvSpPr>
          <p:cNvPr id="27651" name="عنصر نائب لرقم الشريحة 5"/>
          <p:cNvSpPr>
            <a:spLocks noGrp="1"/>
          </p:cNvSpPr>
          <p:nvPr>
            <p:ph type="sldNum" sz="quarter" idx="12"/>
          </p:nvPr>
        </p:nvSpPr>
        <p:spPr>
          <a:noFill/>
        </p:spPr>
        <p:txBody>
          <a:bodyPr/>
          <a:lstStyle/>
          <a:p>
            <a:fld id="{F5D34E9A-66B3-4803-A428-B0F93ECE27FF}" type="slidenum">
              <a:rPr lang="en-CA" altLang="en-US">
                <a:latin typeface="Arial" charset="0"/>
              </a:rPr>
              <a:pPr/>
              <a:t>10</a:t>
            </a:fld>
            <a:endParaRPr lang="en-CA" altLang="en-US">
              <a:latin typeface="Arial" charset="0"/>
            </a:endParaRPr>
          </a:p>
        </p:txBody>
      </p:sp>
      <p:sp>
        <p:nvSpPr>
          <p:cNvPr id="27652" name="Rectangle 2"/>
          <p:cNvSpPr>
            <a:spLocks noGrp="1" noChangeArrowheads="1"/>
          </p:cNvSpPr>
          <p:nvPr>
            <p:ph type="title"/>
          </p:nvPr>
        </p:nvSpPr>
        <p:spPr/>
        <p:txBody>
          <a:bodyPr/>
          <a:lstStyle/>
          <a:p>
            <a:pPr eaLnBrk="1" hangingPunct="1"/>
            <a:r>
              <a:rPr lang="en-US"/>
              <a:t>Heterocycles in DNA and RNA</a:t>
            </a:r>
          </a:p>
        </p:txBody>
      </p:sp>
      <p:sp>
        <p:nvSpPr>
          <p:cNvPr id="27653" name="Rectangle 3"/>
          <p:cNvSpPr>
            <a:spLocks noGrp="1" noChangeArrowheads="1"/>
          </p:cNvSpPr>
          <p:nvPr>
            <p:ph type="body" idx="1"/>
          </p:nvPr>
        </p:nvSpPr>
        <p:spPr>
          <a:xfrm>
            <a:off x="914400" y="1600200"/>
            <a:ext cx="7772400" cy="1981200"/>
          </a:xfrm>
        </p:spPr>
        <p:txBody>
          <a:bodyPr/>
          <a:lstStyle/>
          <a:p>
            <a:pPr eaLnBrk="1" hangingPunct="1"/>
            <a:r>
              <a:rPr lang="en-US" sz="2400"/>
              <a:t>Adenine, guanine, cytosine and thymine are in DNA</a:t>
            </a:r>
          </a:p>
          <a:p>
            <a:pPr eaLnBrk="1" hangingPunct="1"/>
            <a:r>
              <a:rPr lang="en-US" sz="2400"/>
              <a:t>RNA contains uracil rather than thymine</a:t>
            </a:r>
          </a:p>
        </p:txBody>
      </p:sp>
      <p:pic>
        <p:nvPicPr>
          <p:cNvPr id="27654" name="Picture 5"/>
          <p:cNvPicPr>
            <a:picLocks noChangeAspect="1" noChangeArrowheads="1"/>
          </p:cNvPicPr>
          <p:nvPr/>
        </p:nvPicPr>
        <p:blipFill>
          <a:blip r:embed="rId2" cstate="print"/>
          <a:srcRect/>
          <a:stretch>
            <a:fillRect/>
          </a:stretch>
        </p:blipFill>
        <p:spPr bwMode="auto">
          <a:xfrm>
            <a:off x="304800" y="2590800"/>
            <a:ext cx="8610600" cy="3048000"/>
          </a:xfrm>
          <a:prstGeom prst="rect">
            <a:avLst/>
          </a:prstGeom>
          <a:solidFill>
            <a:schemeClr val="accent3"/>
          </a:solidFill>
          <a:ln w="9525">
            <a:noFill/>
            <a:miter lim="800000"/>
            <a:headEnd/>
            <a:tailEnd/>
          </a:ln>
        </p:spPr>
      </p:pic>
    </p:spTree>
    <p:extLst>
      <p:ext uri="{BB962C8B-B14F-4D97-AF65-F5344CB8AC3E}">
        <p14:creationId xmlns:p14="http://schemas.microsoft.com/office/powerpoint/2010/main" val="24872355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a:extLst>
              <a:ext uri="{FF2B5EF4-FFF2-40B4-BE49-F238E27FC236}">
                <a16:creationId xmlns:a16="http://schemas.microsoft.com/office/drawing/2014/main" id="{7E6CA738-0570-4FAB-A1FF-A52DDDEAD10A}"/>
              </a:ext>
            </a:extLst>
          </p:cNvPr>
          <p:cNvSpPr>
            <a:spLocks noGrp="1" noChangeArrowheads="1"/>
          </p:cNvSpPr>
          <p:nvPr>
            <p:ph type="body" sz="half" idx="1"/>
          </p:nvPr>
        </p:nvSpPr>
        <p:spPr>
          <a:xfrm>
            <a:off x="457200" y="3524250"/>
            <a:ext cx="8458200" cy="3067050"/>
          </a:xfrm>
        </p:spPr>
        <p:txBody>
          <a:bodyPr/>
          <a:lstStyle/>
          <a:p>
            <a:pPr marL="0" indent="0">
              <a:spcBef>
                <a:spcPct val="0"/>
              </a:spcBef>
              <a:spcAft>
                <a:spcPct val="40000"/>
              </a:spcAft>
              <a:buClr>
                <a:schemeClr val="hlink"/>
              </a:buClr>
              <a:buFont typeface="Wingdings" panose="05000000000000000000" pitchFamily="2" charset="2"/>
              <a:buNone/>
            </a:pPr>
            <a:r>
              <a:rPr lang="en-US" altLang="en-US" sz="2800"/>
              <a:t>Cyclization of glucose produces a new </a:t>
            </a:r>
            <a:r>
              <a:rPr lang="en-US" altLang="en-US" sz="2800">
                <a:solidFill>
                  <a:schemeClr val="hlink"/>
                </a:solidFill>
              </a:rPr>
              <a:t>asymmetric center</a:t>
            </a:r>
            <a:r>
              <a:rPr lang="en-US" altLang="en-US" sz="2800">
                <a:solidFill>
                  <a:srgbClr val="000099"/>
                </a:solidFill>
              </a:rPr>
              <a:t> </a:t>
            </a:r>
            <a:r>
              <a:rPr lang="en-US" altLang="en-US" sz="2800"/>
              <a:t>at </a:t>
            </a:r>
            <a:r>
              <a:rPr lang="en-US" altLang="en-US" sz="2800">
                <a:solidFill>
                  <a:schemeClr val="hlink"/>
                </a:solidFill>
              </a:rPr>
              <a:t>C1</a:t>
            </a:r>
            <a:r>
              <a:rPr lang="en-US" altLang="en-US" sz="2800"/>
              <a:t>. The 2 stereoisomers are called </a:t>
            </a:r>
            <a:r>
              <a:rPr lang="en-US" altLang="en-US" sz="2800">
                <a:solidFill>
                  <a:srgbClr val="0000FF"/>
                </a:solidFill>
              </a:rPr>
              <a:t>anomers</a:t>
            </a:r>
            <a:r>
              <a:rPr lang="en-US" altLang="en-US" sz="2800"/>
              <a:t>, </a:t>
            </a:r>
            <a:r>
              <a:rPr lang="en-US" altLang="en-US" sz="2800">
                <a:latin typeface="Symbol" panose="05050102010706020507" pitchFamily="18" charset="2"/>
              </a:rPr>
              <a:t>a</a:t>
            </a:r>
            <a:r>
              <a:rPr lang="en-US" altLang="en-US" sz="2800"/>
              <a:t> &amp; </a:t>
            </a:r>
            <a:r>
              <a:rPr lang="en-US" altLang="en-US" sz="2800">
                <a:latin typeface="Symbol" panose="05050102010706020507" pitchFamily="18" charset="2"/>
              </a:rPr>
              <a:t>b</a:t>
            </a:r>
            <a:r>
              <a:rPr lang="en-US" altLang="en-US" sz="2800"/>
              <a:t>. </a:t>
            </a:r>
          </a:p>
          <a:p>
            <a:pPr marL="0" indent="0">
              <a:spcBef>
                <a:spcPct val="0"/>
              </a:spcBef>
              <a:spcAft>
                <a:spcPct val="20000"/>
              </a:spcAft>
              <a:buClr>
                <a:schemeClr val="hlink"/>
              </a:buClr>
              <a:buFont typeface="Wingdings" panose="05000000000000000000" pitchFamily="2" charset="2"/>
              <a:buNone/>
            </a:pPr>
            <a:r>
              <a:rPr lang="en-US" altLang="en-US" sz="2800"/>
              <a:t>Haworth projections represent the cyclic sugars as having essentially planar rings, with the OH at the anomeric C1:</a:t>
            </a:r>
          </a:p>
          <a:p>
            <a:pPr marL="804863" lvl="1">
              <a:lnSpc>
                <a:spcPct val="105000"/>
              </a:lnSpc>
              <a:spcBef>
                <a:spcPct val="0"/>
              </a:spcBef>
              <a:spcAft>
                <a:spcPct val="10000"/>
              </a:spcAft>
              <a:buClr>
                <a:schemeClr val="hlink"/>
              </a:buClr>
              <a:buFont typeface="Wingdings" panose="05000000000000000000" pitchFamily="2" charset="2"/>
              <a:buChar char="w"/>
            </a:pPr>
            <a:r>
              <a:rPr lang="en-US" altLang="en-US" b="1">
                <a:solidFill>
                  <a:schemeClr val="accent2"/>
                </a:solidFill>
                <a:latin typeface="Symbol" panose="05050102010706020507" pitchFamily="18" charset="2"/>
              </a:rPr>
              <a:t> </a:t>
            </a:r>
            <a:r>
              <a:rPr lang="en-US" altLang="en-US">
                <a:solidFill>
                  <a:srgbClr val="0000FF"/>
                </a:solidFill>
                <a:latin typeface="Symbol" panose="05050102010706020507" pitchFamily="18" charset="2"/>
              </a:rPr>
              <a:t>a</a:t>
            </a:r>
            <a:r>
              <a:rPr lang="en-US" altLang="en-US">
                <a:latin typeface="Symbol" panose="05050102010706020507" pitchFamily="18" charset="2"/>
              </a:rPr>
              <a:t> </a:t>
            </a:r>
            <a:r>
              <a:rPr lang="en-US" altLang="en-US"/>
              <a:t>(OH </a:t>
            </a:r>
            <a:r>
              <a:rPr lang="en-US" altLang="en-US">
                <a:solidFill>
                  <a:srgbClr val="0000FF"/>
                </a:solidFill>
              </a:rPr>
              <a:t>below</a:t>
            </a:r>
            <a:r>
              <a:rPr lang="en-US" altLang="en-US"/>
              <a:t> the ring)</a:t>
            </a:r>
          </a:p>
          <a:p>
            <a:pPr marL="804863" lvl="1">
              <a:lnSpc>
                <a:spcPct val="105000"/>
              </a:lnSpc>
              <a:spcBef>
                <a:spcPct val="0"/>
              </a:spcBef>
              <a:spcAft>
                <a:spcPct val="20000"/>
              </a:spcAft>
              <a:buClr>
                <a:schemeClr val="hlink"/>
              </a:buClr>
              <a:buFont typeface="Wingdings" panose="05000000000000000000" pitchFamily="2" charset="2"/>
              <a:buChar char="w"/>
            </a:pPr>
            <a:r>
              <a:rPr lang="en-US" altLang="en-US" b="1">
                <a:solidFill>
                  <a:schemeClr val="accent2"/>
                </a:solidFill>
                <a:latin typeface="Symbol" panose="05050102010706020507" pitchFamily="18" charset="2"/>
              </a:rPr>
              <a:t> </a:t>
            </a:r>
            <a:r>
              <a:rPr lang="en-US" altLang="en-US">
                <a:solidFill>
                  <a:srgbClr val="0000FF"/>
                </a:solidFill>
                <a:latin typeface="Symbol" panose="05050102010706020507" pitchFamily="18" charset="2"/>
              </a:rPr>
              <a:t>b</a:t>
            </a:r>
            <a:r>
              <a:rPr lang="en-US" altLang="en-US"/>
              <a:t> (OH </a:t>
            </a:r>
            <a:r>
              <a:rPr lang="en-US" altLang="en-US">
                <a:solidFill>
                  <a:srgbClr val="0000FF"/>
                </a:solidFill>
              </a:rPr>
              <a:t>above</a:t>
            </a:r>
            <a:r>
              <a:rPr lang="en-US" altLang="en-US"/>
              <a:t> the ring).</a:t>
            </a:r>
          </a:p>
        </p:txBody>
      </p:sp>
      <p:sp>
        <p:nvSpPr>
          <p:cNvPr id="14340" name="Rectangle 12">
            <a:extLst>
              <a:ext uri="{FF2B5EF4-FFF2-40B4-BE49-F238E27FC236}">
                <a16:creationId xmlns:a16="http://schemas.microsoft.com/office/drawing/2014/main" id="{AD896186-D8B1-4BB3-ABC2-575FBBB1CA81}"/>
              </a:ext>
            </a:extLst>
          </p:cNvPr>
          <p:cNvSpPr>
            <a:spLocks noChangeArrowheads="1"/>
          </p:cNvSpPr>
          <p:nvPr/>
        </p:nvSpPr>
        <p:spPr bwMode="auto">
          <a:xfrm>
            <a:off x="291465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14338" name="Object 11">
            <a:extLst>
              <a:ext uri="{FF2B5EF4-FFF2-40B4-BE49-F238E27FC236}">
                <a16:creationId xmlns:a16="http://schemas.microsoft.com/office/drawing/2014/main" id="{EC375936-2E84-47F5-BCB9-0C901170A293}"/>
              </a:ext>
            </a:extLst>
          </p:cNvPr>
          <p:cNvGraphicFramePr>
            <a:graphicFrameLocks noChangeAspect="1"/>
          </p:cNvGraphicFramePr>
          <p:nvPr/>
        </p:nvGraphicFramePr>
        <p:xfrm>
          <a:off x="1154113" y="133350"/>
          <a:ext cx="6846887" cy="3187700"/>
        </p:xfrm>
        <a:graphic>
          <a:graphicData uri="http://schemas.openxmlformats.org/presentationml/2006/ole">
            <mc:AlternateContent xmlns:mc="http://schemas.openxmlformats.org/markup-compatibility/2006">
              <mc:Choice xmlns:v="urn:schemas-microsoft-com:vml" Requires="v">
                <p:oleObj spid="_x0000_s18438" r:id="rId3" imgW="3314700" imgH="1543812" progId="Word.Picture.8">
                  <p:embed/>
                </p:oleObj>
              </mc:Choice>
              <mc:Fallback>
                <p:oleObj r:id="rId3" imgW="3314700" imgH="1543812" progId="Word.Picture.8">
                  <p:embed/>
                  <p:pic>
                    <p:nvPicPr>
                      <p:cNvPr id="14338" name="Object 11">
                        <a:extLst>
                          <a:ext uri="{FF2B5EF4-FFF2-40B4-BE49-F238E27FC236}">
                            <a16:creationId xmlns:a16="http://schemas.microsoft.com/office/drawing/2014/main" id="{EC375936-2E84-47F5-BCB9-0C901170A2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113" y="133350"/>
                        <a:ext cx="6846887" cy="318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520152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a:extLst>
              <a:ext uri="{FF2B5EF4-FFF2-40B4-BE49-F238E27FC236}">
                <a16:creationId xmlns:a16="http://schemas.microsoft.com/office/drawing/2014/main" id="{B25DCDDE-E73A-4C11-9104-6B15CBF00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0"/>
            <a:ext cx="937260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Text Box 3">
            <a:extLst>
              <a:ext uri="{FF2B5EF4-FFF2-40B4-BE49-F238E27FC236}">
                <a16:creationId xmlns:a16="http://schemas.microsoft.com/office/drawing/2014/main" id="{3761D604-873E-445B-BD1A-DC70C9861B51}"/>
              </a:ext>
            </a:extLst>
          </p:cNvPr>
          <p:cNvSpPr txBox="1">
            <a:spLocks noChangeArrowheads="1"/>
          </p:cNvSpPr>
          <p:nvPr/>
        </p:nvSpPr>
        <p:spPr bwMode="auto">
          <a:xfrm>
            <a:off x="2438400" y="3429000"/>
            <a:ext cx="5648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t>Chair and boat conformations of a pyranose sugar</a:t>
            </a:r>
          </a:p>
        </p:txBody>
      </p:sp>
      <p:sp>
        <p:nvSpPr>
          <p:cNvPr id="59396" name="Text Box 4">
            <a:extLst>
              <a:ext uri="{FF2B5EF4-FFF2-40B4-BE49-F238E27FC236}">
                <a16:creationId xmlns:a16="http://schemas.microsoft.com/office/drawing/2014/main" id="{F9DF02B9-6CAF-4094-9F63-B2CDDFC49F51}"/>
              </a:ext>
            </a:extLst>
          </p:cNvPr>
          <p:cNvSpPr txBox="1">
            <a:spLocks noChangeArrowheads="1"/>
          </p:cNvSpPr>
          <p:nvPr/>
        </p:nvSpPr>
        <p:spPr bwMode="auto">
          <a:xfrm>
            <a:off x="3032125" y="6019800"/>
            <a:ext cx="31623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2 possible chair conformations</a:t>
            </a:r>
          </a:p>
          <a:p>
            <a:r>
              <a:rPr lang="en-US" altLang="en-US"/>
              <a:t>of </a:t>
            </a:r>
            <a:r>
              <a:rPr lang="en-US" altLang="en-US">
                <a:latin typeface="Symbol" panose="05050102010706020507" pitchFamily="18" charset="2"/>
              </a:rPr>
              <a:t>b</a:t>
            </a:r>
            <a:r>
              <a:rPr lang="en-US" altLang="en-US"/>
              <a:t>-D-glucose</a:t>
            </a:r>
          </a:p>
        </p:txBody>
      </p:sp>
    </p:spTree>
    <p:extLst>
      <p:ext uri="{BB962C8B-B14F-4D97-AF65-F5344CB8AC3E}">
        <p14:creationId xmlns:p14="http://schemas.microsoft.com/office/powerpoint/2010/main" val="2549983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a:extLst>
              <a:ext uri="{FF2B5EF4-FFF2-40B4-BE49-F238E27FC236}">
                <a16:creationId xmlns:a16="http://schemas.microsoft.com/office/drawing/2014/main" id="{625E865E-9693-4D7E-88DE-BBF836BB81F0}"/>
              </a:ext>
            </a:extLst>
          </p:cNvPr>
          <p:cNvSpPr>
            <a:spLocks noGrp="1" noChangeArrowheads="1"/>
          </p:cNvSpPr>
          <p:nvPr>
            <p:ph type="body" sz="half" idx="1"/>
          </p:nvPr>
        </p:nvSpPr>
        <p:spPr>
          <a:xfrm>
            <a:off x="533400" y="3619500"/>
            <a:ext cx="8305800" cy="2971800"/>
          </a:xfrm>
        </p:spPr>
        <p:txBody>
          <a:bodyPr/>
          <a:lstStyle/>
          <a:p>
            <a:pPr marL="0" indent="0">
              <a:spcBef>
                <a:spcPct val="0"/>
              </a:spcBef>
              <a:spcAft>
                <a:spcPct val="30000"/>
              </a:spcAft>
              <a:buClr>
                <a:schemeClr val="hlink"/>
              </a:buClr>
              <a:buFont typeface="Wingdings" panose="05000000000000000000" pitchFamily="2" charset="2"/>
              <a:buNone/>
            </a:pPr>
            <a:r>
              <a:rPr lang="en-US" altLang="en-US" sz="2800"/>
              <a:t>Because of the tetrahedral nature of carbon bonds, pyranose sugars actually assume a "</a:t>
            </a:r>
            <a:r>
              <a:rPr lang="en-US" altLang="en-US" sz="2800">
                <a:solidFill>
                  <a:srgbClr val="000099"/>
                </a:solidFill>
              </a:rPr>
              <a:t>chair</a:t>
            </a:r>
            <a:r>
              <a:rPr lang="en-US" altLang="en-US" sz="2800"/>
              <a:t>" or "</a:t>
            </a:r>
            <a:r>
              <a:rPr lang="en-US" altLang="en-US" sz="2800">
                <a:solidFill>
                  <a:srgbClr val="000099"/>
                </a:solidFill>
              </a:rPr>
              <a:t>boat</a:t>
            </a:r>
            <a:r>
              <a:rPr lang="en-US" altLang="en-US" sz="2800"/>
              <a:t>" configuration, depending on the sugar.  </a:t>
            </a:r>
          </a:p>
          <a:p>
            <a:pPr marL="0" indent="0">
              <a:lnSpc>
                <a:spcPct val="105000"/>
              </a:lnSpc>
              <a:spcBef>
                <a:spcPts val="600"/>
              </a:spcBef>
              <a:spcAft>
                <a:spcPct val="20000"/>
              </a:spcAft>
              <a:buClr>
                <a:schemeClr val="hlink"/>
              </a:buClr>
              <a:buFont typeface="Wingdings" panose="05000000000000000000" pitchFamily="2" charset="2"/>
              <a:buNone/>
            </a:pPr>
            <a:r>
              <a:rPr lang="en-US" altLang="en-US" sz="2800"/>
              <a:t>The representation above reflects the chair configuration of the glucopyranose ring more accurately than the Haworth projection.</a:t>
            </a:r>
          </a:p>
        </p:txBody>
      </p:sp>
      <p:sp>
        <p:nvSpPr>
          <p:cNvPr id="15364" name="Rectangle 10">
            <a:extLst>
              <a:ext uri="{FF2B5EF4-FFF2-40B4-BE49-F238E27FC236}">
                <a16:creationId xmlns:a16="http://schemas.microsoft.com/office/drawing/2014/main" id="{51FA0079-0628-4B43-BA36-2D06E418F1B3}"/>
              </a:ext>
            </a:extLst>
          </p:cNvPr>
          <p:cNvSpPr>
            <a:spLocks noChangeArrowheads="1"/>
          </p:cNvSpPr>
          <p:nvPr/>
        </p:nvSpPr>
        <p:spPr bwMode="auto">
          <a:xfrm>
            <a:off x="2714625" y="2628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15362" name="Object 9">
            <a:extLst>
              <a:ext uri="{FF2B5EF4-FFF2-40B4-BE49-F238E27FC236}">
                <a16:creationId xmlns:a16="http://schemas.microsoft.com/office/drawing/2014/main" id="{E2872067-A253-4703-AA86-5E471E4D7C65}"/>
              </a:ext>
            </a:extLst>
          </p:cNvPr>
          <p:cNvGraphicFramePr>
            <a:graphicFrameLocks noChangeAspect="1"/>
          </p:cNvGraphicFramePr>
          <p:nvPr/>
        </p:nvGraphicFramePr>
        <p:xfrm>
          <a:off x="849313" y="241300"/>
          <a:ext cx="7532687" cy="3244850"/>
        </p:xfrm>
        <a:graphic>
          <a:graphicData uri="http://schemas.openxmlformats.org/presentationml/2006/ole">
            <mc:AlternateContent xmlns:mc="http://schemas.openxmlformats.org/markup-compatibility/2006">
              <mc:Choice xmlns:v="urn:schemas-microsoft-com:vml" Requires="v">
                <p:oleObj spid="_x0000_s19462" r:id="rId3" imgW="3715512" imgH="1600200" progId="Word.Picture.8">
                  <p:embed/>
                </p:oleObj>
              </mc:Choice>
              <mc:Fallback>
                <p:oleObj r:id="rId3" imgW="3715512" imgH="1600200" progId="Word.Picture.8">
                  <p:embed/>
                  <p:pic>
                    <p:nvPicPr>
                      <p:cNvPr id="15362" name="Object 9">
                        <a:extLst>
                          <a:ext uri="{FF2B5EF4-FFF2-40B4-BE49-F238E27FC236}">
                            <a16:creationId xmlns:a16="http://schemas.microsoft.com/office/drawing/2014/main" id="{E2872067-A253-4703-AA86-5E471E4D7C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313" y="241300"/>
                        <a:ext cx="7532687" cy="3244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467245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50CAE87E-BECF-46AE-B5CC-1CB0CC6BA156}"/>
              </a:ext>
            </a:extLst>
          </p:cNvPr>
          <p:cNvSpPr>
            <a:spLocks noGrp="1" noChangeArrowheads="1"/>
          </p:cNvSpPr>
          <p:nvPr>
            <p:ph type="title"/>
          </p:nvPr>
        </p:nvSpPr>
        <p:spPr/>
        <p:txBody>
          <a:bodyPr/>
          <a:lstStyle/>
          <a:p>
            <a:pPr eaLnBrk="1" hangingPunct="1"/>
            <a:r>
              <a:rPr lang="en-US" altLang="en-US" sz="4000"/>
              <a:t>Structural representation of sugars</a:t>
            </a:r>
          </a:p>
        </p:txBody>
      </p:sp>
      <p:sp>
        <p:nvSpPr>
          <p:cNvPr id="60419" name="Rectangle 3">
            <a:extLst>
              <a:ext uri="{FF2B5EF4-FFF2-40B4-BE49-F238E27FC236}">
                <a16:creationId xmlns:a16="http://schemas.microsoft.com/office/drawing/2014/main" id="{22A70103-D268-41EF-B7FE-26E436F0C0B2}"/>
              </a:ext>
            </a:extLst>
          </p:cNvPr>
          <p:cNvSpPr>
            <a:spLocks noGrp="1" noChangeArrowheads="1"/>
          </p:cNvSpPr>
          <p:nvPr>
            <p:ph type="body" idx="1"/>
          </p:nvPr>
        </p:nvSpPr>
        <p:spPr/>
        <p:txBody>
          <a:bodyPr/>
          <a:lstStyle/>
          <a:p>
            <a:pPr eaLnBrk="1" hangingPunct="1"/>
            <a:r>
              <a:rPr lang="en-US" altLang="en-US"/>
              <a:t>Fisher projection: straight chain representation</a:t>
            </a:r>
          </a:p>
          <a:p>
            <a:pPr eaLnBrk="1" hangingPunct="1"/>
            <a:r>
              <a:rPr lang="en-US" altLang="en-US"/>
              <a:t>Haworth projection: simple ring in perspective</a:t>
            </a:r>
          </a:p>
          <a:p>
            <a:pPr eaLnBrk="1" hangingPunct="1"/>
            <a:r>
              <a:rPr lang="en-US" altLang="en-US"/>
              <a:t>Conformational representation: chair and boat configurations</a:t>
            </a:r>
          </a:p>
        </p:txBody>
      </p:sp>
    </p:spTree>
    <p:extLst>
      <p:ext uri="{BB962C8B-B14F-4D97-AF65-F5344CB8AC3E}">
        <p14:creationId xmlns:p14="http://schemas.microsoft.com/office/powerpoint/2010/main" val="30882625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3_07">
            <a:extLst>
              <a:ext uri="{FF2B5EF4-FFF2-40B4-BE49-F238E27FC236}">
                <a16:creationId xmlns:a16="http://schemas.microsoft.com/office/drawing/2014/main" id="{231004CA-9CFE-4461-B935-D71EDB8D8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714500"/>
            <a:ext cx="8001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Text Box 3">
            <a:extLst>
              <a:ext uri="{FF2B5EF4-FFF2-40B4-BE49-F238E27FC236}">
                <a16:creationId xmlns:a16="http://schemas.microsoft.com/office/drawing/2014/main" id="{298E180E-34B7-40A2-8B2D-5ED1A855B902}"/>
              </a:ext>
            </a:extLst>
          </p:cNvPr>
          <p:cNvSpPr txBox="1">
            <a:spLocks noChangeArrowheads="1"/>
          </p:cNvSpPr>
          <p:nvPr/>
        </p:nvSpPr>
        <p:spPr bwMode="auto">
          <a:xfrm>
            <a:off x="1146175" y="503238"/>
            <a:ext cx="6873875" cy="76200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400">
                <a:solidFill>
                  <a:srgbClr val="FF0000"/>
                </a:solidFill>
              </a:rPr>
              <a:t>Different Forms of Glucose</a:t>
            </a:r>
          </a:p>
        </p:txBody>
      </p:sp>
      <p:sp>
        <p:nvSpPr>
          <p:cNvPr id="61444" name="Footer Placeholder 5">
            <a:extLst>
              <a:ext uri="{FF2B5EF4-FFF2-40B4-BE49-F238E27FC236}">
                <a16:creationId xmlns:a16="http://schemas.microsoft.com/office/drawing/2014/main" id="{6F984ECF-220F-4BFC-8A39-AD5E94E07C9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a:t>copyright cmassengale</a:t>
            </a:r>
          </a:p>
        </p:txBody>
      </p:sp>
    </p:spTree>
    <p:extLst>
      <p:ext uri="{BB962C8B-B14F-4D97-AF65-F5344CB8AC3E}">
        <p14:creationId xmlns:p14="http://schemas.microsoft.com/office/powerpoint/2010/main" val="757404732"/>
      </p:ext>
    </p:extLst>
  </p:cSld>
  <p:clrMapOvr>
    <a:masterClrMapping/>
  </p:clrMapOvr>
  <p:transition>
    <p:split dir="in"/>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a:extLst>
              <a:ext uri="{FF2B5EF4-FFF2-40B4-BE49-F238E27FC236}">
                <a16:creationId xmlns:a16="http://schemas.microsoft.com/office/drawing/2014/main" id="{D11BC596-E64D-404E-8E66-E18C17B209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725" y="0"/>
            <a:ext cx="6523038"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مستطيل 2">
            <a:extLst>
              <a:ext uri="{FF2B5EF4-FFF2-40B4-BE49-F238E27FC236}">
                <a16:creationId xmlns:a16="http://schemas.microsoft.com/office/drawing/2014/main" id="{13926379-700A-46D4-B0C1-EDC4D664749B}"/>
              </a:ext>
            </a:extLst>
          </p:cNvPr>
          <p:cNvSpPr>
            <a:spLocks noChangeArrowheads="1"/>
          </p:cNvSpPr>
          <p:nvPr/>
        </p:nvSpPr>
        <p:spPr bwMode="auto">
          <a:xfrm>
            <a:off x="1876425" y="3605213"/>
            <a:ext cx="45720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t>Oxygen of the hydroxyl group is removed to form deoxy sugars.</a:t>
            </a:r>
          </a:p>
          <a:p>
            <a:r>
              <a:rPr lang="en-US" altLang="en-US"/>
              <a:t>􀁺</a:t>
            </a:r>
          </a:p>
          <a:p>
            <a:r>
              <a:rPr lang="en-US" altLang="en-US" b="1"/>
              <a:t>Non reducing and non osazone forming.</a:t>
            </a:r>
          </a:p>
          <a:p>
            <a:r>
              <a:rPr lang="en-US" altLang="en-US"/>
              <a:t>􀁺</a:t>
            </a:r>
          </a:p>
          <a:p>
            <a:r>
              <a:rPr lang="en-US" altLang="en-US" b="1"/>
              <a:t>Important part of nucleic acids.</a:t>
            </a:r>
            <a:endParaRPr lang="en-US" altLang="en-US"/>
          </a:p>
        </p:txBody>
      </p:sp>
    </p:spTree>
    <p:extLst>
      <p:ext uri="{BB962C8B-B14F-4D97-AF65-F5344CB8AC3E}">
        <p14:creationId xmlns:p14="http://schemas.microsoft.com/office/powerpoint/2010/main" val="26606423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E3159229-E129-4648-8D65-C8F7C0065CC3}"/>
              </a:ext>
            </a:extLst>
          </p:cNvPr>
          <p:cNvSpPr>
            <a:spLocks noGrp="1" noRot="1" noChangeArrowheads="1"/>
          </p:cNvSpPr>
          <p:nvPr>
            <p:ph type="title"/>
          </p:nvPr>
        </p:nvSpPr>
        <p:spPr>
          <a:xfrm>
            <a:off x="0" y="0"/>
            <a:ext cx="8510588" cy="1325563"/>
          </a:xfrm>
        </p:spPr>
        <p:txBody>
          <a:bodyPr/>
          <a:lstStyle/>
          <a:p>
            <a:r>
              <a:rPr lang="en-US" altLang="en-US"/>
              <a:t>Simple Carbs</a:t>
            </a:r>
          </a:p>
        </p:txBody>
      </p:sp>
      <p:sp>
        <p:nvSpPr>
          <p:cNvPr id="63491" name="Rectangle 3">
            <a:extLst>
              <a:ext uri="{FF2B5EF4-FFF2-40B4-BE49-F238E27FC236}">
                <a16:creationId xmlns:a16="http://schemas.microsoft.com/office/drawing/2014/main" id="{D3CF4D02-998A-442F-BDA1-C2DBCBC61191}"/>
              </a:ext>
            </a:extLst>
          </p:cNvPr>
          <p:cNvSpPr>
            <a:spLocks noGrp="1" noRot="1" noChangeArrowheads="1"/>
          </p:cNvSpPr>
          <p:nvPr>
            <p:ph type="body" idx="1"/>
          </p:nvPr>
        </p:nvSpPr>
        <p:spPr>
          <a:xfrm>
            <a:off x="0" y="1487488"/>
            <a:ext cx="5295900" cy="5065712"/>
          </a:xfrm>
        </p:spPr>
        <p:txBody>
          <a:bodyPr/>
          <a:lstStyle/>
          <a:p>
            <a:pPr>
              <a:lnSpc>
                <a:spcPct val="90000"/>
              </a:lnSpc>
            </a:pPr>
            <a:r>
              <a:rPr lang="en-US" altLang="en-US"/>
              <a:t>monosaccharides</a:t>
            </a:r>
          </a:p>
          <a:p>
            <a:pPr lvl="1">
              <a:lnSpc>
                <a:spcPct val="90000"/>
              </a:lnSpc>
            </a:pPr>
            <a:r>
              <a:rPr lang="en-US" altLang="en-US"/>
              <a:t>all are 6 carbon hexes</a:t>
            </a:r>
          </a:p>
          <a:p>
            <a:pPr lvl="2">
              <a:lnSpc>
                <a:spcPct val="90000"/>
              </a:lnSpc>
            </a:pPr>
            <a:r>
              <a:rPr lang="en-US" altLang="en-US"/>
              <a:t>6 carbons</a:t>
            </a:r>
          </a:p>
          <a:p>
            <a:pPr lvl="2">
              <a:lnSpc>
                <a:spcPct val="90000"/>
              </a:lnSpc>
            </a:pPr>
            <a:r>
              <a:rPr lang="en-US" altLang="en-US"/>
              <a:t>12 hydrogens</a:t>
            </a:r>
          </a:p>
          <a:p>
            <a:pPr lvl="2">
              <a:lnSpc>
                <a:spcPct val="90000"/>
              </a:lnSpc>
            </a:pPr>
            <a:r>
              <a:rPr lang="en-US" altLang="en-US"/>
              <a:t>6 oxygens</a:t>
            </a:r>
          </a:p>
          <a:p>
            <a:pPr lvl="2">
              <a:lnSpc>
                <a:spcPct val="90000"/>
              </a:lnSpc>
            </a:pPr>
            <a:r>
              <a:rPr lang="en-US" altLang="en-US"/>
              <a:t>arrangement differs</a:t>
            </a:r>
          </a:p>
          <a:p>
            <a:pPr lvl="3">
              <a:lnSpc>
                <a:spcPct val="90000"/>
              </a:lnSpc>
            </a:pPr>
            <a:r>
              <a:rPr lang="en-US" altLang="en-US"/>
              <a:t>accounts for varying sweetness</a:t>
            </a:r>
          </a:p>
          <a:p>
            <a:pPr lvl="1">
              <a:lnSpc>
                <a:spcPct val="90000"/>
              </a:lnSpc>
            </a:pPr>
            <a:r>
              <a:rPr lang="en-US" altLang="en-US"/>
              <a:t>glucose, fructose, galactose</a:t>
            </a:r>
          </a:p>
          <a:p>
            <a:pPr lvl="1">
              <a:lnSpc>
                <a:spcPct val="90000"/>
              </a:lnSpc>
            </a:pPr>
            <a:endParaRPr lang="en-US" altLang="en-US"/>
          </a:p>
        </p:txBody>
      </p:sp>
      <p:pic>
        <p:nvPicPr>
          <p:cNvPr id="63492" name="Picture 5" descr="Monosaccharides">
            <a:extLst>
              <a:ext uri="{FF2B5EF4-FFF2-40B4-BE49-F238E27FC236}">
                <a16:creationId xmlns:a16="http://schemas.microsoft.com/office/drawing/2014/main" id="{16B445C4-5525-45B1-A2FC-34AC790DE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9050" y="1384300"/>
            <a:ext cx="3703638"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72223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a:extLst>
              <a:ext uri="{FF2B5EF4-FFF2-40B4-BE49-F238E27FC236}">
                <a16:creationId xmlns:a16="http://schemas.microsoft.com/office/drawing/2014/main" id="{F34A62D1-B8AE-4142-9D3A-B9AD93EFC0DF}"/>
              </a:ext>
            </a:extLst>
          </p:cNvPr>
          <p:cNvGraphicFramePr>
            <a:graphicFrameLocks noChangeAspect="1"/>
          </p:cNvGraphicFramePr>
          <p:nvPr/>
        </p:nvGraphicFramePr>
        <p:xfrm>
          <a:off x="609600" y="3200400"/>
          <a:ext cx="7772400" cy="2635250"/>
        </p:xfrm>
        <a:graphic>
          <a:graphicData uri="http://schemas.openxmlformats.org/presentationml/2006/ole">
            <mc:AlternateContent xmlns:mc="http://schemas.openxmlformats.org/markup-compatibility/2006">
              <mc:Choice xmlns:v="urn:schemas-microsoft-com:vml" Requires="v">
                <p:oleObj spid="_x0000_s20486" name="Bitmap Image" r:id="rId4" imgW="4381515" imgH="1486284" progId="Paint.Picture">
                  <p:embed/>
                </p:oleObj>
              </mc:Choice>
              <mc:Fallback>
                <p:oleObj name="Bitmap Image" r:id="rId4" imgW="4381515" imgH="1486284" progId="Paint.Picture">
                  <p:embed/>
                  <p:pic>
                    <p:nvPicPr>
                      <p:cNvPr id="16386" name="Object 2">
                        <a:extLst>
                          <a:ext uri="{FF2B5EF4-FFF2-40B4-BE49-F238E27FC236}">
                            <a16:creationId xmlns:a16="http://schemas.microsoft.com/office/drawing/2014/main" id="{F34A62D1-B8AE-4142-9D3A-B9AD93EFC0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200400"/>
                        <a:ext cx="7772400" cy="263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7" name="Text Box 3">
            <a:extLst>
              <a:ext uri="{FF2B5EF4-FFF2-40B4-BE49-F238E27FC236}">
                <a16:creationId xmlns:a16="http://schemas.microsoft.com/office/drawing/2014/main" id="{1BD6F104-21B2-49D0-9DB7-BCD1DF385D47}"/>
              </a:ext>
            </a:extLst>
          </p:cNvPr>
          <p:cNvSpPr txBox="1">
            <a:spLocks noChangeArrowheads="1"/>
          </p:cNvSpPr>
          <p:nvPr/>
        </p:nvSpPr>
        <p:spPr bwMode="auto">
          <a:xfrm>
            <a:off x="1400175" y="350838"/>
            <a:ext cx="6057900" cy="762000"/>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400">
                <a:solidFill>
                  <a:srgbClr val="008000"/>
                </a:solidFill>
              </a:rPr>
              <a:t>Three Monosaccharides</a:t>
            </a:r>
          </a:p>
        </p:txBody>
      </p:sp>
      <p:sp>
        <p:nvSpPr>
          <p:cNvPr id="16388" name="Text Box 4">
            <a:extLst>
              <a:ext uri="{FF2B5EF4-FFF2-40B4-BE49-F238E27FC236}">
                <a16:creationId xmlns:a16="http://schemas.microsoft.com/office/drawing/2014/main" id="{584F56D2-3E79-4AB7-97D0-E312672DE902}"/>
              </a:ext>
            </a:extLst>
          </p:cNvPr>
          <p:cNvSpPr txBox="1">
            <a:spLocks noChangeArrowheads="1"/>
          </p:cNvSpPr>
          <p:nvPr/>
        </p:nvSpPr>
        <p:spPr bwMode="auto">
          <a:xfrm>
            <a:off x="3309938" y="1417638"/>
            <a:ext cx="2222500" cy="762000"/>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400">
                <a:solidFill>
                  <a:srgbClr val="008000"/>
                </a:solidFill>
              </a:rPr>
              <a:t>C</a:t>
            </a:r>
            <a:r>
              <a:rPr lang="en-US" altLang="en-US" sz="4400" baseline="-25000">
                <a:solidFill>
                  <a:srgbClr val="008000"/>
                </a:solidFill>
              </a:rPr>
              <a:t>6</a:t>
            </a:r>
            <a:r>
              <a:rPr lang="en-US" altLang="en-US" sz="4400">
                <a:solidFill>
                  <a:srgbClr val="008000"/>
                </a:solidFill>
              </a:rPr>
              <a:t>H</a:t>
            </a:r>
            <a:r>
              <a:rPr lang="en-US" altLang="en-US" sz="4400" baseline="-25000">
                <a:solidFill>
                  <a:srgbClr val="008000"/>
                </a:solidFill>
              </a:rPr>
              <a:t>12</a:t>
            </a:r>
            <a:r>
              <a:rPr lang="en-US" altLang="en-US" sz="4400">
                <a:solidFill>
                  <a:srgbClr val="008000"/>
                </a:solidFill>
              </a:rPr>
              <a:t>O</a:t>
            </a:r>
            <a:r>
              <a:rPr lang="en-US" altLang="en-US" sz="4400" baseline="-25000">
                <a:solidFill>
                  <a:srgbClr val="008000"/>
                </a:solidFill>
              </a:rPr>
              <a:t>6</a:t>
            </a:r>
            <a:endParaRPr lang="en-US" altLang="en-US" sz="4400">
              <a:solidFill>
                <a:srgbClr val="008000"/>
              </a:solidFill>
            </a:endParaRPr>
          </a:p>
        </p:txBody>
      </p:sp>
      <p:sp>
        <p:nvSpPr>
          <p:cNvPr id="16389" name="Footer Placeholder 6">
            <a:extLst>
              <a:ext uri="{FF2B5EF4-FFF2-40B4-BE49-F238E27FC236}">
                <a16:creationId xmlns:a16="http://schemas.microsoft.com/office/drawing/2014/main" id="{529B3B9C-888E-49BB-8A94-E3710799F74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a:t>copyright cmassengale</a:t>
            </a:r>
          </a:p>
        </p:txBody>
      </p:sp>
    </p:spTree>
    <p:extLst>
      <p:ext uri="{BB962C8B-B14F-4D97-AF65-F5344CB8AC3E}">
        <p14:creationId xmlns:p14="http://schemas.microsoft.com/office/powerpoint/2010/main" val="3801319228"/>
      </p:ext>
    </p:extLst>
  </p:cSld>
  <p:clrMapOvr>
    <a:masterClrMapping/>
  </p:clrMapOvr>
  <p:transition>
    <p:checke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910939-B363-4BAB-B9C0-7669C5F8673B}"/>
              </a:ext>
            </a:extLst>
          </p:cNvPr>
          <p:cNvSpPr/>
          <p:nvPr/>
        </p:nvSpPr>
        <p:spPr>
          <a:xfrm>
            <a:off x="3048000" y="76200"/>
            <a:ext cx="2489784" cy="584775"/>
          </a:xfrm>
          <a:prstGeom prst="rect">
            <a:avLst/>
          </a:prstGeom>
        </p:spPr>
        <p:txBody>
          <a:bodyPr wrap="none">
            <a:spAutoFit/>
          </a:bodyPr>
          <a:lstStyle/>
          <a:p>
            <a:r>
              <a:rPr lang="en-US" dirty="0">
                <a:solidFill>
                  <a:schemeClr val="accent6"/>
                </a:solidFill>
              </a:rPr>
              <a:t>Disaccharides</a:t>
            </a:r>
          </a:p>
        </p:txBody>
      </p:sp>
      <p:sp>
        <p:nvSpPr>
          <p:cNvPr id="3" name="Rectangle 2">
            <a:extLst>
              <a:ext uri="{FF2B5EF4-FFF2-40B4-BE49-F238E27FC236}">
                <a16:creationId xmlns:a16="http://schemas.microsoft.com/office/drawing/2014/main" id="{2E896B9B-40C1-4FAD-9B1C-91C6CBB6090D}"/>
              </a:ext>
            </a:extLst>
          </p:cNvPr>
          <p:cNvSpPr/>
          <p:nvPr/>
        </p:nvSpPr>
        <p:spPr>
          <a:xfrm>
            <a:off x="381000" y="838200"/>
            <a:ext cx="8610600" cy="5632311"/>
          </a:xfrm>
          <a:prstGeom prst="rect">
            <a:avLst/>
          </a:prstGeom>
        </p:spPr>
        <p:txBody>
          <a:bodyPr wrap="square">
            <a:spAutoFit/>
          </a:bodyPr>
          <a:lstStyle/>
          <a:p>
            <a:pPr algn="just"/>
            <a:r>
              <a:rPr lang="en-US" sz="2400" dirty="0"/>
              <a:t>On hydrolysis, disaccharides yield two molecules of either the same or different monosaccharides.</a:t>
            </a:r>
          </a:p>
          <a:p>
            <a:pPr algn="just"/>
            <a:endParaRPr lang="en-US" sz="2400" dirty="0"/>
          </a:p>
          <a:p>
            <a:pPr algn="just"/>
            <a:r>
              <a:rPr lang="en-US" sz="2400" dirty="0"/>
              <a:t>The two monosaccharide units are joined by oxide linkage which is formed by the loss of water molecule and this linkage is called </a:t>
            </a:r>
            <a:r>
              <a:rPr lang="en-US" sz="2400" dirty="0" err="1"/>
              <a:t>glycosidic</a:t>
            </a:r>
            <a:r>
              <a:rPr lang="en-US" sz="2400" dirty="0"/>
              <a:t> linkage.</a:t>
            </a:r>
          </a:p>
          <a:p>
            <a:pPr algn="just"/>
            <a:endParaRPr lang="en-US" sz="2400" dirty="0"/>
          </a:p>
          <a:p>
            <a:pPr algn="just"/>
            <a:r>
              <a:rPr lang="en-US" sz="2400" dirty="0"/>
              <a:t>Sucrose is one of the most common disaccharides which on hydrolysis gives glucose and fructose.</a:t>
            </a:r>
          </a:p>
          <a:p>
            <a:pPr algn="just"/>
            <a:endParaRPr lang="en-US" sz="2400" dirty="0"/>
          </a:p>
          <a:p>
            <a:pPr algn="just"/>
            <a:r>
              <a:rPr lang="en-US" sz="2400" dirty="0"/>
              <a:t>Maltose and Lactose (also known as milk sugar) are the other two important disaccharides.</a:t>
            </a:r>
          </a:p>
          <a:p>
            <a:pPr algn="just"/>
            <a:endParaRPr lang="en-US" sz="2400" dirty="0"/>
          </a:p>
          <a:p>
            <a:pPr algn="just"/>
            <a:r>
              <a:rPr lang="en-US" sz="2400" dirty="0"/>
              <a:t>In maltose, there are two α-D-glucose and in lactose, there are two β-D-glucose which are connected by an oxide bond.</a:t>
            </a:r>
          </a:p>
        </p:txBody>
      </p:sp>
    </p:spTree>
    <p:extLst>
      <p:ext uri="{BB962C8B-B14F-4D97-AF65-F5344CB8AC3E}">
        <p14:creationId xmlns:p14="http://schemas.microsoft.com/office/powerpoint/2010/main" val="28851893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3">
            <a:extLst>
              <a:ext uri="{FF2B5EF4-FFF2-40B4-BE49-F238E27FC236}">
                <a16:creationId xmlns:a16="http://schemas.microsoft.com/office/drawing/2014/main" id="{AF970EE7-498F-467D-A0D5-8D8FF5768510}"/>
              </a:ext>
            </a:extLst>
          </p:cNvPr>
          <p:cNvSpPr>
            <a:spLocks noGrp="1" noChangeArrowheads="1"/>
          </p:cNvSpPr>
          <p:nvPr>
            <p:ph type="body" sz="half" idx="1"/>
          </p:nvPr>
        </p:nvSpPr>
        <p:spPr>
          <a:xfrm>
            <a:off x="304800" y="4838700"/>
            <a:ext cx="8839200" cy="1905000"/>
          </a:xfrm>
        </p:spPr>
        <p:txBody>
          <a:bodyPr/>
          <a:lstStyle/>
          <a:p>
            <a:pPr marL="0" indent="0">
              <a:lnSpc>
                <a:spcPct val="95000"/>
              </a:lnSpc>
              <a:spcBef>
                <a:spcPct val="0"/>
              </a:spcBef>
              <a:spcAft>
                <a:spcPct val="20000"/>
              </a:spcAft>
              <a:buFontTx/>
              <a:buNone/>
            </a:pPr>
            <a:r>
              <a:rPr lang="en-US" altLang="en-US" sz="2800" b="1">
                <a:solidFill>
                  <a:srgbClr val="000099"/>
                </a:solidFill>
              </a:rPr>
              <a:t>Cellobiose</a:t>
            </a:r>
            <a:r>
              <a:rPr lang="en-US" altLang="en-US" sz="2800"/>
              <a:t>, a product of cellulose breakdown, is the otherwise equivalent </a:t>
            </a:r>
            <a:r>
              <a:rPr lang="en-US" altLang="en-US" sz="2800" b="1">
                <a:solidFill>
                  <a:srgbClr val="000099"/>
                </a:solidFill>
                <a:latin typeface="Symbol" panose="05050102010706020507" pitchFamily="18" charset="2"/>
              </a:rPr>
              <a:t>b</a:t>
            </a:r>
            <a:r>
              <a:rPr lang="en-US" altLang="en-US" sz="2800"/>
              <a:t> anomer (O on C1 points up). </a:t>
            </a:r>
          </a:p>
          <a:p>
            <a:pPr marL="0" indent="0">
              <a:lnSpc>
                <a:spcPct val="95000"/>
              </a:lnSpc>
              <a:spcBef>
                <a:spcPct val="0"/>
              </a:spcBef>
              <a:spcAft>
                <a:spcPct val="20000"/>
              </a:spcAft>
              <a:buFontTx/>
              <a:buNone/>
            </a:pPr>
            <a:r>
              <a:rPr lang="en-US" altLang="en-US" sz="2800"/>
              <a:t>The </a:t>
            </a:r>
            <a:r>
              <a:rPr lang="en-US" altLang="en-US" sz="2800">
                <a:solidFill>
                  <a:srgbClr val="000099"/>
                </a:solidFill>
                <a:latin typeface="Symbol" panose="05050102010706020507" pitchFamily="18" charset="2"/>
              </a:rPr>
              <a:t>b</a:t>
            </a:r>
            <a:r>
              <a:rPr lang="en-US" altLang="en-US" sz="2800">
                <a:solidFill>
                  <a:srgbClr val="000099"/>
                </a:solidFill>
              </a:rPr>
              <a:t>(1</a:t>
            </a:r>
            <a:r>
              <a:rPr lang="en-US" altLang="en-US" sz="2800">
                <a:solidFill>
                  <a:srgbClr val="000099"/>
                </a:solidFill>
                <a:latin typeface="Symbol" panose="05050102010706020507" pitchFamily="18" charset="2"/>
                <a:sym typeface="Wingdings" panose="05000000000000000000" pitchFamily="2" charset="2"/>
              </a:rPr>
              <a:t>®</a:t>
            </a:r>
            <a:r>
              <a:rPr lang="en-US" altLang="en-US" sz="2800">
                <a:sym typeface="Wingdings" panose="05000000000000000000" pitchFamily="2" charset="2"/>
              </a:rPr>
              <a:t> </a:t>
            </a:r>
            <a:r>
              <a:rPr lang="en-US" altLang="en-US" sz="2800">
                <a:solidFill>
                  <a:srgbClr val="000099"/>
                </a:solidFill>
              </a:rPr>
              <a:t>4)</a:t>
            </a:r>
            <a:r>
              <a:rPr lang="en-US" altLang="en-US" sz="2800"/>
              <a:t> glycosidic linkage is represented as a zig-zag, but one glucose is actually </a:t>
            </a:r>
            <a:r>
              <a:rPr lang="en-US" altLang="en-US" sz="2800" b="1">
                <a:solidFill>
                  <a:srgbClr val="000099"/>
                </a:solidFill>
              </a:rPr>
              <a:t>flipped over</a:t>
            </a:r>
            <a:r>
              <a:rPr lang="en-US" altLang="en-US" sz="2800"/>
              <a:t> relative to the other. </a:t>
            </a:r>
          </a:p>
        </p:txBody>
      </p:sp>
      <p:grpSp>
        <p:nvGrpSpPr>
          <p:cNvPr id="25605" name="Group 20">
            <a:extLst>
              <a:ext uri="{FF2B5EF4-FFF2-40B4-BE49-F238E27FC236}">
                <a16:creationId xmlns:a16="http://schemas.microsoft.com/office/drawing/2014/main" id="{4496286F-2E21-4883-8B21-A1F7E63AE859}"/>
              </a:ext>
            </a:extLst>
          </p:cNvPr>
          <p:cNvGrpSpPr>
            <a:grpSpLocks noChangeAspect="1"/>
          </p:cNvGrpSpPr>
          <p:nvPr/>
        </p:nvGrpSpPr>
        <p:grpSpPr bwMode="auto">
          <a:xfrm>
            <a:off x="3371850" y="0"/>
            <a:ext cx="5813425" cy="4845050"/>
            <a:chOff x="2304" y="0"/>
            <a:chExt cx="3456" cy="2880"/>
          </a:xfrm>
        </p:grpSpPr>
        <p:graphicFrame>
          <p:nvGraphicFramePr>
            <p:cNvPr id="25602" name="Object 16">
              <a:extLst>
                <a:ext uri="{FF2B5EF4-FFF2-40B4-BE49-F238E27FC236}">
                  <a16:creationId xmlns:a16="http://schemas.microsoft.com/office/drawing/2014/main" id="{47D94BEB-9061-4428-AD94-70F7886285E9}"/>
                </a:ext>
              </a:extLst>
            </p:cNvPr>
            <p:cNvGraphicFramePr>
              <a:graphicFrameLocks noChangeAspect="1"/>
            </p:cNvGraphicFramePr>
            <p:nvPr/>
          </p:nvGraphicFramePr>
          <p:xfrm>
            <a:off x="2304" y="0"/>
            <a:ext cx="3443" cy="1450"/>
          </p:xfrm>
          <a:graphic>
            <a:graphicData uri="http://schemas.openxmlformats.org/presentationml/2006/ole">
              <mc:AlternateContent xmlns:mc="http://schemas.openxmlformats.org/markup-compatibility/2006">
                <mc:Choice xmlns:v="urn:schemas-microsoft-com:vml" Requires="v">
                  <p:oleObj spid="_x0000_s29706" name="Picture" r:id="rId3" imgW="3257640" imgH="1371600" progId="Word.Picture.8">
                    <p:embed/>
                  </p:oleObj>
                </mc:Choice>
                <mc:Fallback>
                  <p:oleObj name="Picture" r:id="rId3" imgW="3257640" imgH="1371600" progId="Word.Picture.8">
                    <p:embed/>
                    <p:pic>
                      <p:nvPicPr>
                        <p:cNvPr id="25602" name="Object 16">
                          <a:extLst>
                            <a:ext uri="{FF2B5EF4-FFF2-40B4-BE49-F238E27FC236}">
                              <a16:creationId xmlns:a16="http://schemas.microsoft.com/office/drawing/2014/main" id="{47D94BEB-9061-4428-AD94-70F788628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4" y="0"/>
                          <a:ext cx="3443" cy="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3" name="Object 17">
              <a:extLst>
                <a:ext uri="{FF2B5EF4-FFF2-40B4-BE49-F238E27FC236}">
                  <a16:creationId xmlns:a16="http://schemas.microsoft.com/office/drawing/2014/main" id="{D0B69025-FCFE-4ADD-A3C6-67F2E78CFE13}"/>
                </a:ext>
              </a:extLst>
            </p:cNvPr>
            <p:cNvGraphicFramePr>
              <a:graphicFrameLocks noChangeAspect="1"/>
            </p:cNvGraphicFramePr>
            <p:nvPr/>
          </p:nvGraphicFramePr>
          <p:xfrm>
            <a:off x="2305" y="1425"/>
            <a:ext cx="3455" cy="1455"/>
          </p:xfrm>
          <a:graphic>
            <a:graphicData uri="http://schemas.openxmlformats.org/presentationml/2006/ole">
              <mc:AlternateContent xmlns:mc="http://schemas.openxmlformats.org/markup-compatibility/2006">
                <mc:Choice xmlns:v="urn:schemas-microsoft-com:vml" Requires="v">
                  <p:oleObj spid="_x0000_s29707" name="Picture" r:id="rId5" imgW="3257640" imgH="1371600" progId="Word.Picture.8">
                    <p:embed/>
                  </p:oleObj>
                </mc:Choice>
                <mc:Fallback>
                  <p:oleObj name="Picture" r:id="rId5" imgW="3257640" imgH="1371600" progId="Word.Picture.8">
                    <p:embed/>
                    <p:pic>
                      <p:nvPicPr>
                        <p:cNvPr id="25603" name="Object 17">
                          <a:extLst>
                            <a:ext uri="{FF2B5EF4-FFF2-40B4-BE49-F238E27FC236}">
                              <a16:creationId xmlns:a16="http://schemas.microsoft.com/office/drawing/2014/main" id="{D0B69025-FCFE-4ADD-A3C6-67F2E78CFE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5" y="1425"/>
                          <a:ext cx="3455" cy="1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5606" name="Rectangle 19">
            <a:extLst>
              <a:ext uri="{FF2B5EF4-FFF2-40B4-BE49-F238E27FC236}">
                <a16:creationId xmlns:a16="http://schemas.microsoft.com/office/drawing/2014/main" id="{C8ECB82B-7644-4DF6-82DA-D041914B2D28}"/>
              </a:ext>
            </a:extLst>
          </p:cNvPr>
          <p:cNvSpPr>
            <a:spLocks noChangeArrowheads="1"/>
          </p:cNvSpPr>
          <p:nvPr/>
        </p:nvSpPr>
        <p:spPr bwMode="auto">
          <a:xfrm>
            <a:off x="304800" y="323850"/>
            <a:ext cx="3257550"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25000"/>
              </a:spcAft>
            </a:pPr>
            <a:r>
              <a:rPr lang="en-US" altLang="en-US" sz="3200" b="1">
                <a:solidFill>
                  <a:schemeClr val="hlink"/>
                </a:solidFill>
              </a:rPr>
              <a:t>Disaccharides</a:t>
            </a:r>
            <a:r>
              <a:rPr lang="en-US" altLang="en-US" sz="2800" b="1">
                <a:solidFill>
                  <a:schemeClr val="hlink"/>
                </a:solidFill>
              </a:rPr>
              <a:t>:</a:t>
            </a:r>
          </a:p>
          <a:p>
            <a:pPr>
              <a:lnSpc>
                <a:spcPct val="95000"/>
              </a:lnSpc>
              <a:spcAft>
                <a:spcPct val="20000"/>
              </a:spcAft>
            </a:pPr>
            <a:r>
              <a:rPr lang="en-US" altLang="en-US" sz="2800" b="1">
                <a:solidFill>
                  <a:srgbClr val="000099"/>
                </a:solidFill>
              </a:rPr>
              <a:t>Maltose</a:t>
            </a:r>
            <a:r>
              <a:rPr lang="en-US" altLang="en-US" sz="2800"/>
              <a:t>, a cleavage product of starch (e.g., amylose), is a disaccharide with an </a:t>
            </a:r>
            <a:r>
              <a:rPr lang="en-US" altLang="en-US" sz="2800">
                <a:solidFill>
                  <a:srgbClr val="000099"/>
                </a:solidFill>
                <a:latin typeface="Symbol" panose="05050102010706020507" pitchFamily="18" charset="2"/>
              </a:rPr>
              <a:t>a</a:t>
            </a:r>
            <a:r>
              <a:rPr lang="en-US" altLang="en-US" sz="2800">
                <a:solidFill>
                  <a:srgbClr val="000099"/>
                </a:solidFill>
              </a:rPr>
              <a:t>(1</a:t>
            </a:r>
            <a:r>
              <a:rPr lang="en-US" altLang="en-US">
                <a:solidFill>
                  <a:srgbClr val="000099"/>
                </a:solidFill>
                <a:latin typeface="Symbol" panose="05050102010706020507" pitchFamily="18" charset="2"/>
                <a:sym typeface="Wingdings" panose="05000000000000000000" pitchFamily="2" charset="2"/>
              </a:rPr>
              <a:t>®</a:t>
            </a:r>
            <a:r>
              <a:rPr lang="en-US" altLang="en-US">
                <a:sym typeface="Wingdings" panose="05000000000000000000" pitchFamily="2" charset="2"/>
              </a:rPr>
              <a:t> </a:t>
            </a:r>
            <a:r>
              <a:rPr lang="en-US" altLang="en-US" sz="2800">
                <a:solidFill>
                  <a:srgbClr val="000099"/>
                </a:solidFill>
              </a:rPr>
              <a:t>4) </a:t>
            </a:r>
            <a:r>
              <a:rPr lang="en-US" altLang="en-US" sz="2800"/>
              <a:t>glycosidic</a:t>
            </a:r>
            <a:r>
              <a:rPr lang="en-US" altLang="en-US" sz="2800">
                <a:solidFill>
                  <a:srgbClr val="000099"/>
                </a:solidFill>
              </a:rPr>
              <a:t> </a:t>
            </a:r>
            <a:r>
              <a:rPr lang="en-US" altLang="en-US" sz="2800"/>
              <a:t>link between C1 - C4 OH of 2 glucoses. </a:t>
            </a:r>
          </a:p>
          <a:p>
            <a:pPr>
              <a:lnSpc>
                <a:spcPct val="95000"/>
              </a:lnSpc>
              <a:spcAft>
                <a:spcPct val="30000"/>
              </a:spcAft>
            </a:pPr>
            <a:r>
              <a:rPr lang="en-US" altLang="en-US" sz="2800"/>
              <a:t>It is the </a:t>
            </a:r>
            <a:r>
              <a:rPr lang="en-US" altLang="en-US" sz="2800" b="1">
                <a:solidFill>
                  <a:srgbClr val="000099"/>
                </a:solidFill>
                <a:latin typeface="Symbol" panose="05050102010706020507" pitchFamily="18" charset="2"/>
              </a:rPr>
              <a:t>a</a:t>
            </a:r>
            <a:r>
              <a:rPr lang="en-US" altLang="en-US" sz="2800"/>
              <a:t> anomer (C1 O points down).</a:t>
            </a:r>
          </a:p>
        </p:txBody>
      </p:sp>
    </p:spTree>
    <p:extLst>
      <p:ext uri="{BB962C8B-B14F-4D97-AF65-F5344CB8AC3E}">
        <p14:creationId xmlns:p14="http://schemas.microsoft.com/office/powerpoint/2010/main" val="3381592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3"/>
          <p:cNvPicPr>
            <a:picLocks noChangeAspect="1" noChangeArrowheads="1"/>
          </p:cNvPicPr>
          <p:nvPr/>
        </p:nvPicPr>
        <p:blipFill>
          <a:blip r:embed="rId3" cstate="print"/>
          <a:srcRect b="9901"/>
          <a:stretch>
            <a:fillRect/>
          </a:stretch>
        </p:blipFill>
        <p:spPr bwMode="auto">
          <a:xfrm>
            <a:off x="0" y="1295400"/>
            <a:ext cx="9144000" cy="4038600"/>
          </a:xfrm>
          <a:prstGeom prst="rect">
            <a:avLst/>
          </a:prstGeom>
          <a:noFill/>
          <a:ln w="9525">
            <a:noFill/>
            <a:miter lim="800000"/>
            <a:headEnd/>
            <a:tailEnd/>
          </a:ln>
        </p:spPr>
      </p:pic>
      <p:sp>
        <p:nvSpPr>
          <p:cNvPr id="6147" name="Text Box 4"/>
          <p:cNvSpPr txBox="1">
            <a:spLocks noChangeArrowheads="1"/>
          </p:cNvSpPr>
          <p:nvPr/>
        </p:nvSpPr>
        <p:spPr bwMode="auto">
          <a:xfrm>
            <a:off x="4364038" y="288925"/>
            <a:ext cx="184150" cy="579438"/>
          </a:xfrm>
          <a:prstGeom prst="rect">
            <a:avLst/>
          </a:prstGeom>
          <a:noFill/>
          <a:ln w="9525">
            <a:noFill/>
            <a:miter lim="800000"/>
            <a:headEnd/>
            <a:tailEnd/>
          </a:ln>
        </p:spPr>
        <p:txBody>
          <a:bodyPr wrap="none">
            <a:spAutoFit/>
          </a:bodyPr>
          <a:lstStyle/>
          <a:p>
            <a:pPr algn="ctr"/>
            <a:endParaRPr lang="en-US" sz="3200"/>
          </a:p>
        </p:txBody>
      </p:sp>
      <p:sp>
        <p:nvSpPr>
          <p:cNvPr id="6148" name="Text Box 5"/>
          <p:cNvSpPr txBox="1">
            <a:spLocks noChangeArrowheads="1"/>
          </p:cNvSpPr>
          <p:nvPr/>
        </p:nvSpPr>
        <p:spPr bwMode="auto">
          <a:xfrm>
            <a:off x="1568450" y="5181600"/>
            <a:ext cx="866775" cy="762000"/>
          </a:xfrm>
          <a:prstGeom prst="rect">
            <a:avLst/>
          </a:prstGeom>
          <a:noFill/>
          <a:ln w="9525">
            <a:noFill/>
            <a:miter lim="800000"/>
            <a:headEnd/>
            <a:tailEnd/>
          </a:ln>
        </p:spPr>
        <p:txBody>
          <a:bodyPr wrap="none">
            <a:spAutoFit/>
          </a:bodyPr>
          <a:lstStyle/>
          <a:p>
            <a:r>
              <a:rPr lang="en-US" sz="4400"/>
              <a:t>dA</a:t>
            </a:r>
          </a:p>
        </p:txBody>
      </p:sp>
      <p:sp>
        <p:nvSpPr>
          <p:cNvPr id="6149" name="Rectangle 6"/>
          <p:cNvSpPr>
            <a:spLocks noChangeArrowheads="1"/>
          </p:cNvSpPr>
          <p:nvPr/>
        </p:nvSpPr>
        <p:spPr bwMode="auto">
          <a:xfrm>
            <a:off x="3419475" y="5176838"/>
            <a:ext cx="866775" cy="762000"/>
          </a:xfrm>
          <a:prstGeom prst="rect">
            <a:avLst/>
          </a:prstGeom>
          <a:noFill/>
          <a:ln w="9525">
            <a:noFill/>
            <a:miter lim="800000"/>
            <a:headEnd/>
            <a:tailEnd/>
          </a:ln>
        </p:spPr>
        <p:txBody>
          <a:bodyPr wrap="none">
            <a:spAutoFit/>
          </a:bodyPr>
          <a:lstStyle/>
          <a:p>
            <a:r>
              <a:rPr lang="en-US" sz="4400"/>
              <a:t>dG</a:t>
            </a:r>
          </a:p>
        </p:txBody>
      </p:sp>
      <p:sp>
        <p:nvSpPr>
          <p:cNvPr id="6150" name="Rectangle 7"/>
          <p:cNvSpPr>
            <a:spLocks noChangeArrowheads="1"/>
          </p:cNvSpPr>
          <p:nvPr/>
        </p:nvSpPr>
        <p:spPr bwMode="auto">
          <a:xfrm>
            <a:off x="5732463" y="5156200"/>
            <a:ext cx="804862" cy="762000"/>
          </a:xfrm>
          <a:prstGeom prst="rect">
            <a:avLst/>
          </a:prstGeom>
          <a:noFill/>
          <a:ln w="9525">
            <a:noFill/>
            <a:miter lim="800000"/>
            <a:headEnd/>
            <a:tailEnd/>
          </a:ln>
        </p:spPr>
        <p:txBody>
          <a:bodyPr wrap="none">
            <a:spAutoFit/>
          </a:bodyPr>
          <a:lstStyle/>
          <a:p>
            <a:r>
              <a:rPr lang="en-US" sz="4400"/>
              <a:t>dT</a:t>
            </a:r>
          </a:p>
        </p:txBody>
      </p:sp>
      <p:sp>
        <p:nvSpPr>
          <p:cNvPr id="6151" name="Rectangle 8"/>
          <p:cNvSpPr>
            <a:spLocks noChangeArrowheads="1"/>
          </p:cNvSpPr>
          <p:nvPr/>
        </p:nvSpPr>
        <p:spPr bwMode="auto">
          <a:xfrm>
            <a:off x="8064500" y="5156200"/>
            <a:ext cx="836613" cy="762000"/>
          </a:xfrm>
          <a:prstGeom prst="rect">
            <a:avLst/>
          </a:prstGeom>
          <a:noFill/>
          <a:ln w="9525">
            <a:noFill/>
            <a:miter lim="800000"/>
            <a:headEnd/>
            <a:tailEnd/>
          </a:ln>
        </p:spPr>
        <p:txBody>
          <a:bodyPr wrap="none">
            <a:spAutoFit/>
          </a:bodyPr>
          <a:lstStyle/>
          <a:p>
            <a:r>
              <a:rPr lang="en-US" sz="4400"/>
              <a:t>dC</a:t>
            </a:r>
          </a:p>
        </p:txBody>
      </p:sp>
      <p:sp>
        <p:nvSpPr>
          <p:cNvPr id="6152" name="Rectangle 9"/>
          <p:cNvSpPr>
            <a:spLocks noGrp="1" noChangeArrowheads="1"/>
          </p:cNvSpPr>
          <p:nvPr>
            <p:ph type="title"/>
          </p:nvPr>
        </p:nvSpPr>
        <p:spPr>
          <a:xfrm>
            <a:off x="723900" y="361950"/>
            <a:ext cx="7772400" cy="1143000"/>
          </a:xfrm>
        </p:spPr>
        <p:txBody>
          <a:bodyPr>
            <a:normAutofit/>
          </a:bodyPr>
          <a:lstStyle/>
          <a:p>
            <a:r>
              <a:rPr lang="en-US" sz="4000" u="sng">
                <a:solidFill>
                  <a:schemeClr val="tx1"/>
                </a:solidFill>
              </a:rPr>
              <a:t>Deoxyribonucleotides found in DNA</a:t>
            </a:r>
          </a:p>
        </p:txBody>
      </p:sp>
    </p:spTree>
    <p:extLst>
      <p:ext uri="{BB962C8B-B14F-4D97-AF65-F5344CB8AC3E}">
        <p14:creationId xmlns:p14="http://schemas.microsoft.com/office/powerpoint/2010/main" val="10967455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عنوان 1">
            <a:extLst>
              <a:ext uri="{FF2B5EF4-FFF2-40B4-BE49-F238E27FC236}">
                <a16:creationId xmlns:a16="http://schemas.microsoft.com/office/drawing/2014/main" id="{50A55272-256A-488A-8302-B2E604E22347}"/>
              </a:ext>
            </a:extLst>
          </p:cNvPr>
          <p:cNvSpPr>
            <a:spLocks noGrp="1"/>
          </p:cNvSpPr>
          <p:nvPr>
            <p:ph type="title"/>
          </p:nvPr>
        </p:nvSpPr>
        <p:spPr/>
        <p:txBody>
          <a:bodyPr/>
          <a:lstStyle/>
          <a:p>
            <a:endParaRPr lang="en-US" altLang="en-US"/>
          </a:p>
        </p:txBody>
      </p:sp>
      <p:sp>
        <p:nvSpPr>
          <p:cNvPr id="75779" name="عنصر نائب للنص 2">
            <a:extLst>
              <a:ext uri="{FF2B5EF4-FFF2-40B4-BE49-F238E27FC236}">
                <a16:creationId xmlns:a16="http://schemas.microsoft.com/office/drawing/2014/main" id="{C8B977AA-DC8B-4252-A6BD-EFEC8CDBCB27}"/>
              </a:ext>
            </a:extLst>
          </p:cNvPr>
          <p:cNvSpPr>
            <a:spLocks noGrp="1"/>
          </p:cNvSpPr>
          <p:nvPr>
            <p:ph type="body" sz="half" idx="1"/>
          </p:nvPr>
        </p:nvSpPr>
        <p:spPr/>
        <p:txBody>
          <a:bodyPr/>
          <a:lstStyle/>
          <a:p>
            <a:endParaRPr lang="en-US" altLang="en-US"/>
          </a:p>
        </p:txBody>
      </p:sp>
      <p:sp>
        <p:nvSpPr>
          <p:cNvPr id="75780" name="عنصر نائب للمحتوى 3">
            <a:extLst>
              <a:ext uri="{FF2B5EF4-FFF2-40B4-BE49-F238E27FC236}">
                <a16:creationId xmlns:a16="http://schemas.microsoft.com/office/drawing/2014/main" id="{361BA0F1-8544-4DD6-81D3-C11D92E4CCBF}"/>
              </a:ext>
            </a:extLst>
          </p:cNvPr>
          <p:cNvSpPr>
            <a:spLocks noGrp="1"/>
          </p:cNvSpPr>
          <p:nvPr>
            <p:ph sz="quarter" idx="2"/>
          </p:nvPr>
        </p:nvSpPr>
        <p:spPr/>
        <p:txBody>
          <a:bodyPr/>
          <a:lstStyle/>
          <a:p>
            <a:endParaRPr lang="en-US" altLang="en-US"/>
          </a:p>
        </p:txBody>
      </p:sp>
      <p:sp>
        <p:nvSpPr>
          <p:cNvPr id="75781" name="عنصر نائب للمحتوى 4">
            <a:extLst>
              <a:ext uri="{FF2B5EF4-FFF2-40B4-BE49-F238E27FC236}">
                <a16:creationId xmlns:a16="http://schemas.microsoft.com/office/drawing/2014/main" id="{51A5BB6C-5EDA-4F38-B5AD-FC0A1CFB87CD}"/>
              </a:ext>
            </a:extLst>
          </p:cNvPr>
          <p:cNvSpPr>
            <a:spLocks noGrp="1"/>
          </p:cNvSpPr>
          <p:nvPr>
            <p:ph sz="quarter" idx="3"/>
          </p:nvPr>
        </p:nvSpPr>
        <p:spPr/>
        <p:txBody>
          <a:bodyPr/>
          <a:lstStyle/>
          <a:p>
            <a:endParaRPr lang="en-US" altLang="en-US"/>
          </a:p>
        </p:txBody>
      </p:sp>
      <p:pic>
        <p:nvPicPr>
          <p:cNvPr id="75782" name="Picture 4" descr="0406">
            <a:extLst>
              <a:ext uri="{FF2B5EF4-FFF2-40B4-BE49-F238E27FC236}">
                <a16:creationId xmlns:a16="http://schemas.microsoft.com/office/drawing/2014/main" id="{ECBCB4D6-257E-494B-B717-8E177D00D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6328"/>
          <a:stretch>
            <a:fillRect/>
          </a:stretch>
        </p:blipFill>
        <p:spPr bwMode="auto">
          <a:xfrm>
            <a:off x="76200" y="152400"/>
            <a:ext cx="8966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3" name="Picture 5" descr="0407">
            <a:extLst>
              <a:ext uri="{FF2B5EF4-FFF2-40B4-BE49-F238E27FC236}">
                <a16:creationId xmlns:a16="http://schemas.microsoft.com/office/drawing/2014/main" id="{658E45D5-A572-416F-912A-C4B2C462C3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9499"/>
          <a:stretch>
            <a:fillRect/>
          </a:stretch>
        </p:blipFill>
        <p:spPr bwMode="auto">
          <a:xfrm>
            <a:off x="0" y="3186113"/>
            <a:ext cx="8966200" cy="342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92088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مستطيل 1">
            <a:extLst>
              <a:ext uri="{FF2B5EF4-FFF2-40B4-BE49-F238E27FC236}">
                <a16:creationId xmlns:a16="http://schemas.microsoft.com/office/drawing/2014/main" id="{5527D15A-62C6-49C9-9BE6-7701D58DD064}"/>
              </a:ext>
            </a:extLst>
          </p:cNvPr>
          <p:cNvSpPr>
            <a:spLocks noChangeArrowheads="1"/>
          </p:cNvSpPr>
          <p:nvPr/>
        </p:nvSpPr>
        <p:spPr bwMode="auto">
          <a:xfrm>
            <a:off x="188119" y="1149300"/>
            <a:ext cx="7239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dirty="0"/>
              <a:t>Malt sugar.</a:t>
            </a:r>
          </a:p>
          <a:p>
            <a:r>
              <a:rPr lang="en-US" altLang="en-US" b="1" dirty="0"/>
              <a:t>Produced during the course of digestion of starch by the enzyme amylase.</a:t>
            </a:r>
          </a:p>
          <a:p>
            <a:endParaRPr lang="en-US" altLang="en-US" b="1" dirty="0"/>
          </a:p>
          <a:p>
            <a:r>
              <a:rPr lang="en-US" altLang="en-US" b="1" dirty="0"/>
              <a:t>Two α-D-glucose units held together by α(1→4) </a:t>
            </a:r>
            <a:r>
              <a:rPr lang="en-US" altLang="en-US" b="1" dirty="0" err="1"/>
              <a:t>glycosidic</a:t>
            </a:r>
            <a:r>
              <a:rPr lang="en-US" altLang="en-US" b="1" dirty="0"/>
              <a:t> bond.</a:t>
            </a:r>
            <a:endParaRPr lang="en-US" altLang="en-US" dirty="0"/>
          </a:p>
        </p:txBody>
      </p:sp>
      <p:pic>
        <p:nvPicPr>
          <p:cNvPr id="76803" name="Picture 2">
            <a:extLst>
              <a:ext uri="{FF2B5EF4-FFF2-40B4-BE49-F238E27FC236}">
                <a16:creationId xmlns:a16="http://schemas.microsoft.com/office/drawing/2014/main" id="{872994A6-7E13-4F5E-A012-D16DD64AC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1060" y="3733800"/>
            <a:ext cx="4505325"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مستطيل 3">
            <a:extLst>
              <a:ext uri="{FF2B5EF4-FFF2-40B4-BE49-F238E27FC236}">
                <a16:creationId xmlns:a16="http://schemas.microsoft.com/office/drawing/2014/main" id="{02B6CED0-E1A8-49E7-9850-ACBBE66120ED}"/>
              </a:ext>
            </a:extLst>
          </p:cNvPr>
          <p:cNvSpPr>
            <a:spLocks noChangeArrowheads="1"/>
          </p:cNvSpPr>
          <p:nvPr/>
        </p:nvSpPr>
        <p:spPr bwMode="auto">
          <a:xfrm>
            <a:off x="2743200" y="303187"/>
            <a:ext cx="33162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000" b="1" dirty="0">
                <a:solidFill>
                  <a:srgbClr val="FF6699"/>
                </a:solidFill>
              </a:rPr>
              <a:t>MALTOSE</a:t>
            </a:r>
            <a:endParaRPr lang="en-US" altLang="en-US" sz="4000" dirty="0">
              <a:solidFill>
                <a:srgbClr val="FF6699"/>
              </a:solidFill>
            </a:endParaRPr>
          </a:p>
        </p:txBody>
      </p:sp>
      <p:pic>
        <p:nvPicPr>
          <p:cNvPr id="76805" name="Picture 3">
            <a:extLst>
              <a:ext uri="{FF2B5EF4-FFF2-40B4-BE49-F238E27FC236}">
                <a16:creationId xmlns:a16="http://schemas.microsoft.com/office/drawing/2014/main" id="{C13303E5-D569-4665-91C1-C97CB14AC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2237202"/>
            <a:ext cx="2152650" cy="3768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37624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a:extLst>
              <a:ext uri="{FF2B5EF4-FFF2-40B4-BE49-F238E27FC236}">
                <a16:creationId xmlns:a16="http://schemas.microsoft.com/office/drawing/2014/main" id="{44EA9CE7-C801-4F8B-91A9-59217167AB04}"/>
              </a:ext>
            </a:extLst>
          </p:cNvPr>
          <p:cNvSpPr>
            <a:spLocks noGrp="1" noChangeArrowheads="1"/>
          </p:cNvSpPr>
          <p:nvPr>
            <p:ph type="body" idx="1"/>
          </p:nvPr>
        </p:nvSpPr>
        <p:spPr>
          <a:xfrm>
            <a:off x="228600" y="457200"/>
            <a:ext cx="8686800" cy="5924550"/>
          </a:xfrm>
        </p:spPr>
        <p:txBody>
          <a:bodyPr/>
          <a:lstStyle/>
          <a:p>
            <a:pPr marL="339725" indent="-339725" algn="just">
              <a:spcBef>
                <a:spcPct val="0"/>
              </a:spcBef>
              <a:spcAft>
                <a:spcPct val="40000"/>
              </a:spcAft>
              <a:buFontTx/>
              <a:buNone/>
            </a:pPr>
            <a:r>
              <a:rPr lang="en-US" altLang="en-US" sz="2800" dirty="0"/>
              <a:t>Other </a:t>
            </a:r>
            <a:r>
              <a:rPr lang="en-US" altLang="en-US" sz="2800" b="1" dirty="0">
                <a:solidFill>
                  <a:srgbClr val="000099"/>
                </a:solidFill>
              </a:rPr>
              <a:t>disaccharides</a:t>
            </a:r>
            <a:r>
              <a:rPr lang="en-US" altLang="en-US" sz="2800" dirty="0"/>
              <a:t> include: </a:t>
            </a:r>
          </a:p>
          <a:p>
            <a:pPr marL="339725" indent="-339725">
              <a:spcBef>
                <a:spcPct val="0"/>
              </a:spcBef>
              <a:spcAft>
                <a:spcPct val="40000"/>
              </a:spcAft>
              <a:buClr>
                <a:schemeClr val="hlink"/>
              </a:buClr>
              <a:buFont typeface="Wingdings" panose="05000000000000000000" pitchFamily="2" charset="2"/>
              <a:buChar char="w"/>
            </a:pPr>
            <a:r>
              <a:rPr lang="en-US" altLang="en-US" sz="2800" b="1" dirty="0">
                <a:solidFill>
                  <a:srgbClr val="000099"/>
                </a:solidFill>
              </a:rPr>
              <a:t>Sucrose</a:t>
            </a:r>
            <a:r>
              <a:rPr lang="en-US" altLang="en-US" sz="2800" dirty="0"/>
              <a:t>, common table sugar, has a </a:t>
            </a:r>
            <a:r>
              <a:rPr lang="en-US" altLang="en-US" sz="2800" dirty="0" err="1"/>
              <a:t>glycosidic</a:t>
            </a:r>
            <a:r>
              <a:rPr lang="en-US" altLang="en-US" sz="2800" dirty="0"/>
              <a:t> bond linking the anomeric hydroxyls of </a:t>
            </a:r>
            <a:r>
              <a:rPr lang="en-US" altLang="en-US" sz="2800" dirty="0">
                <a:solidFill>
                  <a:srgbClr val="000099"/>
                </a:solidFill>
              </a:rPr>
              <a:t>glucose</a:t>
            </a:r>
            <a:r>
              <a:rPr lang="en-US" altLang="en-US" sz="2800" dirty="0"/>
              <a:t> &amp; </a:t>
            </a:r>
            <a:r>
              <a:rPr lang="en-US" altLang="en-US" sz="2800" dirty="0">
                <a:solidFill>
                  <a:srgbClr val="000099"/>
                </a:solidFill>
              </a:rPr>
              <a:t>fructose</a:t>
            </a:r>
            <a:r>
              <a:rPr lang="en-US" altLang="en-US" sz="2800" dirty="0"/>
              <a:t>. </a:t>
            </a:r>
          </a:p>
          <a:p>
            <a:pPr marL="339725" indent="-339725">
              <a:spcBef>
                <a:spcPct val="0"/>
              </a:spcBef>
              <a:spcAft>
                <a:spcPct val="40000"/>
              </a:spcAft>
              <a:buClr>
                <a:schemeClr val="hlink"/>
              </a:buClr>
              <a:buFont typeface="Wingdings" panose="05000000000000000000" pitchFamily="2" charset="2"/>
              <a:buNone/>
            </a:pPr>
            <a:r>
              <a:rPr lang="en-US" altLang="en-US" sz="2800" dirty="0"/>
              <a:t>   Because the configuration at the anomeric C of glucose  is </a:t>
            </a:r>
            <a:r>
              <a:rPr lang="en-US" altLang="en-US" sz="2800" dirty="0">
                <a:latin typeface="Symbol" panose="05050102010706020507" pitchFamily="18" charset="2"/>
              </a:rPr>
              <a:t>a</a:t>
            </a:r>
            <a:r>
              <a:rPr lang="en-US" altLang="en-US" sz="2800" dirty="0"/>
              <a:t> (O points down from ring), the linkage is </a:t>
            </a:r>
            <a:r>
              <a:rPr lang="en-US" altLang="en-US" sz="2800" dirty="0">
                <a:solidFill>
                  <a:srgbClr val="000099"/>
                </a:solidFill>
                <a:latin typeface="Symbol" panose="05050102010706020507" pitchFamily="18" charset="2"/>
              </a:rPr>
              <a:t>a</a:t>
            </a:r>
            <a:r>
              <a:rPr lang="en-US" altLang="en-US" sz="2800" dirty="0">
                <a:solidFill>
                  <a:srgbClr val="000099"/>
                </a:solidFill>
              </a:rPr>
              <a:t>(1</a:t>
            </a:r>
            <a:r>
              <a:rPr lang="en-US" altLang="en-US" sz="2800" noProof="1">
                <a:sym typeface="Symbol" panose="05050102010706020507" pitchFamily="18" charset="2"/>
              </a:rPr>
              <a:t></a:t>
            </a:r>
            <a:r>
              <a:rPr lang="en-US" altLang="en-US" sz="2800" dirty="0">
                <a:solidFill>
                  <a:srgbClr val="000099"/>
                </a:solidFill>
              </a:rPr>
              <a:t>2).</a:t>
            </a:r>
            <a:r>
              <a:rPr lang="en-US" altLang="en-US" sz="2800" dirty="0"/>
              <a:t> </a:t>
            </a:r>
          </a:p>
          <a:p>
            <a:pPr marL="339725" indent="-339725">
              <a:spcBef>
                <a:spcPct val="0"/>
              </a:spcBef>
              <a:spcAft>
                <a:spcPct val="40000"/>
              </a:spcAft>
              <a:buClr>
                <a:schemeClr val="hlink"/>
              </a:buClr>
              <a:buFont typeface="Wingdings" panose="05000000000000000000" pitchFamily="2" charset="2"/>
              <a:buNone/>
            </a:pPr>
            <a:r>
              <a:rPr lang="en-US" altLang="en-US" sz="2800" dirty="0"/>
              <a:t>    The full name of sucrose is </a:t>
            </a:r>
            <a:r>
              <a:rPr lang="en-US" altLang="en-US" sz="2800" dirty="0">
                <a:latin typeface="Symbol" panose="05050102010706020507" pitchFamily="18" charset="2"/>
              </a:rPr>
              <a:t>a</a:t>
            </a:r>
            <a:r>
              <a:rPr lang="en-US" altLang="en-US" sz="2800" dirty="0"/>
              <a:t>-</a:t>
            </a:r>
            <a:r>
              <a:rPr lang="en-US" altLang="en-US" sz="2400" dirty="0"/>
              <a:t>D</a:t>
            </a:r>
            <a:r>
              <a:rPr lang="en-US" altLang="en-US" sz="2800" dirty="0"/>
              <a:t>-</a:t>
            </a:r>
            <a:r>
              <a:rPr lang="en-US" altLang="en-US" sz="2800" dirty="0" err="1"/>
              <a:t>glucopyranosyl</a:t>
            </a:r>
            <a:r>
              <a:rPr lang="en-US" altLang="en-US" sz="2800" dirty="0"/>
              <a:t>-(1</a:t>
            </a:r>
            <a:r>
              <a:rPr lang="en-US" altLang="en-US" sz="2800" noProof="1">
                <a:sym typeface="Symbol" panose="05050102010706020507" pitchFamily="18" charset="2"/>
              </a:rPr>
              <a:t></a:t>
            </a:r>
            <a:r>
              <a:rPr lang="en-US" altLang="en-US" sz="2800" dirty="0"/>
              <a:t>2)-</a:t>
            </a:r>
            <a:r>
              <a:rPr lang="en-US" altLang="en-US" sz="2800" dirty="0">
                <a:latin typeface="Symbol" panose="05050102010706020507" pitchFamily="18" charset="2"/>
              </a:rPr>
              <a:t>b</a:t>
            </a:r>
            <a:r>
              <a:rPr lang="en-US" altLang="en-US" sz="2800" dirty="0"/>
              <a:t>-</a:t>
            </a:r>
            <a:r>
              <a:rPr lang="en-US" altLang="en-US" sz="2400" dirty="0"/>
              <a:t>D</a:t>
            </a:r>
            <a:r>
              <a:rPr lang="en-US" altLang="en-US" sz="2800" dirty="0"/>
              <a:t>-</a:t>
            </a:r>
            <a:r>
              <a:rPr lang="en-US" altLang="en-US" sz="2800" dirty="0" err="1"/>
              <a:t>fructopyranose</a:t>
            </a:r>
            <a:r>
              <a:rPr lang="en-US" altLang="en-US" sz="2800" dirty="0"/>
              <a:t>.)</a:t>
            </a:r>
          </a:p>
          <a:p>
            <a:pPr marL="339725" indent="-339725">
              <a:spcBef>
                <a:spcPct val="0"/>
              </a:spcBef>
              <a:spcAft>
                <a:spcPct val="40000"/>
              </a:spcAft>
              <a:buClr>
                <a:schemeClr val="hlink"/>
              </a:buClr>
              <a:buFont typeface="Wingdings" panose="05000000000000000000" pitchFamily="2" charset="2"/>
              <a:buChar char="w"/>
            </a:pPr>
            <a:r>
              <a:rPr lang="en-US" altLang="en-US" sz="2800" b="1" dirty="0">
                <a:solidFill>
                  <a:srgbClr val="000099"/>
                </a:solidFill>
              </a:rPr>
              <a:t>Lactose</a:t>
            </a:r>
            <a:r>
              <a:rPr lang="en-US" altLang="en-US" sz="2800" dirty="0"/>
              <a:t>, milk sugar, is composed of </a:t>
            </a:r>
            <a:r>
              <a:rPr lang="en-US" altLang="en-US" sz="2800" dirty="0">
                <a:solidFill>
                  <a:srgbClr val="000099"/>
                </a:solidFill>
              </a:rPr>
              <a:t>galactose</a:t>
            </a:r>
            <a:r>
              <a:rPr lang="en-US" altLang="en-US" sz="2800" dirty="0"/>
              <a:t> &amp; </a:t>
            </a:r>
            <a:r>
              <a:rPr lang="en-US" altLang="en-US" sz="2800" dirty="0">
                <a:solidFill>
                  <a:srgbClr val="000099"/>
                </a:solidFill>
              </a:rPr>
              <a:t>glucose</a:t>
            </a:r>
            <a:r>
              <a:rPr lang="en-US" altLang="en-US" sz="2800" dirty="0"/>
              <a:t>, with </a:t>
            </a:r>
            <a:r>
              <a:rPr lang="en-US" altLang="en-US" sz="2800" dirty="0">
                <a:solidFill>
                  <a:srgbClr val="000099"/>
                </a:solidFill>
                <a:latin typeface="Symbol" panose="05050102010706020507" pitchFamily="18" charset="2"/>
              </a:rPr>
              <a:t>b</a:t>
            </a:r>
            <a:r>
              <a:rPr lang="en-US" altLang="en-US" sz="2800" dirty="0">
                <a:solidFill>
                  <a:srgbClr val="000099"/>
                </a:solidFill>
              </a:rPr>
              <a:t>(1</a:t>
            </a:r>
            <a:r>
              <a:rPr lang="en-US" altLang="en-US" sz="2800" noProof="1">
                <a:solidFill>
                  <a:srgbClr val="000099"/>
                </a:solidFill>
                <a:sym typeface="Symbol" panose="05050102010706020507" pitchFamily="18" charset="2"/>
              </a:rPr>
              <a:t></a:t>
            </a:r>
            <a:r>
              <a:rPr lang="en-US" altLang="en-US" sz="2800" dirty="0">
                <a:solidFill>
                  <a:srgbClr val="000099"/>
                </a:solidFill>
              </a:rPr>
              <a:t>4)</a:t>
            </a:r>
            <a:r>
              <a:rPr lang="en-US" altLang="en-US" sz="2800" dirty="0"/>
              <a:t> linkage from the anomeric OH of galactose. Its full name is </a:t>
            </a:r>
            <a:r>
              <a:rPr lang="en-US" altLang="en-US" sz="2800" dirty="0">
                <a:latin typeface="Symbol" panose="05050102010706020507" pitchFamily="18" charset="2"/>
              </a:rPr>
              <a:t>b</a:t>
            </a:r>
            <a:r>
              <a:rPr lang="en-US" altLang="en-US" sz="2800" dirty="0"/>
              <a:t>-</a:t>
            </a:r>
            <a:r>
              <a:rPr lang="en-US" altLang="en-US" sz="2400" dirty="0"/>
              <a:t>D</a:t>
            </a:r>
            <a:r>
              <a:rPr lang="en-US" altLang="en-US" sz="2800" dirty="0"/>
              <a:t>-</a:t>
            </a:r>
            <a:r>
              <a:rPr lang="en-US" altLang="en-US" sz="2800" dirty="0" err="1"/>
              <a:t>galactopyranosyl</a:t>
            </a:r>
            <a:r>
              <a:rPr lang="en-US" altLang="en-US" sz="2800" dirty="0"/>
              <a:t>-(1</a:t>
            </a:r>
            <a:r>
              <a:rPr lang="en-US" altLang="en-US" sz="2800" noProof="1">
                <a:sym typeface="Symbol" panose="05050102010706020507" pitchFamily="18" charset="2"/>
              </a:rPr>
              <a:t></a:t>
            </a:r>
            <a:r>
              <a:rPr lang="en-US" altLang="en-US" sz="2400" noProof="1">
                <a:sym typeface="Wingdings" panose="05000000000000000000" pitchFamily="2" charset="2"/>
              </a:rPr>
              <a:t> </a:t>
            </a:r>
            <a:r>
              <a:rPr lang="en-US" altLang="en-US" sz="2800" dirty="0"/>
              <a:t>4)-</a:t>
            </a:r>
            <a:r>
              <a:rPr lang="en-US" altLang="en-US" sz="2800" dirty="0">
                <a:latin typeface="Symbol" panose="05050102010706020507" pitchFamily="18" charset="2"/>
              </a:rPr>
              <a:t>a</a:t>
            </a:r>
            <a:r>
              <a:rPr lang="en-US" altLang="en-US" sz="2800" dirty="0"/>
              <a:t>-</a:t>
            </a:r>
            <a:r>
              <a:rPr lang="en-US" altLang="en-US" sz="2400" dirty="0"/>
              <a:t>D</a:t>
            </a:r>
            <a:r>
              <a:rPr lang="en-US" altLang="en-US" sz="2800" dirty="0"/>
              <a:t>-</a:t>
            </a:r>
            <a:r>
              <a:rPr lang="en-US" altLang="en-US" sz="2800" dirty="0" err="1"/>
              <a:t>glucopyranose</a:t>
            </a:r>
            <a:endParaRPr lang="en-US" altLang="en-US" sz="2800" dirty="0"/>
          </a:p>
        </p:txBody>
      </p:sp>
    </p:spTree>
    <p:extLst>
      <p:ext uri="{BB962C8B-B14F-4D97-AF65-F5344CB8AC3E}">
        <p14:creationId xmlns:p14="http://schemas.microsoft.com/office/powerpoint/2010/main" val="7815036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عنوان 1">
            <a:extLst>
              <a:ext uri="{FF2B5EF4-FFF2-40B4-BE49-F238E27FC236}">
                <a16:creationId xmlns:a16="http://schemas.microsoft.com/office/drawing/2014/main" id="{B2FE529A-FDBB-42D6-9F46-4A17276CEE65}"/>
              </a:ext>
            </a:extLst>
          </p:cNvPr>
          <p:cNvSpPr>
            <a:spLocks noGrp="1"/>
          </p:cNvSpPr>
          <p:nvPr>
            <p:ph type="title"/>
          </p:nvPr>
        </p:nvSpPr>
        <p:spPr>
          <a:xfrm>
            <a:off x="457200" y="152400"/>
            <a:ext cx="7772400" cy="1143000"/>
          </a:xfrm>
        </p:spPr>
        <p:txBody>
          <a:bodyPr/>
          <a:lstStyle/>
          <a:p>
            <a:r>
              <a:rPr lang="en-US" altLang="en-US" b="1" dirty="0"/>
              <a:t>SUCROSE</a:t>
            </a:r>
            <a:endParaRPr lang="en-US" altLang="en-US" dirty="0"/>
          </a:p>
        </p:txBody>
      </p:sp>
      <p:sp>
        <p:nvSpPr>
          <p:cNvPr id="78851" name="عنصر نائب للمحتوى 2">
            <a:extLst>
              <a:ext uri="{FF2B5EF4-FFF2-40B4-BE49-F238E27FC236}">
                <a16:creationId xmlns:a16="http://schemas.microsoft.com/office/drawing/2014/main" id="{10B29680-23C3-46CF-BE35-C81B4987D044}"/>
              </a:ext>
            </a:extLst>
          </p:cNvPr>
          <p:cNvSpPr>
            <a:spLocks noGrp="1"/>
          </p:cNvSpPr>
          <p:nvPr>
            <p:ph idx="1"/>
          </p:nvPr>
        </p:nvSpPr>
        <p:spPr>
          <a:xfrm>
            <a:off x="304800" y="1417210"/>
            <a:ext cx="6248399" cy="3013075"/>
          </a:xfrm>
        </p:spPr>
        <p:txBody>
          <a:bodyPr/>
          <a:lstStyle/>
          <a:p>
            <a:r>
              <a:rPr lang="en-US" altLang="en-US" sz="2400" b="1" dirty="0"/>
              <a:t>Cane sugar.</a:t>
            </a:r>
          </a:p>
          <a:p>
            <a:endParaRPr lang="en-US" altLang="en-US" sz="2400" b="1" dirty="0"/>
          </a:p>
          <a:p>
            <a:r>
              <a:rPr lang="en-US" altLang="en-US" sz="2400" b="1" dirty="0"/>
              <a:t>α-D-glucose &amp;β-D-fructose units held together by (α1→β2) </a:t>
            </a:r>
            <a:r>
              <a:rPr lang="en-US" altLang="en-US" sz="2400" b="1" dirty="0" err="1"/>
              <a:t>glycosidic</a:t>
            </a:r>
            <a:r>
              <a:rPr lang="en-US" altLang="en-US" sz="2400" b="1" dirty="0"/>
              <a:t> bond.</a:t>
            </a:r>
          </a:p>
          <a:p>
            <a:endParaRPr lang="en-US" altLang="en-US" sz="2400" b="1" dirty="0"/>
          </a:p>
          <a:p>
            <a:r>
              <a:rPr lang="en-US" altLang="en-US" sz="2400" b="1" dirty="0"/>
              <a:t>Reducing groups in both are involved in bond formation, hence non reducing</a:t>
            </a:r>
            <a:r>
              <a:rPr lang="en-US" altLang="en-US" b="1" dirty="0"/>
              <a:t>.</a:t>
            </a:r>
            <a:endParaRPr lang="en-US" altLang="en-US" dirty="0"/>
          </a:p>
        </p:txBody>
      </p:sp>
      <p:pic>
        <p:nvPicPr>
          <p:cNvPr id="78852" name="Picture 2">
            <a:extLst>
              <a:ext uri="{FF2B5EF4-FFF2-40B4-BE49-F238E27FC236}">
                <a16:creationId xmlns:a16="http://schemas.microsoft.com/office/drawing/2014/main" id="{AA5B2974-2DF2-4C66-8D36-CC2D181AA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038" y="4598988"/>
            <a:ext cx="3725862" cy="225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3">
            <a:extLst>
              <a:ext uri="{FF2B5EF4-FFF2-40B4-BE49-F238E27FC236}">
                <a16:creationId xmlns:a16="http://schemas.microsoft.com/office/drawing/2014/main" id="{0B807395-9B4D-4100-9093-9555F647C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868" y="1639430"/>
            <a:ext cx="2504332" cy="265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03631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3">
            <a:extLst>
              <a:ext uri="{FF2B5EF4-FFF2-40B4-BE49-F238E27FC236}">
                <a16:creationId xmlns:a16="http://schemas.microsoft.com/office/drawing/2014/main" id="{9DED2E5B-9696-46CD-B114-B33233E55539}"/>
              </a:ext>
            </a:extLst>
          </p:cNvPr>
          <p:cNvSpPr txBox="1">
            <a:spLocks noChangeArrowheads="1"/>
          </p:cNvSpPr>
          <p:nvPr/>
        </p:nvSpPr>
        <p:spPr bwMode="auto">
          <a:xfrm>
            <a:off x="609600" y="471488"/>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2800" u="sng">
                <a:solidFill>
                  <a:schemeClr val="tx2"/>
                </a:solidFill>
                <a:cs typeface="Times New Roman" panose="02020603050405020304" pitchFamily="18" charset="0"/>
              </a:rPr>
              <a:t>Lactose</a:t>
            </a:r>
            <a:r>
              <a:rPr lang="en-US" altLang="en-US" sz="2800">
                <a:solidFill>
                  <a:schemeClr val="tx2"/>
                </a:solidFill>
                <a:cs typeface="Times New Roman" panose="02020603050405020304" pitchFamily="18" charset="0"/>
              </a:rPr>
              <a:t> </a:t>
            </a:r>
          </a:p>
          <a:p>
            <a:pPr>
              <a:spcBef>
                <a:spcPct val="50000"/>
              </a:spcBef>
            </a:pPr>
            <a:r>
              <a:rPr lang="en-US" altLang="en-US">
                <a:cs typeface="Times New Roman" panose="02020603050405020304" pitchFamily="18" charset="0"/>
              </a:rPr>
              <a:t>Principal sugar in milk</a:t>
            </a:r>
          </a:p>
        </p:txBody>
      </p:sp>
      <p:pic>
        <p:nvPicPr>
          <p:cNvPr id="79875" name="Picture 6">
            <a:extLst>
              <a:ext uri="{FF2B5EF4-FFF2-40B4-BE49-F238E27FC236}">
                <a16:creationId xmlns:a16="http://schemas.microsoft.com/office/drawing/2014/main" id="{F8E7AFEB-2BA5-46B1-9B0E-46BCDF5309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075" y="1870075"/>
            <a:ext cx="558165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6" name="Text Box 7">
            <a:extLst>
              <a:ext uri="{FF2B5EF4-FFF2-40B4-BE49-F238E27FC236}">
                <a16:creationId xmlns:a16="http://schemas.microsoft.com/office/drawing/2014/main" id="{759DD50F-AA49-44E6-959F-61E93A1BB3A6}"/>
              </a:ext>
            </a:extLst>
          </p:cNvPr>
          <p:cNvSpPr txBox="1">
            <a:spLocks noChangeArrowheads="1"/>
          </p:cNvSpPr>
          <p:nvPr/>
        </p:nvSpPr>
        <p:spPr bwMode="auto">
          <a:xfrm>
            <a:off x="304800" y="4800600"/>
            <a:ext cx="8458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a:cs typeface="Times New Roman" panose="02020603050405020304" pitchFamily="18" charset="0"/>
              </a:rPr>
              <a:t> </a:t>
            </a:r>
          </a:p>
          <a:p>
            <a:pPr>
              <a:spcBef>
                <a:spcPct val="50000"/>
              </a:spcBef>
            </a:pPr>
            <a:endParaRPr lang="en-US" altLang="en-US"/>
          </a:p>
        </p:txBody>
      </p:sp>
      <p:pic>
        <p:nvPicPr>
          <p:cNvPr id="79877" name="Picture 5">
            <a:extLst>
              <a:ext uri="{FF2B5EF4-FFF2-40B4-BE49-F238E27FC236}">
                <a16:creationId xmlns:a16="http://schemas.microsoft.com/office/drawing/2014/main" id="{A1393F55-4EDD-41AE-9EF8-07D38C2A2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6525" y="368300"/>
            <a:ext cx="2289175"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8" name="مستطيل 5">
            <a:extLst>
              <a:ext uri="{FF2B5EF4-FFF2-40B4-BE49-F238E27FC236}">
                <a16:creationId xmlns:a16="http://schemas.microsoft.com/office/drawing/2014/main" id="{ECE78301-6754-48CE-B177-7F929044DBD9}"/>
              </a:ext>
            </a:extLst>
          </p:cNvPr>
          <p:cNvSpPr>
            <a:spLocks noChangeArrowheads="1"/>
          </p:cNvSpPr>
          <p:nvPr/>
        </p:nvSpPr>
        <p:spPr bwMode="auto">
          <a:xfrm>
            <a:off x="819150" y="4672013"/>
            <a:ext cx="62642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t>β-D-galactose &amp; β-D-glucose units held together by β(1→4) glycosidic bond.</a:t>
            </a:r>
            <a:endParaRPr lang="en-US" altLang="en-US"/>
          </a:p>
        </p:txBody>
      </p:sp>
    </p:spTree>
    <p:extLst>
      <p:ext uri="{BB962C8B-B14F-4D97-AF65-F5344CB8AC3E}">
        <p14:creationId xmlns:p14="http://schemas.microsoft.com/office/powerpoint/2010/main" val="38376804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3">
            <a:extLst>
              <a:ext uri="{FF2B5EF4-FFF2-40B4-BE49-F238E27FC236}">
                <a16:creationId xmlns:a16="http://schemas.microsoft.com/office/drawing/2014/main" id="{E3B05155-E295-42FA-9456-460432DA3C8D}"/>
              </a:ext>
            </a:extLst>
          </p:cNvPr>
          <p:cNvSpPr txBox="1">
            <a:spLocks noChangeArrowheads="1"/>
          </p:cNvSpPr>
          <p:nvPr/>
        </p:nvSpPr>
        <p:spPr bwMode="auto">
          <a:xfrm>
            <a:off x="304800" y="533400"/>
            <a:ext cx="8839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2800" u="sng">
                <a:solidFill>
                  <a:schemeClr val="tx2"/>
                </a:solidFill>
                <a:cs typeface="Times New Roman" panose="02020603050405020304" pitchFamily="18" charset="0"/>
              </a:rPr>
              <a:t>Sucrose</a:t>
            </a:r>
            <a:r>
              <a:rPr lang="en-US" altLang="en-US" sz="2800">
                <a:solidFill>
                  <a:schemeClr val="tx2"/>
                </a:solidFill>
                <a:cs typeface="Times New Roman" panose="02020603050405020304" pitchFamily="18" charset="0"/>
              </a:rPr>
              <a:t>  </a:t>
            </a:r>
          </a:p>
          <a:p>
            <a:pPr>
              <a:spcBef>
                <a:spcPct val="50000"/>
              </a:spcBef>
            </a:pPr>
            <a:r>
              <a:rPr lang="en-US" altLang="en-US">
                <a:cs typeface="Times New Roman" panose="02020603050405020304" pitchFamily="18" charset="0"/>
              </a:rPr>
              <a:t>   2-0-</a:t>
            </a:r>
            <a:r>
              <a:rPr lang="en-US" altLang="en-US">
                <a:latin typeface="Symbol" panose="05050102010706020507" pitchFamily="18" charset="2"/>
                <a:cs typeface="Times New Roman" panose="02020603050405020304" pitchFamily="18" charset="0"/>
              </a:rPr>
              <a:t>a</a:t>
            </a:r>
            <a:r>
              <a:rPr lang="en-US" altLang="en-US">
                <a:cs typeface="Times New Roman" panose="02020603050405020304" pitchFamily="18" charset="0"/>
              </a:rPr>
              <a:t>-D-Glucopyranosyl </a:t>
            </a:r>
            <a:r>
              <a:rPr lang="en-US" altLang="en-US">
                <a:latin typeface="Symbol" panose="05050102010706020507" pitchFamily="18" charset="2"/>
                <a:cs typeface="Times New Roman" panose="02020603050405020304" pitchFamily="18" charset="0"/>
              </a:rPr>
              <a:t>b</a:t>
            </a:r>
            <a:r>
              <a:rPr lang="en-US" altLang="en-US">
                <a:cs typeface="Times New Roman" panose="02020603050405020304" pitchFamily="18" charset="0"/>
              </a:rPr>
              <a:t>-D-Fructofuranoside </a:t>
            </a:r>
          </a:p>
        </p:txBody>
      </p:sp>
      <p:pic>
        <p:nvPicPr>
          <p:cNvPr id="81923" name="Picture 5">
            <a:extLst>
              <a:ext uri="{FF2B5EF4-FFF2-40B4-BE49-F238E27FC236}">
                <a16:creationId xmlns:a16="http://schemas.microsoft.com/office/drawing/2014/main" id="{EDB6698D-56B2-4B78-A89E-38020A6A89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4550" y="1905000"/>
            <a:ext cx="5791200" cy="237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4" name="Text Box 6">
            <a:extLst>
              <a:ext uri="{FF2B5EF4-FFF2-40B4-BE49-F238E27FC236}">
                <a16:creationId xmlns:a16="http://schemas.microsoft.com/office/drawing/2014/main" id="{0B9EA7DE-91BD-47FA-A98A-E5419AD2E937}"/>
              </a:ext>
            </a:extLst>
          </p:cNvPr>
          <p:cNvSpPr txBox="1">
            <a:spLocks noChangeArrowheads="1"/>
          </p:cNvSpPr>
          <p:nvPr/>
        </p:nvSpPr>
        <p:spPr bwMode="auto">
          <a:xfrm>
            <a:off x="685800" y="4757738"/>
            <a:ext cx="8153400" cy="21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a:cs typeface="Times New Roman" panose="02020603050405020304" pitchFamily="18" charset="0"/>
              </a:rPr>
              <a:t>Invert Sugar --- when sucrose in solution, the rotation changes from detrorotatory (+66.5) to levorotatory (-19.8).  So, sucrose is called “Invert Sugar”.  Sucrose has been hydrolyzed into glucose and fructose.</a:t>
            </a:r>
          </a:p>
          <a:p>
            <a:pPr>
              <a:spcBef>
                <a:spcPct val="50000"/>
              </a:spcBef>
            </a:pPr>
            <a:endParaRPr lang="en-US" altLang="en-US"/>
          </a:p>
        </p:txBody>
      </p:sp>
    </p:spTree>
    <p:extLst>
      <p:ext uri="{BB962C8B-B14F-4D97-AF65-F5344CB8AC3E}">
        <p14:creationId xmlns:p14="http://schemas.microsoft.com/office/powerpoint/2010/main" val="23384519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a:extLst>
              <a:ext uri="{FF2B5EF4-FFF2-40B4-BE49-F238E27FC236}">
                <a16:creationId xmlns:a16="http://schemas.microsoft.com/office/drawing/2014/main" id="{6C97A325-1864-4FD9-989C-EE0A8FA56262}"/>
              </a:ext>
            </a:extLst>
          </p:cNvPr>
          <p:cNvGraphicFramePr>
            <a:graphicFrameLocks noChangeAspect="1"/>
          </p:cNvGraphicFramePr>
          <p:nvPr/>
        </p:nvGraphicFramePr>
        <p:xfrm>
          <a:off x="1219200" y="2286000"/>
          <a:ext cx="1806575" cy="1981200"/>
        </p:xfrm>
        <a:graphic>
          <a:graphicData uri="http://schemas.openxmlformats.org/presentationml/2006/ole">
            <mc:AlternateContent xmlns:mc="http://schemas.openxmlformats.org/markup-compatibility/2006">
              <mc:Choice xmlns:v="urn:schemas-microsoft-com:vml" Requires="v">
                <p:oleObj spid="_x0000_s30746" name="Bitmap Image" r:id="rId4" imgW="1181155" imgH="1295397" progId="Paint.Picture">
                  <p:embed/>
                </p:oleObj>
              </mc:Choice>
              <mc:Fallback>
                <p:oleObj name="Bitmap Image" r:id="rId4" imgW="1181155" imgH="1295397" progId="Paint.Picture">
                  <p:embed/>
                  <p:pic>
                    <p:nvPicPr>
                      <p:cNvPr id="7170" name="Object 2">
                        <a:extLst>
                          <a:ext uri="{FF2B5EF4-FFF2-40B4-BE49-F238E27FC236}">
                            <a16:creationId xmlns:a16="http://schemas.microsoft.com/office/drawing/2014/main" id="{6C97A325-1864-4FD9-989C-EE0A8FA562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2286000"/>
                        <a:ext cx="1806575" cy="19812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1" name="Object 3">
            <a:extLst>
              <a:ext uri="{FF2B5EF4-FFF2-40B4-BE49-F238E27FC236}">
                <a16:creationId xmlns:a16="http://schemas.microsoft.com/office/drawing/2014/main" id="{DDEA96A1-1F2B-43F9-9C3D-7D9466302CB1}"/>
              </a:ext>
            </a:extLst>
          </p:cNvPr>
          <p:cNvGraphicFramePr>
            <a:graphicFrameLocks noChangeAspect="1"/>
          </p:cNvGraphicFramePr>
          <p:nvPr/>
        </p:nvGraphicFramePr>
        <p:xfrm>
          <a:off x="3810000" y="2590800"/>
          <a:ext cx="774700" cy="990600"/>
        </p:xfrm>
        <a:graphic>
          <a:graphicData uri="http://schemas.openxmlformats.org/presentationml/2006/ole">
            <mc:AlternateContent xmlns:mc="http://schemas.openxmlformats.org/markup-compatibility/2006">
              <mc:Choice xmlns:v="urn:schemas-microsoft-com:vml" Requires="v">
                <p:oleObj spid="_x0000_s30747" name="Bitmap Image" r:id="rId6" imgW="409738" imgH="523795" progId="Paint.Picture">
                  <p:embed/>
                </p:oleObj>
              </mc:Choice>
              <mc:Fallback>
                <p:oleObj name="Bitmap Image" r:id="rId6" imgW="409738" imgH="523795" progId="Paint.Picture">
                  <p:embed/>
                  <p:pic>
                    <p:nvPicPr>
                      <p:cNvPr id="7171" name="Object 3">
                        <a:extLst>
                          <a:ext uri="{FF2B5EF4-FFF2-40B4-BE49-F238E27FC236}">
                            <a16:creationId xmlns:a16="http://schemas.microsoft.com/office/drawing/2014/main" id="{DDEA96A1-1F2B-43F9-9C3D-7D9466302C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0" y="2590800"/>
                        <a:ext cx="7747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2" name="Object 4">
            <a:extLst>
              <a:ext uri="{FF2B5EF4-FFF2-40B4-BE49-F238E27FC236}">
                <a16:creationId xmlns:a16="http://schemas.microsoft.com/office/drawing/2014/main" id="{D1F3BED9-97F0-42FE-8AC6-5B3E15300DD3}"/>
              </a:ext>
            </a:extLst>
          </p:cNvPr>
          <p:cNvGraphicFramePr>
            <a:graphicFrameLocks noChangeAspect="1"/>
          </p:cNvGraphicFramePr>
          <p:nvPr/>
        </p:nvGraphicFramePr>
        <p:xfrm>
          <a:off x="5410200" y="2438400"/>
          <a:ext cx="2057400" cy="1831975"/>
        </p:xfrm>
        <a:graphic>
          <a:graphicData uri="http://schemas.openxmlformats.org/presentationml/2006/ole">
            <mc:AlternateContent xmlns:mc="http://schemas.openxmlformats.org/markup-compatibility/2006">
              <mc:Choice xmlns:v="urn:schemas-microsoft-com:vml" Requires="v">
                <p:oleObj spid="_x0000_s30748" name="Bitmap Image" r:id="rId8" imgW="1305075" imgH="1161942" progId="Paint.Picture">
                  <p:embed/>
                </p:oleObj>
              </mc:Choice>
              <mc:Fallback>
                <p:oleObj name="Bitmap Image" r:id="rId8" imgW="1305075" imgH="1161942" progId="Paint.Picture">
                  <p:embed/>
                  <p:pic>
                    <p:nvPicPr>
                      <p:cNvPr id="7172" name="Object 4">
                        <a:extLst>
                          <a:ext uri="{FF2B5EF4-FFF2-40B4-BE49-F238E27FC236}">
                            <a16:creationId xmlns:a16="http://schemas.microsoft.com/office/drawing/2014/main" id="{D1F3BED9-97F0-42FE-8AC6-5B3E15300D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10200" y="2438400"/>
                        <a:ext cx="2057400" cy="183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3" name="Object 5">
            <a:extLst>
              <a:ext uri="{FF2B5EF4-FFF2-40B4-BE49-F238E27FC236}">
                <a16:creationId xmlns:a16="http://schemas.microsoft.com/office/drawing/2014/main" id="{A25EE5F7-4C40-4C40-BE33-756BCF14BB90}"/>
              </a:ext>
            </a:extLst>
          </p:cNvPr>
          <p:cNvGraphicFramePr>
            <a:graphicFrameLocks noChangeAspect="1"/>
          </p:cNvGraphicFramePr>
          <p:nvPr/>
        </p:nvGraphicFramePr>
        <p:xfrm>
          <a:off x="838200" y="4953000"/>
          <a:ext cx="1371600" cy="695325"/>
        </p:xfrm>
        <a:graphic>
          <a:graphicData uri="http://schemas.openxmlformats.org/presentationml/2006/ole">
            <mc:AlternateContent xmlns:mc="http://schemas.openxmlformats.org/markup-compatibility/2006">
              <mc:Choice xmlns:v="urn:schemas-microsoft-com:vml" Requires="v">
                <p:oleObj spid="_x0000_s30749" name="Bitmap Image" r:id="rId10" imgW="676453" imgH="343082" progId="Paint.Picture">
                  <p:embed/>
                </p:oleObj>
              </mc:Choice>
              <mc:Fallback>
                <p:oleObj name="Bitmap Image" r:id="rId10" imgW="676453" imgH="343082" progId="Paint.Picture">
                  <p:embed/>
                  <p:pic>
                    <p:nvPicPr>
                      <p:cNvPr id="7173" name="Object 5">
                        <a:extLst>
                          <a:ext uri="{FF2B5EF4-FFF2-40B4-BE49-F238E27FC236}">
                            <a16:creationId xmlns:a16="http://schemas.microsoft.com/office/drawing/2014/main" id="{A25EE5F7-4C40-4C40-BE33-756BCF14BB9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8200" y="4953000"/>
                        <a:ext cx="137160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5" name="Text Box 7">
            <a:extLst>
              <a:ext uri="{FF2B5EF4-FFF2-40B4-BE49-F238E27FC236}">
                <a16:creationId xmlns:a16="http://schemas.microsoft.com/office/drawing/2014/main" id="{60E3BC38-86A7-46F3-93BE-51B22ECAFCAF}"/>
              </a:ext>
            </a:extLst>
          </p:cNvPr>
          <p:cNvSpPr txBox="1">
            <a:spLocks noChangeArrowheads="1"/>
          </p:cNvSpPr>
          <p:nvPr/>
        </p:nvSpPr>
        <p:spPr bwMode="auto">
          <a:xfrm>
            <a:off x="1600200" y="381000"/>
            <a:ext cx="5818188" cy="1431925"/>
          </a:xfrm>
          <a:prstGeom prst="rect">
            <a:avLst/>
          </a:prstGeom>
          <a:gradFill rotWithShape="0">
            <a:gsLst>
              <a:gs pos="0">
                <a:schemeClr val="folHlink"/>
              </a:gs>
              <a:gs pos="100000">
                <a:schemeClr val="folHlink">
                  <a:gamma/>
                  <a:shade val="93333"/>
                  <a:invGamma/>
                </a:schemeClr>
              </a:gs>
            </a:gsLst>
            <a:lin ang="0" scaled="1"/>
          </a:gradFill>
          <a:ln w="9525">
            <a:noFill/>
            <a:miter lim="800000"/>
            <a:headEnd/>
            <a:tailEnd/>
          </a:ln>
          <a:effectLst/>
        </p:spPr>
        <p:txBody>
          <a:bodyPr wrap="none">
            <a:spAutoFit/>
          </a:bodyPr>
          <a:lstStyle/>
          <a:p>
            <a:pPr algn="ctr">
              <a:defRPr/>
            </a:pPr>
            <a:r>
              <a:rPr lang="en-US" sz="4400">
                <a:solidFill>
                  <a:srgbClr val="CC3300"/>
                </a:solidFill>
              </a:rPr>
              <a:t>Dehydration Synthesis</a:t>
            </a:r>
          </a:p>
          <a:p>
            <a:pPr algn="ctr">
              <a:defRPr/>
            </a:pPr>
            <a:r>
              <a:rPr lang="en-US" sz="4400">
                <a:solidFill>
                  <a:srgbClr val="CC3300"/>
                </a:solidFill>
              </a:rPr>
              <a:t>of a Disaccharide</a:t>
            </a:r>
            <a:endParaRPr lang="en-US" sz="4400"/>
          </a:p>
        </p:txBody>
      </p:sp>
      <p:graphicFrame>
        <p:nvGraphicFramePr>
          <p:cNvPr id="7177" name="Object 9">
            <a:extLst>
              <a:ext uri="{FF2B5EF4-FFF2-40B4-BE49-F238E27FC236}">
                <a16:creationId xmlns:a16="http://schemas.microsoft.com/office/drawing/2014/main" id="{D060D262-A831-4154-8FC7-507AE4FF39CF}"/>
              </a:ext>
            </a:extLst>
          </p:cNvPr>
          <p:cNvGraphicFramePr>
            <a:graphicFrameLocks noChangeAspect="1"/>
          </p:cNvGraphicFramePr>
          <p:nvPr/>
        </p:nvGraphicFramePr>
        <p:xfrm>
          <a:off x="2743200" y="4419600"/>
          <a:ext cx="4114800" cy="2073275"/>
        </p:xfrm>
        <a:graphic>
          <a:graphicData uri="http://schemas.openxmlformats.org/presentationml/2006/ole">
            <mc:AlternateContent xmlns:mc="http://schemas.openxmlformats.org/markup-compatibility/2006">
              <mc:Choice xmlns:v="urn:schemas-microsoft-com:vml" Requires="v">
                <p:oleObj spid="_x0000_s30750" name="Bitmap Image" r:id="rId12" imgW="2457438" imgH="1238255" progId="Paint.Picture">
                  <p:embed/>
                </p:oleObj>
              </mc:Choice>
              <mc:Fallback>
                <p:oleObj name="Bitmap Image" r:id="rId12" imgW="2457438" imgH="1238255" progId="Paint.Picture">
                  <p:embed/>
                  <p:pic>
                    <p:nvPicPr>
                      <p:cNvPr id="7177" name="Object 9">
                        <a:extLst>
                          <a:ext uri="{FF2B5EF4-FFF2-40B4-BE49-F238E27FC236}">
                            <a16:creationId xmlns:a16="http://schemas.microsoft.com/office/drawing/2014/main" id="{D060D262-A831-4154-8FC7-507AE4FF39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43200" y="4419600"/>
                        <a:ext cx="4114800" cy="207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8" name="Object 10">
            <a:extLst>
              <a:ext uri="{FF2B5EF4-FFF2-40B4-BE49-F238E27FC236}">
                <a16:creationId xmlns:a16="http://schemas.microsoft.com/office/drawing/2014/main" id="{0849405A-5869-402F-BBB1-50FAEBAF15F0}"/>
              </a:ext>
            </a:extLst>
          </p:cNvPr>
          <p:cNvGraphicFramePr>
            <a:graphicFrameLocks noChangeAspect="1"/>
          </p:cNvGraphicFramePr>
          <p:nvPr/>
        </p:nvGraphicFramePr>
        <p:xfrm>
          <a:off x="7162800" y="5029200"/>
          <a:ext cx="1524000" cy="1428750"/>
        </p:xfrm>
        <a:graphic>
          <a:graphicData uri="http://schemas.openxmlformats.org/presentationml/2006/ole">
            <mc:AlternateContent xmlns:mc="http://schemas.openxmlformats.org/markup-compatibility/2006">
              <mc:Choice xmlns:v="urn:schemas-microsoft-com:vml" Requires="v">
                <p:oleObj spid="_x0000_s30751" name="Bitmap Image" r:id="rId14" imgW="914384" imgH="857143" progId="Paint.Picture">
                  <p:embed/>
                </p:oleObj>
              </mc:Choice>
              <mc:Fallback>
                <p:oleObj name="Bitmap Image" r:id="rId14" imgW="914384" imgH="857143" progId="Paint.Picture">
                  <p:embed/>
                  <p:pic>
                    <p:nvPicPr>
                      <p:cNvPr id="7178" name="Object 10">
                        <a:extLst>
                          <a:ext uri="{FF2B5EF4-FFF2-40B4-BE49-F238E27FC236}">
                            <a16:creationId xmlns:a16="http://schemas.microsoft.com/office/drawing/2014/main" id="{0849405A-5869-402F-BBB1-50FAEBAF15F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62800" y="5029200"/>
                        <a:ext cx="152400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33" name="Footer Placeholder 10">
            <a:extLst>
              <a:ext uri="{FF2B5EF4-FFF2-40B4-BE49-F238E27FC236}">
                <a16:creationId xmlns:a16="http://schemas.microsoft.com/office/drawing/2014/main" id="{48C5CE4A-B1C1-45E2-A2B9-35BAFF934E9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a:t>copyright cmassengale</a:t>
            </a:r>
          </a:p>
        </p:txBody>
      </p:sp>
    </p:spTree>
    <p:extLst>
      <p:ext uri="{BB962C8B-B14F-4D97-AF65-F5344CB8AC3E}">
        <p14:creationId xmlns:p14="http://schemas.microsoft.com/office/powerpoint/2010/main" val="33576305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1+#ppt_w/2"/>
                                          </p:val>
                                        </p:tav>
                                        <p:tav tm="100000">
                                          <p:val>
                                            <p:strVal val="#ppt_x"/>
                                          </p:val>
                                        </p:tav>
                                      </p:tavLst>
                                    </p:anim>
                                    <p:anim calcmode="lin" valueType="num">
                                      <p:cBhvr additive="base">
                                        <p:cTn id="8" dur="500" fill="hold"/>
                                        <p:tgtEl>
                                          <p:spTgt spid="717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7171"/>
                                        </p:tgtEl>
                                        <p:attrNameLst>
                                          <p:attrName>style.visibility</p:attrName>
                                        </p:attrNameLst>
                                      </p:cBhvr>
                                      <p:to>
                                        <p:strVal val="visible"/>
                                      </p:to>
                                    </p:set>
                                    <p:anim calcmode="lin" valueType="num">
                                      <p:cBhvr additive="base">
                                        <p:cTn id="13" dur="500" fill="hold"/>
                                        <p:tgtEl>
                                          <p:spTgt spid="7171"/>
                                        </p:tgtEl>
                                        <p:attrNameLst>
                                          <p:attrName>ppt_x</p:attrName>
                                        </p:attrNameLst>
                                      </p:cBhvr>
                                      <p:tavLst>
                                        <p:tav tm="0">
                                          <p:val>
                                            <p:strVal val="1+#ppt_w/2"/>
                                          </p:val>
                                        </p:tav>
                                        <p:tav tm="100000">
                                          <p:val>
                                            <p:strVal val="#ppt_x"/>
                                          </p:val>
                                        </p:tav>
                                      </p:tavLst>
                                    </p:anim>
                                    <p:anim calcmode="lin" valueType="num">
                                      <p:cBhvr additive="base">
                                        <p:cTn id="14" dur="500" fill="hold"/>
                                        <p:tgtEl>
                                          <p:spTgt spid="717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7172"/>
                                        </p:tgtEl>
                                        <p:attrNameLst>
                                          <p:attrName>style.visibility</p:attrName>
                                        </p:attrNameLst>
                                      </p:cBhvr>
                                      <p:to>
                                        <p:strVal val="visible"/>
                                      </p:to>
                                    </p:set>
                                    <p:anim calcmode="lin" valueType="num">
                                      <p:cBhvr additive="base">
                                        <p:cTn id="19" dur="500" fill="hold"/>
                                        <p:tgtEl>
                                          <p:spTgt spid="7172"/>
                                        </p:tgtEl>
                                        <p:attrNameLst>
                                          <p:attrName>ppt_x</p:attrName>
                                        </p:attrNameLst>
                                      </p:cBhvr>
                                      <p:tavLst>
                                        <p:tav tm="0">
                                          <p:val>
                                            <p:strVal val="1+#ppt_w/2"/>
                                          </p:val>
                                        </p:tav>
                                        <p:tav tm="100000">
                                          <p:val>
                                            <p:strVal val="#ppt_x"/>
                                          </p:val>
                                        </p:tav>
                                      </p:tavLst>
                                    </p:anim>
                                    <p:anim calcmode="lin" valueType="num">
                                      <p:cBhvr additive="base">
                                        <p:cTn id="20" dur="500" fill="hold"/>
                                        <p:tgtEl>
                                          <p:spTgt spid="717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7173"/>
                                        </p:tgtEl>
                                        <p:attrNameLst>
                                          <p:attrName>style.visibility</p:attrName>
                                        </p:attrNameLst>
                                      </p:cBhvr>
                                      <p:to>
                                        <p:strVal val="visible"/>
                                      </p:to>
                                    </p:set>
                                    <p:anim calcmode="lin" valueType="num">
                                      <p:cBhvr additive="base">
                                        <p:cTn id="25" dur="500" fill="hold"/>
                                        <p:tgtEl>
                                          <p:spTgt spid="7173"/>
                                        </p:tgtEl>
                                        <p:attrNameLst>
                                          <p:attrName>ppt_x</p:attrName>
                                        </p:attrNameLst>
                                      </p:cBhvr>
                                      <p:tavLst>
                                        <p:tav tm="0">
                                          <p:val>
                                            <p:strVal val="1+#ppt_w/2"/>
                                          </p:val>
                                        </p:tav>
                                        <p:tav tm="100000">
                                          <p:val>
                                            <p:strVal val="#ppt_x"/>
                                          </p:val>
                                        </p:tav>
                                      </p:tavLst>
                                    </p:anim>
                                    <p:anim calcmode="lin" valueType="num">
                                      <p:cBhvr additive="base">
                                        <p:cTn id="26" dur="500" fill="hold"/>
                                        <p:tgtEl>
                                          <p:spTgt spid="717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7177"/>
                                        </p:tgtEl>
                                        <p:attrNameLst>
                                          <p:attrName>style.visibility</p:attrName>
                                        </p:attrNameLst>
                                      </p:cBhvr>
                                      <p:to>
                                        <p:strVal val="visible"/>
                                      </p:to>
                                    </p:set>
                                    <p:anim calcmode="lin" valueType="num">
                                      <p:cBhvr additive="base">
                                        <p:cTn id="31" dur="500" fill="hold"/>
                                        <p:tgtEl>
                                          <p:spTgt spid="7177"/>
                                        </p:tgtEl>
                                        <p:attrNameLst>
                                          <p:attrName>ppt_x</p:attrName>
                                        </p:attrNameLst>
                                      </p:cBhvr>
                                      <p:tavLst>
                                        <p:tav tm="0">
                                          <p:val>
                                            <p:strVal val="1+#ppt_w/2"/>
                                          </p:val>
                                        </p:tav>
                                        <p:tav tm="100000">
                                          <p:val>
                                            <p:strVal val="#ppt_x"/>
                                          </p:val>
                                        </p:tav>
                                      </p:tavLst>
                                    </p:anim>
                                    <p:anim calcmode="lin" valueType="num">
                                      <p:cBhvr additive="base">
                                        <p:cTn id="32" dur="500" fill="hold"/>
                                        <p:tgtEl>
                                          <p:spTgt spid="7177"/>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7178"/>
                                        </p:tgtEl>
                                        <p:attrNameLst>
                                          <p:attrName>style.visibility</p:attrName>
                                        </p:attrNameLst>
                                      </p:cBhvr>
                                      <p:to>
                                        <p:strVal val="visible"/>
                                      </p:to>
                                    </p:set>
                                    <p:anim calcmode="lin" valueType="num">
                                      <p:cBhvr additive="base">
                                        <p:cTn id="37" dur="500" fill="hold"/>
                                        <p:tgtEl>
                                          <p:spTgt spid="7178"/>
                                        </p:tgtEl>
                                        <p:attrNameLst>
                                          <p:attrName>ppt_x</p:attrName>
                                        </p:attrNameLst>
                                      </p:cBhvr>
                                      <p:tavLst>
                                        <p:tav tm="0">
                                          <p:val>
                                            <p:strVal val="1+#ppt_w/2"/>
                                          </p:val>
                                        </p:tav>
                                        <p:tav tm="100000">
                                          <p:val>
                                            <p:strVal val="#ppt_x"/>
                                          </p:val>
                                        </p:tav>
                                      </p:tavLst>
                                    </p:anim>
                                    <p:anim calcmode="lin" valueType="num">
                                      <p:cBhvr additive="base">
                                        <p:cTn id="38" dur="500" fill="hold"/>
                                        <p:tgtEl>
                                          <p:spTgt spid="7178"/>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7175"/>
                                        </p:tgtEl>
                                        <p:attrNameLst>
                                          <p:attrName>style.visibility</p:attrName>
                                        </p:attrNameLst>
                                      </p:cBhvr>
                                      <p:to>
                                        <p:strVal val="visible"/>
                                      </p:to>
                                    </p:set>
                                    <p:anim calcmode="lin" valueType="num">
                                      <p:cBhvr additive="base">
                                        <p:cTn id="43" dur="500" fill="hold"/>
                                        <p:tgtEl>
                                          <p:spTgt spid="7175"/>
                                        </p:tgtEl>
                                        <p:attrNameLst>
                                          <p:attrName>ppt_x</p:attrName>
                                        </p:attrNameLst>
                                      </p:cBhvr>
                                      <p:tavLst>
                                        <p:tav tm="0">
                                          <p:val>
                                            <p:strVal val="1+#ppt_w/2"/>
                                          </p:val>
                                        </p:tav>
                                        <p:tav tm="100000">
                                          <p:val>
                                            <p:strVal val="#ppt_x"/>
                                          </p:val>
                                        </p:tav>
                                      </p:tavLst>
                                    </p:anim>
                                    <p:anim calcmode="lin" valueType="num">
                                      <p:cBhvr additive="base">
                                        <p:cTn id="44" dur="500" fill="hold"/>
                                        <p:tgtEl>
                                          <p:spTgt spid="7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animBg="1"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3">
            <a:extLst>
              <a:ext uri="{FF2B5EF4-FFF2-40B4-BE49-F238E27FC236}">
                <a16:creationId xmlns:a16="http://schemas.microsoft.com/office/drawing/2014/main" id="{196815DA-D1ED-46F4-9C1F-3494D8FC94EE}"/>
              </a:ext>
            </a:extLst>
          </p:cNvPr>
          <p:cNvSpPr txBox="1">
            <a:spLocks noChangeArrowheads="1"/>
          </p:cNvSpPr>
          <p:nvPr/>
        </p:nvSpPr>
        <p:spPr bwMode="auto">
          <a:xfrm>
            <a:off x="1016000" y="198438"/>
            <a:ext cx="6977063" cy="762000"/>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400">
                <a:solidFill>
                  <a:srgbClr val="800080"/>
                </a:solidFill>
              </a:rPr>
              <a:t>Formation of Disaccharides</a:t>
            </a:r>
          </a:p>
        </p:txBody>
      </p:sp>
      <p:graphicFrame>
        <p:nvGraphicFramePr>
          <p:cNvPr id="27650" name="Object 5">
            <a:extLst>
              <a:ext uri="{FF2B5EF4-FFF2-40B4-BE49-F238E27FC236}">
                <a16:creationId xmlns:a16="http://schemas.microsoft.com/office/drawing/2014/main" id="{D1D4B694-7702-49D7-AF3A-A8033C6219B8}"/>
              </a:ext>
            </a:extLst>
          </p:cNvPr>
          <p:cNvGraphicFramePr>
            <a:graphicFrameLocks noChangeAspect="1"/>
          </p:cNvGraphicFramePr>
          <p:nvPr/>
        </p:nvGraphicFramePr>
        <p:xfrm>
          <a:off x="533400" y="1600200"/>
          <a:ext cx="8001000" cy="4248150"/>
        </p:xfrm>
        <a:graphic>
          <a:graphicData uri="http://schemas.openxmlformats.org/presentationml/2006/ole">
            <mc:AlternateContent xmlns:mc="http://schemas.openxmlformats.org/markup-compatibility/2006">
              <mc:Choice xmlns:v="urn:schemas-microsoft-com:vml" Requires="v">
                <p:oleObj spid="_x0000_s31750" name="Bitmap Image" r:id="rId4" imgW="6582197" imgH="3495146" progId="Paint.Picture">
                  <p:embed/>
                </p:oleObj>
              </mc:Choice>
              <mc:Fallback>
                <p:oleObj name="Bitmap Image" r:id="rId4" imgW="6582197" imgH="3495146" progId="Paint.Picture">
                  <p:embed/>
                  <p:pic>
                    <p:nvPicPr>
                      <p:cNvPr id="27650" name="Object 5">
                        <a:extLst>
                          <a:ext uri="{FF2B5EF4-FFF2-40B4-BE49-F238E27FC236}">
                            <a16:creationId xmlns:a16="http://schemas.microsoft.com/office/drawing/2014/main" id="{D1D4B694-7702-49D7-AF3A-A8033C6219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600200"/>
                        <a:ext cx="8001000"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52" name="Footer Placeholder 5">
            <a:extLst>
              <a:ext uri="{FF2B5EF4-FFF2-40B4-BE49-F238E27FC236}">
                <a16:creationId xmlns:a16="http://schemas.microsoft.com/office/drawing/2014/main" id="{B2A27BFC-F6F0-4E1E-9593-7CC6C32A1A01}"/>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a:t>copyright cmassengale</a:t>
            </a:r>
          </a:p>
        </p:txBody>
      </p:sp>
    </p:spTree>
    <p:extLst>
      <p:ext uri="{BB962C8B-B14F-4D97-AF65-F5344CB8AC3E}">
        <p14:creationId xmlns:p14="http://schemas.microsoft.com/office/powerpoint/2010/main" val="821667460"/>
      </p:ext>
    </p:extLst>
  </p:cSld>
  <p:clrMapOvr>
    <a:masterClrMapping/>
  </p:clrMapOvr>
  <p:transition>
    <p:zoom dir="in"/>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6D96CCE5-10BC-4BF2-97CD-009B182CB0A8}"/>
              </a:ext>
            </a:extLst>
          </p:cNvPr>
          <p:cNvSpPr>
            <a:spLocks noGrp="1" noRot="1" noChangeArrowheads="1"/>
          </p:cNvSpPr>
          <p:nvPr>
            <p:ph type="title"/>
          </p:nvPr>
        </p:nvSpPr>
        <p:spPr>
          <a:xfrm>
            <a:off x="674077" y="152400"/>
            <a:ext cx="7772400" cy="762000"/>
          </a:xfrm>
        </p:spPr>
        <p:txBody>
          <a:bodyPr/>
          <a:lstStyle/>
          <a:p>
            <a:r>
              <a:rPr lang="en-US" altLang="en-US" dirty="0"/>
              <a:t>Starches</a:t>
            </a:r>
          </a:p>
        </p:txBody>
      </p:sp>
      <p:sp>
        <p:nvSpPr>
          <p:cNvPr id="82947" name="Rectangle 3">
            <a:extLst>
              <a:ext uri="{FF2B5EF4-FFF2-40B4-BE49-F238E27FC236}">
                <a16:creationId xmlns:a16="http://schemas.microsoft.com/office/drawing/2014/main" id="{38177B15-D973-46A8-880A-EDC787AF2F80}"/>
              </a:ext>
            </a:extLst>
          </p:cNvPr>
          <p:cNvSpPr>
            <a:spLocks noGrp="1" noRot="1" noChangeArrowheads="1"/>
          </p:cNvSpPr>
          <p:nvPr>
            <p:ph type="body" idx="1"/>
          </p:nvPr>
        </p:nvSpPr>
        <p:spPr>
          <a:xfrm>
            <a:off x="674077" y="1143000"/>
            <a:ext cx="7772400" cy="4114800"/>
          </a:xfrm>
        </p:spPr>
        <p:txBody>
          <a:bodyPr/>
          <a:lstStyle/>
          <a:p>
            <a:r>
              <a:rPr lang="en-US" altLang="en-US" dirty="0"/>
              <a:t>stored in plant cells</a:t>
            </a:r>
          </a:p>
          <a:p>
            <a:r>
              <a:rPr lang="en-US" altLang="en-US" dirty="0"/>
              <a:t>body hydrolyzes plant starch to glucose</a:t>
            </a:r>
          </a:p>
        </p:txBody>
      </p:sp>
      <p:pic>
        <p:nvPicPr>
          <p:cNvPr id="82948" name="Picture 5" descr="Grains">
            <a:extLst>
              <a:ext uri="{FF2B5EF4-FFF2-40B4-BE49-F238E27FC236}">
                <a16:creationId xmlns:a16="http://schemas.microsoft.com/office/drawing/2014/main" id="{D627F1EE-55CC-42AB-80B4-4424558AF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302" y="2819400"/>
            <a:ext cx="4933950"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74183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26">
            <a:extLst>
              <a:ext uri="{FF2B5EF4-FFF2-40B4-BE49-F238E27FC236}">
                <a16:creationId xmlns:a16="http://schemas.microsoft.com/office/drawing/2014/main" id="{3843CAD9-F5AD-4BD3-9967-074236B82DFC}"/>
              </a:ext>
            </a:extLst>
          </p:cNvPr>
          <p:cNvSpPr>
            <a:spLocks noGrp="1" noChangeArrowheads="1"/>
          </p:cNvSpPr>
          <p:nvPr>
            <p:ph type="title"/>
          </p:nvPr>
        </p:nvSpPr>
        <p:spPr>
          <a:xfrm>
            <a:off x="609600" y="228600"/>
            <a:ext cx="7772400" cy="1143000"/>
          </a:xfrm>
        </p:spPr>
        <p:txBody>
          <a:bodyPr/>
          <a:lstStyle/>
          <a:p>
            <a:pPr eaLnBrk="1" hangingPunct="1"/>
            <a:r>
              <a:rPr lang="en-US" altLang="en-US" dirty="0"/>
              <a:t>Starch</a:t>
            </a:r>
          </a:p>
        </p:txBody>
      </p:sp>
      <p:sp>
        <p:nvSpPr>
          <p:cNvPr id="83971" name="Rectangle 1027">
            <a:extLst>
              <a:ext uri="{FF2B5EF4-FFF2-40B4-BE49-F238E27FC236}">
                <a16:creationId xmlns:a16="http://schemas.microsoft.com/office/drawing/2014/main" id="{3C3CA695-A289-4193-85F3-B33DD3424CDE}"/>
              </a:ext>
            </a:extLst>
          </p:cNvPr>
          <p:cNvSpPr>
            <a:spLocks noGrp="1" noChangeArrowheads="1"/>
          </p:cNvSpPr>
          <p:nvPr>
            <p:ph type="body" idx="1"/>
          </p:nvPr>
        </p:nvSpPr>
        <p:spPr>
          <a:xfrm>
            <a:off x="381000" y="1676400"/>
            <a:ext cx="8534400" cy="4114800"/>
          </a:xfrm>
        </p:spPr>
        <p:txBody>
          <a:bodyPr/>
          <a:lstStyle/>
          <a:p>
            <a:pPr eaLnBrk="1" hangingPunct="1">
              <a:lnSpc>
                <a:spcPct val="90000"/>
              </a:lnSpc>
            </a:pPr>
            <a:r>
              <a:rPr lang="en-US" altLang="en-US" dirty="0"/>
              <a:t>most common storage polysaccharide in plants</a:t>
            </a:r>
          </a:p>
          <a:p>
            <a:pPr eaLnBrk="1" hangingPunct="1">
              <a:lnSpc>
                <a:spcPct val="90000"/>
              </a:lnSpc>
            </a:pPr>
            <a:endParaRPr lang="en-US" altLang="en-US" dirty="0"/>
          </a:p>
          <a:p>
            <a:pPr eaLnBrk="1" hangingPunct="1">
              <a:lnSpc>
                <a:spcPct val="90000"/>
              </a:lnSpc>
            </a:pPr>
            <a:r>
              <a:rPr lang="en-US" altLang="en-US" dirty="0"/>
              <a:t>composed of 10 – 30% </a:t>
            </a:r>
            <a:r>
              <a:rPr lang="en-US" altLang="en-US" dirty="0">
                <a:latin typeface="Symbol" panose="05050102010706020507" pitchFamily="18" charset="2"/>
              </a:rPr>
              <a:t>a-</a:t>
            </a:r>
            <a:r>
              <a:rPr lang="en-US" altLang="en-US" dirty="0"/>
              <a:t>amylose and 70-90% amylopectin depending on the source</a:t>
            </a:r>
          </a:p>
          <a:p>
            <a:pPr eaLnBrk="1" hangingPunct="1">
              <a:lnSpc>
                <a:spcPct val="90000"/>
              </a:lnSpc>
            </a:pPr>
            <a:endParaRPr lang="en-US" altLang="en-US" dirty="0"/>
          </a:p>
          <a:p>
            <a:pPr eaLnBrk="1" hangingPunct="1">
              <a:lnSpc>
                <a:spcPct val="90000"/>
              </a:lnSpc>
            </a:pPr>
            <a:r>
              <a:rPr lang="en-US" altLang="en-US" dirty="0"/>
              <a:t>the chains are of varying length, having molecular weights from several thousands to half a million</a:t>
            </a:r>
          </a:p>
          <a:p>
            <a:pPr eaLnBrk="1" hangingPunct="1">
              <a:lnSpc>
                <a:spcPct val="90000"/>
              </a:lnSpc>
            </a:pPr>
            <a:endParaRPr lang="en-US" altLang="en-US" dirty="0"/>
          </a:p>
        </p:txBody>
      </p:sp>
    </p:spTree>
    <p:extLst>
      <p:ext uri="{BB962C8B-B14F-4D97-AF65-F5344CB8AC3E}">
        <p14:creationId xmlns:p14="http://schemas.microsoft.com/office/powerpoint/2010/main" val="531392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a:grpSpLocks/>
          </p:cNvGrpSpPr>
          <p:nvPr/>
        </p:nvGrpSpPr>
        <p:grpSpPr bwMode="auto">
          <a:xfrm>
            <a:off x="227789" y="1066800"/>
            <a:ext cx="8459416" cy="5562106"/>
            <a:chOff x="588" y="769"/>
            <a:chExt cx="4638" cy="3456"/>
          </a:xfr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6200000" scaled="1"/>
            <a:tileRect/>
          </a:gradFill>
        </p:grpSpPr>
        <p:grpSp>
          <p:nvGrpSpPr>
            <p:cNvPr id="3" name="Group 8"/>
            <p:cNvGrpSpPr>
              <a:grpSpLocks/>
            </p:cNvGrpSpPr>
            <p:nvPr/>
          </p:nvGrpSpPr>
          <p:grpSpPr bwMode="auto">
            <a:xfrm>
              <a:off x="672" y="769"/>
              <a:ext cx="4512" cy="1723"/>
              <a:chOff x="672" y="769"/>
              <a:chExt cx="4512" cy="1723"/>
            </a:xfrm>
            <a:grpFill/>
          </p:grpSpPr>
          <p:pic>
            <p:nvPicPr>
              <p:cNvPr id="29706" name="Picture 4"/>
              <p:cNvPicPr>
                <a:picLocks noChangeAspect="1" noChangeArrowheads="1"/>
              </p:cNvPicPr>
              <p:nvPr/>
            </p:nvPicPr>
            <p:blipFill>
              <a:blip r:embed="rId2" cstate="print"/>
              <a:srcRect/>
              <a:stretch>
                <a:fillRect/>
              </a:stretch>
            </p:blipFill>
            <p:spPr bwMode="auto">
              <a:xfrm>
                <a:off x="672" y="864"/>
                <a:ext cx="2400" cy="1628"/>
              </a:xfrm>
              <a:prstGeom prst="rect">
                <a:avLst/>
              </a:prstGeom>
              <a:grpFill/>
              <a:ln w="9525">
                <a:solidFill>
                  <a:schemeClr val="accent1"/>
                </a:solidFill>
                <a:miter lim="800000"/>
                <a:headEnd/>
                <a:tailEnd/>
              </a:ln>
            </p:spPr>
          </p:pic>
          <p:pic>
            <p:nvPicPr>
              <p:cNvPr id="29707" name="Picture 5"/>
              <p:cNvPicPr>
                <a:picLocks noChangeAspect="1" noChangeArrowheads="1"/>
              </p:cNvPicPr>
              <p:nvPr/>
            </p:nvPicPr>
            <p:blipFill>
              <a:blip r:embed="rId3" cstate="print"/>
              <a:srcRect/>
              <a:stretch>
                <a:fillRect/>
              </a:stretch>
            </p:blipFill>
            <p:spPr bwMode="auto">
              <a:xfrm>
                <a:off x="2928" y="769"/>
                <a:ext cx="2256" cy="1723"/>
              </a:xfrm>
              <a:prstGeom prst="rect">
                <a:avLst/>
              </a:prstGeom>
              <a:grpFill/>
              <a:ln w="9525">
                <a:solidFill>
                  <a:schemeClr val="accent1"/>
                </a:solidFill>
                <a:miter lim="800000"/>
                <a:headEnd/>
                <a:tailEnd/>
              </a:ln>
            </p:spPr>
          </p:pic>
        </p:grpSp>
        <p:grpSp>
          <p:nvGrpSpPr>
            <p:cNvPr id="4" name="Group 9"/>
            <p:cNvGrpSpPr>
              <a:grpSpLocks/>
            </p:cNvGrpSpPr>
            <p:nvPr/>
          </p:nvGrpSpPr>
          <p:grpSpPr bwMode="auto">
            <a:xfrm>
              <a:off x="588" y="2521"/>
              <a:ext cx="4638" cy="1704"/>
              <a:chOff x="588" y="2521"/>
              <a:chExt cx="4638" cy="1704"/>
            </a:xfrm>
            <a:grpFill/>
          </p:grpSpPr>
          <p:pic>
            <p:nvPicPr>
              <p:cNvPr id="29704" name="Picture 6"/>
              <p:cNvPicPr>
                <a:picLocks noChangeAspect="1" noChangeArrowheads="1"/>
              </p:cNvPicPr>
              <p:nvPr/>
            </p:nvPicPr>
            <p:blipFill>
              <a:blip r:embed="rId4" cstate="print"/>
              <a:srcRect/>
              <a:stretch>
                <a:fillRect/>
              </a:stretch>
            </p:blipFill>
            <p:spPr bwMode="auto">
              <a:xfrm>
                <a:off x="588" y="2521"/>
                <a:ext cx="2316" cy="1657"/>
              </a:xfrm>
              <a:prstGeom prst="rect">
                <a:avLst/>
              </a:prstGeom>
              <a:grpFill/>
              <a:ln w="9525">
                <a:solidFill>
                  <a:schemeClr val="accent1"/>
                </a:solidFill>
                <a:miter lim="800000"/>
                <a:headEnd/>
                <a:tailEnd/>
              </a:ln>
            </p:spPr>
          </p:pic>
          <p:pic>
            <p:nvPicPr>
              <p:cNvPr id="29705" name="Picture 7"/>
              <p:cNvPicPr>
                <a:picLocks noChangeAspect="1" noChangeArrowheads="1"/>
              </p:cNvPicPr>
              <p:nvPr/>
            </p:nvPicPr>
            <p:blipFill>
              <a:blip r:embed="rId5" cstate="print"/>
              <a:srcRect/>
              <a:stretch>
                <a:fillRect/>
              </a:stretch>
            </p:blipFill>
            <p:spPr bwMode="auto">
              <a:xfrm>
                <a:off x="2970" y="2556"/>
                <a:ext cx="2256" cy="1669"/>
              </a:xfrm>
              <a:prstGeom prst="rect">
                <a:avLst/>
              </a:prstGeom>
              <a:grpFill/>
              <a:ln w="9525">
                <a:solidFill>
                  <a:schemeClr val="accent1"/>
                </a:solidFill>
                <a:miter lim="800000"/>
                <a:headEnd/>
                <a:tailEnd/>
              </a:ln>
            </p:spPr>
          </p:pic>
        </p:grpSp>
      </p:grpSp>
      <p:sp>
        <p:nvSpPr>
          <p:cNvPr id="29698" name="عنصر نائب للتذييل 3"/>
          <p:cNvSpPr>
            <a:spLocks noGrp="1"/>
          </p:cNvSpPr>
          <p:nvPr>
            <p:ph type="ftr" sz="quarter" idx="11"/>
          </p:nvPr>
        </p:nvSpPr>
        <p:spPr>
          <a:xfrm flipV="1">
            <a:off x="2898648" y="6722110"/>
            <a:ext cx="3502152" cy="135890"/>
          </a:xfrm>
          <a:noFill/>
        </p:spPr>
        <p:txBody>
          <a:bodyPr/>
          <a:lstStyle/>
          <a:p>
            <a:r>
              <a:rPr lang="en-CA" altLang="en-US" dirty="0">
                <a:latin typeface="Arial" charset="0"/>
              </a:rPr>
              <a:t>  </a:t>
            </a:r>
          </a:p>
        </p:txBody>
      </p:sp>
      <p:sp>
        <p:nvSpPr>
          <p:cNvPr id="29699" name="عنصر نائب لرقم الشريحة 4"/>
          <p:cNvSpPr>
            <a:spLocks noGrp="1"/>
          </p:cNvSpPr>
          <p:nvPr>
            <p:ph type="sldNum" sz="quarter" idx="12"/>
          </p:nvPr>
        </p:nvSpPr>
        <p:spPr>
          <a:noFill/>
        </p:spPr>
        <p:txBody>
          <a:bodyPr/>
          <a:lstStyle/>
          <a:p>
            <a:fld id="{AFD85948-C284-4131-A963-63873A59A00D}" type="slidenum">
              <a:rPr lang="en-CA" altLang="en-US">
                <a:latin typeface="Arial" charset="0"/>
              </a:rPr>
              <a:pPr/>
              <a:t>12</a:t>
            </a:fld>
            <a:endParaRPr lang="en-CA" altLang="en-US">
              <a:latin typeface="Arial" charset="0"/>
            </a:endParaRPr>
          </a:p>
        </p:txBody>
      </p:sp>
      <p:sp>
        <p:nvSpPr>
          <p:cNvPr id="29700" name="Rectangle 2"/>
          <p:cNvSpPr>
            <a:spLocks noGrp="1" noChangeArrowheads="1"/>
          </p:cNvSpPr>
          <p:nvPr>
            <p:ph type="title"/>
          </p:nvPr>
        </p:nvSpPr>
        <p:spPr>
          <a:xfrm>
            <a:off x="565825" y="64477"/>
            <a:ext cx="7772400" cy="1002323"/>
          </a:xfr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eaLnBrk="1" hangingPunct="1"/>
            <a:r>
              <a:rPr lang="en-US" dirty="0"/>
              <a:t>The Deoxyribonucleotides</a:t>
            </a:r>
          </a:p>
        </p:txBody>
      </p:sp>
    </p:spTree>
    <p:extLst>
      <p:ext uri="{BB962C8B-B14F-4D97-AF65-F5344CB8AC3E}">
        <p14:creationId xmlns:p14="http://schemas.microsoft.com/office/powerpoint/2010/main" val="27916051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E3B93-065D-466F-8521-1B17DE8720AA}"/>
              </a:ext>
            </a:extLst>
          </p:cNvPr>
          <p:cNvSpPr>
            <a:spLocks noGrp="1"/>
          </p:cNvSpPr>
          <p:nvPr>
            <p:ph type="title"/>
          </p:nvPr>
        </p:nvSpPr>
        <p:spPr>
          <a:xfrm>
            <a:off x="762000" y="152400"/>
            <a:ext cx="7772400" cy="1143000"/>
          </a:xfrm>
        </p:spPr>
        <p:txBody>
          <a:bodyPr/>
          <a:lstStyle/>
          <a:p>
            <a:r>
              <a:rPr lang="en-US" dirty="0"/>
              <a:t>Polysaccharides</a:t>
            </a:r>
            <a:br>
              <a:rPr lang="en-US" dirty="0"/>
            </a:br>
            <a:endParaRPr lang="en-US" dirty="0"/>
          </a:p>
        </p:txBody>
      </p:sp>
      <p:sp>
        <p:nvSpPr>
          <p:cNvPr id="3" name="Content Placeholder 2">
            <a:extLst>
              <a:ext uri="{FF2B5EF4-FFF2-40B4-BE49-F238E27FC236}">
                <a16:creationId xmlns:a16="http://schemas.microsoft.com/office/drawing/2014/main" id="{02672661-3264-426E-B964-6D39699972B2}"/>
              </a:ext>
            </a:extLst>
          </p:cNvPr>
          <p:cNvSpPr>
            <a:spLocks noGrp="1"/>
          </p:cNvSpPr>
          <p:nvPr>
            <p:ph idx="1"/>
          </p:nvPr>
        </p:nvSpPr>
        <p:spPr>
          <a:xfrm>
            <a:off x="152400" y="990600"/>
            <a:ext cx="8763000" cy="5029200"/>
          </a:xfrm>
        </p:spPr>
        <p:txBody>
          <a:bodyPr/>
          <a:lstStyle/>
          <a:p>
            <a:r>
              <a:rPr lang="en-US" sz="2400" dirty="0"/>
              <a:t>Polysaccharides contain long monosaccharide units joined together by </a:t>
            </a:r>
            <a:r>
              <a:rPr lang="en-US" sz="2400" dirty="0" err="1"/>
              <a:t>glycosidic</a:t>
            </a:r>
            <a:r>
              <a:rPr lang="en-US" sz="2400" dirty="0"/>
              <a:t> linkage.</a:t>
            </a:r>
          </a:p>
          <a:p>
            <a:endParaRPr lang="en-US" sz="1400" dirty="0"/>
          </a:p>
          <a:p>
            <a:r>
              <a:rPr lang="en-US" sz="2400" dirty="0"/>
              <a:t>Most of them act as food storage for e.g. Starch. Starch is the main storage polysaccharide for plants.</a:t>
            </a:r>
          </a:p>
          <a:p>
            <a:endParaRPr lang="en-US" sz="1600" dirty="0"/>
          </a:p>
          <a:p>
            <a:r>
              <a:rPr lang="en-US" sz="2400" dirty="0"/>
              <a:t>It is a polymer of α glucose and consists of two components-Amylose and Amylopectin.</a:t>
            </a:r>
          </a:p>
          <a:p>
            <a:endParaRPr lang="en-US" sz="1800" dirty="0"/>
          </a:p>
          <a:p>
            <a:r>
              <a:rPr lang="en-US" sz="2400" dirty="0"/>
              <a:t>Cellulose is also one of the polysaccharides that are mostly found in plants.</a:t>
            </a:r>
          </a:p>
          <a:p>
            <a:endParaRPr lang="en-US" sz="1800" dirty="0"/>
          </a:p>
          <a:p>
            <a:r>
              <a:rPr lang="en-US" sz="2400" dirty="0"/>
              <a:t>It is composed of β-D- glucose units joined by a </a:t>
            </a:r>
            <a:r>
              <a:rPr lang="en-US" sz="2400" dirty="0" err="1"/>
              <a:t>glycosidic</a:t>
            </a:r>
            <a:r>
              <a:rPr lang="en-US" sz="2400" dirty="0"/>
              <a:t> linkage between C1 of one glucose unit and C4 of the next glucose unit.</a:t>
            </a:r>
          </a:p>
        </p:txBody>
      </p:sp>
    </p:spTree>
    <p:extLst>
      <p:ext uri="{BB962C8B-B14F-4D97-AF65-F5344CB8AC3E}">
        <p14:creationId xmlns:p14="http://schemas.microsoft.com/office/powerpoint/2010/main" val="33854123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a:extLst>
              <a:ext uri="{FF2B5EF4-FFF2-40B4-BE49-F238E27FC236}">
                <a16:creationId xmlns:a16="http://schemas.microsoft.com/office/drawing/2014/main" id="{AFE9A343-4F62-4C08-ABB9-C3AD78FA5DE3}"/>
              </a:ext>
            </a:extLst>
          </p:cNvPr>
          <p:cNvSpPr>
            <a:spLocks noGrp="1" noChangeArrowheads="1"/>
          </p:cNvSpPr>
          <p:nvPr>
            <p:ph type="body" sz="half" idx="1"/>
          </p:nvPr>
        </p:nvSpPr>
        <p:spPr>
          <a:xfrm>
            <a:off x="304800" y="2076450"/>
            <a:ext cx="8839200" cy="4572000"/>
          </a:xfrm>
        </p:spPr>
        <p:txBody>
          <a:bodyPr/>
          <a:lstStyle/>
          <a:p>
            <a:pPr marL="0" indent="0">
              <a:lnSpc>
                <a:spcPct val="95000"/>
              </a:lnSpc>
              <a:spcBef>
                <a:spcPct val="0"/>
              </a:spcBef>
              <a:spcAft>
                <a:spcPct val="40000"/>
              </a:spcAft>
              <a:buFontTx/>
              <a:buNone/>
            </a:pPr>
            <a:r>
              <a:rPr lang="en-US" altLang="en-US" b="1">
                <a:solidFill>
                  <a:schemeClr val="hlink"/>
                </a:solidFill>
              </a:rPr>
              <a:t>Polysaccharides</a:t>
            </a:r>
            <a:r>
              <a:rPr lang="en-US" altLang="en-US" sz="2800" b="1">
                <a:solidFill>
                  <a:schemeClr val="hlink"/>
                </a:solidFill>
              </a:rPr>
              <a:t>:</a:t>
            </a:r>
          </a:p>
          <a:p>
            <a:pPr marL="0" indent="0">
              <a:lnSpc>
                <a:spcPct val="95000"/>
              </a:lnSpc>
              <a:spcBef>
                <a:spcPct val="0"/>
              </a:spcBef>
              <a:spcAft>
                <a:spcPct val="40000"/>
              </a:spcAft>
              <a:buFontTx/>
              <a:buNone/>
            </a:pPr>
            <a:r>
              <a:rPr lang="en-US" altLang="en-US" sz="2800" b="1">
                <a:solidFill>
                  <a:srgbClr val="000099"/>
                </a:solidFill>
              </a:rPr>
              <a:t>Plants</a:t>
            </a:r>
            <a:r>
              <a:rPr lang="en-US" altLang="en-US" sz="2800"/>
              <a:t> store glucose as </a:t>
            </a:r>
            <a:r>
              <a:rPr lang="en-US" altLang="en-US" sz="2800" b="1">
                <a:solidFill>
                  <a:srgbClr val="000099"/>
                </a:solidFill>
              </a:rPr>
              <a:t>amylose</a:t>
            </a:r>
            <a:r>
              <a:rPr lang="en-US" altLang="en-US" sz="2800"/>
              <a:t> or </a:t>
            </a:r>
            <a:r>
              <a:rPr lang="en-US" altLang="en-US" sz="2800" b="1">
                <a:solidFill>
                  <a:srgbClr val="000099"/>
                </a:solidFill>
              </a:rPr>
              <a:t>amylopectin</a:t>
            </a:r>
            <a:r>
              <a:rPr lang="en-US" altLang="en-US" sz="2800"/>
              <a:t>, glucose polymers collectively called starch. </a:t>
            </a:r>
          </a:p>
          <a:p>
            <a:pPr marL="0" indent="0">
              <a:lnSpc>
                <a:spcPct val="95000"/>
              </a:lnSpc>
              <a:spcBef>
                <a:spcPct val="0"/>
              </a:spcBef>
              <a:spcAft>
                <a:spcPct val="40000"/>
              </a:spcAft>
              <a:buFontTx/>
              <a:buNone/>
            </a:pPr>
            <a:r>
              <a:rPr lang="en-US" altLang="en-US" sz="2800"/>
              <a:t>Glucose storage in </a:t>
            </a:r>
            <a:r>
              <a:rPr lang="en-US" altLang="en-US" sz="2800" b="1">
                <a:solidFill>
                  <a:srgbClr val="000099"/>
                </a:solidFill>
              </a:rPr>
              <a:t>polymeric</a:t>
            </a:r>
            <a:r>
              <a:rPr lang="en-US" altLang="en-US" sz="2800"/>
              <a:t> form </a:t>
            </a:r>
            <a:r>
              <a:rPr lang="en-US" altLang="en-US" sz="2800" b="1">
                <a:solidFill>
                  <a:srgbClr val="000099"/>
                </a:solidFill>
              </a:rPr>
              <a:t>minimizes osmotic effects</a:t>
            </a:r>
            <a:r>
              <a:rPr lang="en-US" altLang="en-US" sz="2800"/>
              <a:t>.</a:t>
            </a:r>
          </a:p>
          <a:p>
            <a:pPr marL="0" indent="0">
              <a:lnSpc>
                <a:spcPct val="95000"/>
              </a:lnSpc>
              <a:spcBef>
                <a:spcPct val="0"/>
              </a:spcBef>
              <a:spcAft>
                <a:spcPct val="40000"/>
              </a:spcAft>
              <a:buFont typeface="Wingdings" panose="05000000000000000000" pitchFamily="2" charset="2"/>
              <a:buNone/>
            </a:pPr>
            <a:r>
              <a:rPr lang="en-US" altLang="en-US" sz="2800" b="1">
                <a:solidFill>
                  <a:srgbClr val="000099"/>
                </a:solidFill>
              </a:rPr>
              <a:t>Amylose</a:t>
            </a:r>
            <a:r>
              <a:rPr lang="en-US" altLang="en-US" sz="2800"/>
              <a:t> is a glucose polymer with </a:t>
            </a:r>
            <a:r>
              <a:rPr lang="en-US" altLang="en-US" sz="2800" b="1">
                <a:solidFill>
                  <a:srgbClr val="000099"/>
                </a:solidFill>
                <a:latin typeface="Symbol" panose="05050102010706020507" pitchFamily="18" charset="2"/>
              </a:rPr>
              <a:t>a</a:t>
            </a:r>
            <a:r>
              <a:rPr lang="en-US" altLang="en-US" sz="2800" b="1">
                <a:solidFill>
                  <a:srgbClr val="000099"/>
                </a:solidFill>
              </a:rPr>
              <a:t>(1</a:t>
            </a:r>
            <a:r>
              <a:rPr lang="en-US" altLang="en-US" sz="2800" b="1" noProof="1">
                <a:solidFill>
                  <a:srgbClr val="000099"/>
                </a:solidFill>
                <a:sym typeface="Symbol" panose="05050102010706020507" pitchFamily="18" charset="2"/>
              </a:rPr>
              <a:t></a:t>
            </a:r>
            <a:r>
              <a:rPr lang="en-US" altLang="en-US" sz="2800" b="1">
                <a:solidFill>
                  <a:srgbClr val="000099"/>
                </a:solidFill>
              </a:rPr>
              <a:t>4)</a:t>
            </a:r>
            <a:r>
              <a:rPr lang="en-US" altLang="en-US" sz="2800"/>
              <a:t> linkages. </a:t>
            </a:r>
          </a:p>
          <a:p>
            <a:pPr marL="0" indent="0">
              <a:lnSpc>
                <a:spcPct val="95000"/>
              </a:lnSpc>
              <a:spcBef>
                <a:spcPct val="0"/>
              </a:spcBef>
              <a:spcAft>
                <a:spcPct val="40000"/>
              </a:spcAft>
              <a:buFont typeface="Wingdings" panose="05000000000000000000" pitchFamily="2" charset="2"/>
              <a:buNone/>
            </a:pPr>
            <a:r>
              <a:rPr lang="en-US" altLang="en-US" sz="2800"/>
              <a:t>The end of the polysaccharide with an anomeric C1 not involved in a glycosidic bond is called the </a:t>
            </a:r>
            <a:r>
              <a:rPr lang="en-US" altLang="en-US" sz="2800" b="1">
                <a:solidFill>
                  <a:srgbClr val="000099"/>
                </a:solidFill>
              </a:rPr>
              <a:t>reducing end</a:t>
            </a:r>
            <a:r>
              <a:rPr lang="en-US" altLang="en-US" sz="2800"/>
              <a:t>.</a:t>
            </a:r>
          </a:p>
        </p:txBody>
      </p:sp>
      <p:sp>
        <p:nvSpPr>
          <p:cNvPr id="28676" name="Rectangle 11">
            <a:extLst>
              <a:ext uri="{FF2B5EF4-FFF2-40B4-BE49-F238E27FC236}">
                <a16:creationId xmlns:a16="http://schemas.microsoft.com/office/drawing/2014/main" id="{07E40030-7DBC-4E2D-B771-87ADFB20CC75}"/>
              </a:ext>
            </a:extLst>
          </p:cNvPr>
          <p:cNvSpPr>
            <a:spLocks noChangeArrowheads="1"/>
          </p:cNvSpPr>
          <p:nvPr/>
        </p:nvSpPr>
        <p:spPr bwMode="auto">
          <a:xfrm>
            <a:off x="2143125" y="2914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28674" name="Object 10">
            <a:extLst>
              <a:ext uri="{FF2B5EF4-FFF2-40B4-BE49-F238E27FC236}">
                <a16:creationId xmlns:a16="http://schemas.microsoft.com/office/drawing/2014/main" id="{C1255B3B-5609-4562-989C-10CB0AA534C6}"/>
              </a:ext>
            </a:extLst>
          </p:cNvPr>
          <p:cNvGraphicFramePr>
            <a:graphicFrameLocks noChangeAspect="1"/>
          </p:cNvGraphicFramePr>
          <p:nvPr/>
        </p:nvGraphicFramePr>
        <p:xfrm>
          <a:off x="0" y="19050"/>
          <a:ext cx="9150350" cy="1938338"/>
        </p:xfrm>
        <a:graphic>
          <a:graphicData uri="http://schemas.openxmlformats.org/presentationml/2006/ole">
            <mc:AlternateContent xmlns:mc="http://schemas.openxmlformats.org/markup-compatibility/2006">
              <mc:Choice xmlns:v="urn:schemas-microsoft-com:vml" Requires="v">
                <p:oleObj spid="_x0000_s32774" r:id="rId3" imgW="4858512" imgH="1028700" progId="Word.Picture.8">
                  <p:embed/>
                </p:oleObj>
              </mc:Choice>
              <mc:Fallback>
                <p:oleObj r:id="rId3" imgW="4858512" imgH="1028700" progId="Word.Picture.8">
                  <p:embed/>
                  <p:pic>
                    <p:nvPicPr>
                      <p:cNvPr id="28674" name="Object 10">
                        <a:extLst>
                          <a:ext uri="{FF2B5EF4-FFF2-40B4-BE49-F238E27FC236}">
                            <a16:creationId xmlns:a16="http://schemas.microsoft.com/office/drawing/2014/main" id="{C1255B3B-5609-4562-989C-10CB0AA534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50"/>
                        <a:ext cx="9150350" cy="1938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413587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a:extLst>
              <a:ext uri="{FF2B5EF4-FFF2-40B4-BE49-F238E27FC236}">
                <a16:creationId xmlns:a16="http://schemas.microsoft.com/office/drawing/2014/main" id="{43C68BFA-09A2-4904-B5FD-021B282B72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Text Box 4">
            <a:extLst>
              <a:ext uri="{FF2B5EF4-FFF2-40B4-BE49-F238E27FC236}">
                <a16:creationId xmlns:a16="http://schemas.microsoft.com/office/drawing/2014/main" id="{D845210A-F2F0-4BFB-B838-87FE91E59613}"/>
              </a:ext>
            </a:extLst>
          </p:cNvPr>
          <p:cNvSpPr txBox="1">
            <a:spLocks noChangeArrowheads="1"/>
          </p:cNvSpPr>
          <p:nvPr/>
        </p:nvSpPr>
        <p:spPr bwMode="auto">
          <a:xfrm>
            <a:off x="365125" y="5527675"/>
            <a:ext cx="861536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Amylose and amylopectin are the 2 forms of starch. Amylopectin</a:t>
            </a:r>
          </a:p>
          <a:p>
            <a:r>
              <a:rPr lang="en-US" altLang="en-US"/>
              <a:t>is a highly branched structure, with branches occurring every 12</a:t>
            </a:r>
          </a:p>
          <a:p>
            <a:r>
              <a:rPr lang="en-US" altLang="en-US"/>
              <a:t>to 30 residues</a:t>
            </a:r>
          </a:p>
        </p:txBody>
      </p:sp>
    </p:spTree>
    <p:extLst>
      <p:ext uri="{BB962C8B-B14F-4D97-AF65-F5344CB8AC3E}">
        <p14:creationId xmlns:p14="http://schemas.microsoft.com/office/powerpoint/2010/main" val="26226164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2">
            <a:extLst>
              <a:ext uri="{FF2B5EF4-FFF2-40B4-BE49-F238E27FC236}">
                <a16:creationId xmlns:a16="http://schemas.microsoft.com/office/drawing/2014/main" id="{D3624BE3-0B41-4519-912F-59A1B274779A}"/>
              </a:ext>
            </a:extLst>
          </p:cNvPr>
          <p:cNvSpPr txBox="1">
            <a:spLocks noChangeArrowheads="1"/>
          </p:cNvSpPr>
          <p:nvPr/>
        </p:nvSpPr>
        <p:spPr bwMode="auto">
          <a:xfrm>
            <a:off x="685800" y="533400"/>
            <a:ext cx="7924800" cy="42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a:t>Polysaccharides</a:t>
            </a:r>
          </a:p>
          <a:p>
            <a:pPr>
              <a:spcBef>
                <a:spcPct val="50000"/>
              </a:spcBef>
            </a:pPr>
            <a:r>
              <a:rPr lang="en-US" altLang="en-US"/>
              <a:t>	starch</a:t>
            </a:r>
          </a:p>
          <a:p>
            <a:pPr>
              <a:spcBef>
                <a:spcPct val="50000"/>
              </a:spcBef>
            </a:pPr>
            <a:r>
              <a:rPr lang="en-US" altLang="en-US"/>
              <a:t>	cellulose</a:t>
            </a:r>
          </a:p>
          <a:p>
            <a:pPr>
              <a:spcBef>
                <a:spcPct val="50000"/>
              </a:spcBef>
            </a:pPr>
            <a:r>
              <a:rPr lang="en-US" altLang="en-US"/>
              <a:t>Starch		20% amylose (water soluble)</a:t>
            </a:r>
          </a:p>
          <a:p>
            <a:pPr>
              <a:spcBef>
                <a:spcPct val="50000"/>
              </a:spcBef>
            </a:pPr>
            <a:r>
              <a:rPr lang="en-US" altLang="en-US"/>
              <a:t>		80% amylopectin (water insoluble)</a:t>
            </a:r>
          </a:p>
          <a:p>
            <a:pPr>
              <a:spcBef>
                <a:spcPct val="50000"/>
              </a:spcBef>
            </a:pPr>
            <a:r>
              <a:rPr lang="en-US" altLang="en-US"/>
              <a:t>	amylose   +   H</a:t>
            </a:r>
            <a:r>
              <a:rPr lang="en-US" altLang="en-US" baseline="-25000"/>
              <a:t>2</a:t>
            </a:r>
            <a:r>
              <a:rPr lang="en-US" altLang="en-US"/>
              <a:t>O   </a:t>
            </a:r>
            <a:r>
              <a:rPr lang="en-US" altLang="en-US">
                <a:sym typeface="Wingdings" panose="05000000000000000000" pitchFamily="2" charset="2"/>
              </a:rPr>
              <a:t>   (+)-maltose</a:t>
            </a:r>
          </a:p>
          <a:p>
            <a:pPr>
              <a:spcBef>
                <a:spcPct val="50000"/>
              </a:spcBef>
            </a:pPr>
            <a:r>
              <a:rPr lang="en-US" altLang="en-US">
                <a:sym typeface="Wingdings" panose="05000000000000000000" pitchFamily="2" charset="2"/>
              </a:rPr>
              <a:t>	(+)-maltose   +   H</a:t>
            </a:r>
            <a:r>
              <a:rPr lang="en-US" altLang="en-US" baseline="-25000">
                <a:sym typeface="Wingdings" panose="05000000000000000000" pitchFamily="2" charset="2"/>
              </a:rPr>
              <a:t>2</a:t>
            </a:r>
            <a:r>
              <a:rPr lang="en-US" altLang="en-US">
                <a:sym typeface="Wingdings" panose="05000000000000000000" pitchFamily="2" charset="2"/>
              </a:rPr>
              <a:t>O      (+)-glucose</a:t>
            </a:r>
          </a:p>
          <a:p>
            <a:pPr>
              <a:spcBef>
                <a:spcPct val="50000"/>
              </a:spcBef>
            </a:pPr>
            <a:r>
              <a:rPr lang="en-US" altLang="en-US">
                <a:sym typeface="Wingdings" panose="05000000000000000000" pitchFamily="2" charset="2"/>
              </a:rPr>
              <a:t>	starch is a poly glucose (alpha-glucoside to C-4)</a:t>
            </a:r>
            <a:endParaRPr lang="en-US" altLang="en-US"/>
          </a:p>
        </p:txBody>
      </p:sp>
      <p:graphicFrame>
        <p:nvGraphicFramePr>
          <p:cNvPr id="29698" name="Object 2">
            <a:extLst>
              <a:ext uri="{FF2B5EF4-FFF2-40B4-BE49-F238E27FC236}">
                <a16:creationId xmlns:a16="http://schemas.microsoft.com/office/drawing/2014/main" id="{8132D450-E6F1-4AB4-9017-8BF43A49F075}"/>
              </a:ext>
            </a:extLst>
          </p:cNvPr>
          <p:cNvGraphicFramePr>
            <a:graphicFrameLocks noChangeAspect="1"/>
          </p:cNvGraphicFramePr>
          <p:nvPr/>
        </p:nvGraphicFramePr>
        <p:xfrm>
          <a:off x="1219200" y="5257800"/>
          <a:ext cx="6746875" cy="635000"/>
        </p:xfrm>
        <a:graphic>
          <a:graphicData uri="http://schemas.openxmlformats.org/presentationml/2006/ole">
            <mc:AlternateContent xmlns:mc="http://schemas.openxmlformats.org/markup-compatibility/2006">
              <mc:Choice xmlns:v="urn:schemas-microsoft-com:vml" Requires="v">
                <p:oleObj spid="_x0000_s33798" name="CS ChemDraw Drawing" r:id="rId3" imgW="4503600" imgH="416520" progId="ChemDraw.Document.6.0">
                  <p:embed/>
                </p:oleObj>
              </mc:Choice>
              <mc:Fallback>
                <p:oleObj name="CS ChemDraw Drawing" r:id="rId3" imgW="4503600" imgH="416520" progId="ChemDraw.Document.6.0">
                  <p:embed/>
                  <p:pic>
                    <p:nvPicPr>
                      <p:cNvPr id="29698" name="Object 2">
                        <a:extLst>
                          <a:ext uri="{FF2B5EF4-FFF2-40B4-BE49-F238E27FC236}">
                            <a16:creationId xmlns:a16="http://schemas.microsoft.com/office/drawing/2014/main" id="{8132D450-E6F1-4AB4-9017-8BF43A49F0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5257800"/>
                        <a:ext cx="6746875"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281754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a:extLst>
              <a:ext uri="{FF2B5EF4-FFF2-40B4-BE49-F238E27FC236}">
                <a16:creationId xmlns:a16="http://schemas.microsoft.com/office/drawing/2014/main" id="{ECC1DDFC-F464-49C6-9B87-D45CBB7A7078}"/>
              </a:ext>
            </a:extLst>
          </p:cNvPr>
          <p:cNvSpPr>
            <a:spLocks noGrp="1" noChangeArrowheads="1"/>
          </p:cNvSpPr>
          <p:nvPr>
            <p:ph type="body" sz="half" idx="2"/>
          </p:nvPr>
        </p:nvSpPr>
        <p:spPr>
          <a:xfrm>
            <a:off x="304800" y="3810000"/>
            <a:ext cx="8839200" cy="2667000"/>
          </a:xfrm>
        </p:spPr>
        <p:txBody>
          <a:bodyPr/>
          <a:lstStyle/>
          <a:p>
            <a:pPr marL="0" indent="0">
              <a:spcBef>
                <a:spcPct val="0"/>
              </a:spcBef>
              <a:spcAft>
                <a:spcPct val="30000"/>
              </a:spcAft>
              <a:buFont typeface="Wingdings" panose="05000000000000000000" pitchFamily="2" charset="2"/>
              <a:buNone/>
            </a:pPr>
            <a:r>
              <a:rPr lang="en-US" altLang="en-US" sz="2800" b="1">
                <a:solidFill>
                  <a:srgbClr val="000099"/>
                </a:solidFill>
              </a:rPr>
              <a:t>Amylopectin</a:t>
            </a:r>
            <a:r>
              <a:rPr lang="en-US" altLang="en-US" sz="2800"/>
              <a:t> is a glucose polymer with mainly </a:t>
            </a:r>
            <a:r>
              <a:rPr lang="en-US" altLang="en-US" sz="2800">
                <a:solidFill>
                  <a:srgbClr val="000099"/>
                </a:solidFill>
                <a:latin typeface="Symbol" panose="05050102010706020507" pitchFamily="18" charset="2"/>
              </a:rPr>
              <a:t>a</a:t>
            </a:r>
            <a:r>
              <a:rPr lang="en-US" altLang="en-US" sz="2800">
                <a:solidFill>
                  <a:srgbClr val="000099"/>
                </a:solidFill>
              </a:rPr>
              <a:t>(1</a:t>
            </a:r>
            <a:r>
              <a:rPr lang="en-US" altLang="en-US" sz="2800" noProof="1">
                <a:solidFill>
                  <a:srgbClr val="000099"/>
                </a:solidFill>
                <a:sym typeface="Symbol" panose="05050102010706020507" pitchFamily="18" charset="2"/>
              </a:rPr>
              <a:t></a:t>
            </a:r>
            <a:r>
              <a:rPr lang="en-US" altLang="en-US" sz="2800">
                <a:solidFill>
                  <a:srgbClr val="000099"/>
                </a:solidFill>
              </a:rPr>
              <a:t>4)</a:t>
            </a:r>
            <a:r>
              <a:rPr lang="en-US" altLang="en-US" sz="2800"/>
              <a:t> linkages, but it also has </a:t>
            </a:r>
            <a:r>
              <a:rPr lang="en-US" altLang="en-US" sz="2800" b="1">
                <a:solidFill>
                  <a:srgbClr val="000099"/>
                </a:solidFill>
              </a:rPr>
              <a:t>branches</a:t>
            </a:r>
            <a:r>
              <a:rPr lang="en-US" altLang="en-US" sz="2800"/>
              <a:t> formed by </a:t>
            </a:r>
            <a:r>
              <a:rPr lang="en-US" altLang="en-US" sz="2800">
                <a:solidFill>
                  <a:srgbClr val="000099"/>
                </a:solidFill>
                <a:latin typeface="Symbol" panose="05050102010706020507" pitchFamily="18" charset="2"/>
              </a:rPr>
              <a:t>a</a:t>
            </a:r>
            <a:r>
              <a:rPr lang="en-US" altLang="en-US" sz="2800">
                <a:solidFill>
                  <a:srgbClr val="000099"/>
                </a:solidFill>
              </a:rPr>
              <a:t>(1</a:t>
            </a:r>
            <a:r>
              <a:rPr lang="en-US" altLang="en-US" sz="2800" noProof="1">
                <a:solidFill>
                  <a:srgbClr val="000099"/>
                </a:solidFill>
                <a:sym typeface="Symbol" panose="05050102010706020507" pitchFamily="18" charset="2"/>
              </a:rPr>
              <a:t></a:t>
            </a:r>
            <a:r>
              <a:rPr lang="en-US" altLang="en-US" sz="2800">
                <a:solidFill>
                  <a:srgbClr val="000099"/>
                </a:solidFill>
              </a:rPr>
              <a:t>6)</a:t>
            </a:r>
            <a:r>
              <a:rPr lang="en-US" altLang="en-US" sz="2800"/>
              <a:t> linkages. Branches are generally longer than shown above.</a:t>
            </a:r>
          </a:p>
          <a:p>
            <a:pPr marL="0" indent="0">
              <a:spcBef>
                <a:spcPct val="0"/>
              </a:spcBef>
              <a:spcAft>
                <a:spcPct val="30000"/>
              </a:spcAft>
              <a:buFontTx/>
              <a:buNone/>
            </a:pPr>
            <a:r>
              <a:rPr lang="en-US" altLang="en-US" sz="2800"/>
              <a:t>The branches produce a compact structure &amp; provide multiple chain ends at which enzymatic cleavage can occur.</a:t>
            </a:r>
          </a:p>
        </p:txBody>
      </p:sp>
      <p:graphicFrame>
        <p:nvGraphicFramePr>
          <p:cNvPr id="30722" name="Object 6">
            <a:extLst>
              <a:ext uri="{FF2B5EF4-FFF2-40B4-BE49-F238E27FC236}">
                <a16:creationId xmlns:a16="http://schemas.microsoft.com/office/drawing/2014/main" id="{29D5D8B7-F38D-46AA-8FE6-A8613C3DE7B6}"/>
              </a:ext>
            </a:extLst>
          </p:cNvPr>
          <p:cNvGraphicFramePr>
            <a:graphicFrameLocks noChangeAspect="1"/>
          </p:cNvGraphicFramePr>
          <p:nvPr>
            <p:ph sz="half" idx="1"/>
          </p:nvPr>
        </p:nvGraphicFramePr>
        <p:xfrm>
          <a:off x="3175" y="533400"/>
          <a:ext cx="9140825" cy="3048000"/>
        </p:xfrm>
        <a:graphic>
          <a:graphicData uri="http://schemas.openxmlformats.org/presentationml/2006/ole">
            <mc:AlternateContent xmlns:mc="http://schemas.openxmlformats.org/markup-compatibility/2006">
              <mc:Choice xmlns:v="urn:schemas-microsoft-com:vml" Requires="v">
                <p:oleObj spid="_x0000_s34822" name="Picture" r:id="rId3" imgW="4629240" imgH="1542960" progId="Word.Picture.8">
                  <p:embed/>
                </p:oleObj>
              </mc:Choice>
              <mc:Fallback>
                <p:oleObj name="Picture" r:id="rId3" imgW="4629240" imgH="1542960" progId="Word.Picture.8">
                  <p:embed/>
                  <p:pic>
                    <p:nvPicPr>
                      <p:cNvPr id="30722" name="Object 6">
                        <a:extLst>
                          <a:ext uri="{FF2B5EF4-FFF2-40B4-BE49-F238E27FC236}">
                            <a16:creationId xmlns:a16="http://schemas.microsoft.com/office/drawing/2014/main" id="{29D5D8B7-F38D-46AA-8FE6-A8613C3DE7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 y="533400"/>
                        <a:ext cx="9140825" cy="3048000"/>
                      </a:xfrm>
                      <a:prstGeom prst="rect">
                        <a:avLst/>
                      </a:prstGeom>
                    </p:spPr>
                  </p:pic>
                </p:oleObj>
              </mc:Fallback>
            </mc:AlternateContent>
          </a:graphicData>
        </a:graphic>
      </p:graphicFrame>
    </p:spTree>
    <p:extLst>
      <p:ext uri="{BB962C8B-B14F-4D97-AF65-F5344CB8AC3E}">
        <p14:creationId xmlns:p14="http://schemas.microsoft.com/office/powerpoint/2010/main" val="715774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a:extLst>
              <a:ext uri="{FF2B5EF4-FFF2-40B4-BE49-F238E27FC236}">
                <a16:creationId xmlns:a16="http://schemas.microsoft.com/office/drawing/2014/main" id="{E7EFFF84-F691-4756-BA48-58429E5E4887}"/>
              </a:ext>
            </a:extLst>
          </p:cNvPr>
          <p:cNvSpPr>
            <a:spLocks noGrp="1" noChangeArrowheads="1"/>
          </p:cNvSpPr>
          <p:nvPr>
            <p:ph type="body" idx="1"/>
          </p:nvPr>
        </p:nvSpPr>
        <p:spPr>
          <a:xfrm>
            <a:off x="361950" y="3238500"/>
            <a:ext cx="8782050" cy="3543300"/>
          </a:xfrm>
        </p:spPr>
        <p:txBody>
          <a:bodyPr/>
          <a:lstStyle/>
          <a:p>
            <a:pPr marL="0" indent="0">
              <a:lnSpc>
                <a:spcPct val="95000"/>
              </a:lnSpc>
              <a:spcBef>
                <a:spcPct val="0"/>
              </a:spcBef>
              <a:spcAft>
                <a:spcPct val="30000"/>
              </a:spcAft>
              <a:buFontTx/>
              <a:buNone/>
            </a:pPr>
            <a:r>
              <a:rPr lang="en-US" altLang="en-US" sz="2800" b="1">
                <a:solidFill>
                  <a:srgbClr val="000099"/>
                </a:solidFill>
              </a:rPr>
              <a:t>Glycogen</a:t>
            </a:r>
            <a:r>
              <a:rPr lang="en-US" altLang="en-US" sz="2800"/>
              <a:t>, the glucose storage polymer in </a:t>
            </a:r>
            <a:r>
              <a:rPr lang="en-US" altLang="en-US" sz="2800" b="1">
                <a:solidFill>
                  <a:srgbClr val="000099"/>
                </a:solidFill>
              </a:rPr>
              <a:t>animals</a:t>
            </a:r>
            <a:r>
              <a:rPr lang="en-US" altLang="en-US" sz="2800"/>
              <a:t>, is similar in structure to amylopectin. </a:t>
            </a:r>
          </a:p>
          <a:p>
            <a:pPr marL="0" indent="0">
              <a:lnSpc>
                <a:spcPct val="95000"/>
              </a:lnSpc>
              <a:spcBef>
                <a:spcPct val="0"/>
              </a:spcBef>
              <a:spcAft>
                <a:spcPct val="30000"/>
              </a:spcAft>
              <a:buFontTx/>
              <a:buNone/>
            </a:pPr>
            <a:r>
              <a:rPr lang="en-US" altLang="en-US" sz="2800"/>
              <a:t>But glycogen has </a:t>
            </a:r>
            <a:r>
              <a:rPr lang="en-US" altLang="en-US" sz="2800" b="1">
                <a:solidFill>
                  <a:srgbClr val="000099"/>
                </a:solidFill>
              </a:rPr>
              <a:t>more</a:t>
            </a:r>
            <a:r>
              <a:rPr lang="en-US" altLang="en-US" sz="2800">
                <a:solidFill>
                  <a:srgbClr val="000099"/>
                </a:solidFill>
              </a:rPr>
              <a:t> </a:t>
            </a:r>
            <a:r>
              <a:rPr lang="en-US" altLang="en-US" sz="2800">
                <a:solidFill>
                  <a:srgbClr val="000099"/>
                </a:solidFill>
                <a:latin typeface="Symbol" panose="05050102010706020507" pitchFamily="18" charset="2"/>
              </a:rPr>
              <a:t>a</a:t>
            </a:r>
            <a:r>
              <a:rPr lang="en-US" altLang="en-US" sz="2800">
                <a:solidFill>
                  <a:srgbClr val="000099"/>
                </a:solidFill>
              </a:rPr>
              <a:t>(1</a:t>
            </a:r>
            <a:r>
              <a:rPr lang="en-US" altLang="en-US" sz="2800" noProof="1">
                <a:solidFill>
                  <a:srgbClr val="000099"/>
                </a:solidFill>
                <a:sym typeface="Symbol" panose="05050102010706020507" pitchFamily="18" charset="2"/>
              </a:rPr>
              <a:t></a:t>
            </a:r>
            <a:r>
              <a:rPr lang="en-US" altLang="en-US" sz="2800">
                <a:solidFill>
                  <a:srgbClr val="000099"/>
                </a:solidFill>
              </a:rPr>
              <a:t>6) </a:t>
            </a:r>
            <a:r>
              <a:rPr lang="en-US" altLang="en-US" sz="2800" b="1">
                <a:solidFill>
                  <a:srgbClr val="000099"/>
                </a:solidFill>
              </a:rPr>
              <a:t>branches</a:t>
            </a:r>
            <a:r>
              <a:rPr lang="en-US" altLang="en-US" sz="2800"/>
              <a:t>. </a:t>
            </a:r>
          </a:p>
          <a:p>
            <a:pPr marL="0" indent="0">
              <a:lnSpc>
                <a:spcPct val="95000"/>
              </a:lnSpc>
              <a:spcBef>
                <a:spcPct val="0"/>
              </a:spcBef>
              <a:spcAft>
                <a:spcPct val="30000"/>
              </a:spcAft>
              <a:buFontTx/>
              <a:buNone/>
            </a:pPr>
            <a:r>
              <a:rPr lang="en-US" altLang="en-US" sz="2800"/>
              <a:t>The highly branched structure permits rapid glucose release from glycogen stores, e.g., in muscle during exercise. </a:t>
            </a:r>
          </a:p>
          <a:p>
            <a:pPr marL="0" indent="0">
              <a:lnSpc>
                <a:spcPct val="95000"/>
              </a:lnSpc>
              <a:spcBef>
                <a:spcPct val="0"/>
              </a:spcBef>
              <a:spcAft>
                <a:spcPct val="30000"/>
              </a:spcAft>
              <a:buFontTx/>
              <a:buNone/>
            </a:pPr>
            <a:r>
              <a:rPr lang="en-US" altLang="en-US" sz="2800"/>
              <a:t>The ability to rapidly mobilize glucose is more essential to animals than to plants.  </a:t>
            </a:r>
          </a:p>
        </p:txBody>
      </p:sp>
      <p:sp>
        <p:nvSpPr>
          <p:cNvPr id="31748" name="Rectangle 8">
            <a:extLst>
              <a:ext uri="{FF2B5EF4-FFF2-40B4-BE49-F238E27FC236}">
                <a16:creationId xmlns:a16="http://schemas.microsoft.com/office/drawing/2014/main" id="{5E1F0E5D-3EF0-4F9A-B806-6EAF8A2B63B9}"/>
              </a:ext>
            </a:extLst>
          </p:cNvPr>
          <p:cNvSpPr>
            <a:spLocks noChangeArrowheads="1"/>
          </p:cNvSpPr>
          <p:nvPr/>
        </p:nvSpPr>
        <p:spPr bwMode="auto">
          <a:xfrm>
            <a:off x="2057400" y="2543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31746" name="Object 7">
            <a:extLst>
              <a:ext uri="{FF2B5EF4-FFF2-40B4-BE49-F238E27FC236}">
                <a16:creationId xmlns:a16="http://schemas.microsoft.com/office/drawing/2014/main" id="{301D02E1-04EB-49C5-8E0F-C85DCEE0689F}"/>
              </a:ext>
            </a:extLst>
          </p:cNvPr>
          <p:cNvGraphicFramePr>
            <a:graphicFrameLocks noChangeAspect="1"/>
          </p:cNvGraphicFramePr>
          <p:nvPr/>
        </p:nvGraphicFramePr>
        <p:xfrm>
          <a:off x="0" y="0"/>
          <a:ext cx="9177338" cy="3233738"/>
        </p:xfrm>
        <a:graphic>
          <a:graphicData uri="http://schemas.openxmlformats.org/presentationml/2006/ole">
            <mc:AlternateContent xmlns:mc="http://schemas.openxmlformats.org/markup-compatibility/2006">
              <mc:Choice xmlns:v="urn:schemas-microsoft-com:vml" Requires="v">
                <p:oleObj spid="_x0000_s35846" r:id="rId3" imgW="5029200" imgH="1772412" progId="Word.Picture.8">
                  <p:embed/>
                </p:oleObj>
              </mc:Choice>
              <mc:Fallback>
                <p:oleObj r:id="rId3" imgW="5029200" imgH="1772412" progId="Word.Picture.8">
                  <p:embed/>
                  <p:pic>
                    <p:nvPicPr>
                      <p:cNvPr id="31746" name="Object 7">
                        <a:extLst>
                          <a:ext uri="{FF2B5EF4-FFF2-40B4-BE49-F238E27FC236}">
                            <a16:creationId xmlns:a16="http://schemas.microsoft.com/office/drawing/2014/main" id="{301D02E1-04EB-49C5-8E0F-C85DCEE068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77338" cy="3233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279819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D8D2B687-3529-4247-ACA2-B3827C37AFD1}"/>
              </a:ext>
            </a:extLst>
          </p:cNvPr>
          <p:cNvSpPr>
            <a:spLocks noGrp="1" noChangeArrowheads="1"/>
          </p:cNvSpPr>
          <p:nvPr>
            <p:ph type="title"/>
          </p:nvPr>
        </p:nvSpPr>
        <p:spPr>
          <a:xfrm>
            <a:off x="685800" y="381000"/>
            <a:ext cx="5638800" cy="1371600"/>
          </a:xfrm>
        </p:spPr>
        <p:txBody>
          <a:bodyPr/>
          <a:lstStyle/>
          <a:p>
            <a:pPr eaLnBrk="1" hangingPunct="1"/>
            <a:r>
              <a:rPr lang="en-US" altLang="en-US"/>
              <a:t>Glycogen</a:t>
            </a:r>
          </a:p>
        </p:txBody>
      </p:sp>
      <p:sp>
        <p:nvSpPr>
          <p:cNvPr id="86019" name="Rectangle 3">
            <a:extLst>
              <a:ext uri="{FF2B5EF4-FFF2-40B4-BE49-F238E27FC236}">
                <a16:creationId xmlns:a16="http://schemas.microsoft.com/office/drawing/2014/main" id="{4B59ACE4-A299-4667-B025-CA34C8D016D0}"/>
              </a:ext>
            </a:extLst>
          </p:cNvPr>
          <p:cNvSpPr>
            <a:spLocks noGrp="1" noChangeArrowheads="1"/>
          </p:cNvSpPr>
          <p:nvPr>
            <p:ph type="body" idx="1"/>
          </p:nvPr>
        </p:nvSpPr>
        <p:spPr/>
        <p:txBody>
          <a:bodyPr/>
          <a:lstStyle/>
          <a:p>
            <a:pPr eaLnBrk="1" hangingPunct="1">
              <a:lnSpc>
                <a:spcPct val="80000"/>
              </a:lnSpc>
            </a:pPr>
            <a:r>
              <a:rPr lang="en-US" altLang="en-US" sz="2800"/>
              <a:t>also known as animal starch</a:t>
            </a:r>
          </a:p>
          <a:p>
            <a:pPr eaLnBrk="1" hangingPunct="1">
              <a:lnSpc>
                <a:spcPct val="80000"/>
              </a:lnSpc>
            </a:pPr>
            <a:r>
              <a:rPr lang="en-US" altLang="en-US" sz="2800"/>
              <a:t>stored in muscle and liver (mostly)</a:t>
            </a:r>
          </a:p>
          <a:p>
            <a:pPr eaLnBrk="1" hangingPunct="1">
              <a:lnSpc>
                <a:spcPct val="80000"/>
              </a:lnSpc>
            </a:pPr>
            <a:r>
              <a:rPr lang="en-US" altLang="en-US" sz="2800"/>
              <a:t>present in cells as granules (high MW)</a:t>
            </a:r>
          </a:p>
          <a:p>
            <a:pPr eaLnBrk="1" hangingPunct="1">
              <a:lnSpc>
                <a:spcPct val="80000"/>
              </a:lnSpc>
            </a:pPr>
            <a:r>
              <a:rPr lang="en-US" altLang="en-US" sz="2800"/>
              <a:t>contains both </a:t>
            </a:r>
            <a:r>
              <a:rPr lang="en-US" altLang="en-US" sz="2800">
                <a:latin typeface="Symbol" panose="05050102010706020507" pitchFamily="18" charset="2"/>
              </a:rPr>
              <a:t>a</a:t>
            </a:r>
            <a:r>
              <a:rPr lang="en-US" altLang="en-US" sz="2800"/>
              <a:t>(1,4) links and </a:t>
            </a:r>
            <a:r>
              <a:rPr lang="en-US" altLang="en-US" sz="2800">
                <a:latin typeface="Symbol" panose="05050102010706020507" pitchFamily="18" charset="2"/>
              </a:rPr>
              <a:t>a</a:t>
            </a:r>
            <a:r>
              <a:rPr lang="en-US" altLang="en-US" sz="2800"/>
              <a:t>(1,6) branches at every 8 to 12 glucose unit (more frequent than in starch)</a:t>
            </a:r>
          </a:p>
          <a:p>
            <a:pPr eaLnBrk="1" hangingPunct="1">
              <a:lnSpc>
                <a:spcPct val="80000"/>
              </a:lnSpc>
            </a:pPr>
            <a:r>
              <a:rPr lang="en-US" altLang="en-US" sz="2800"/>
              <a:t>complete hydrolysis yields glucose</a:t>
            </a:r>
          </a:p>
          <a:p>
            <a:pPr eaLnBrk="1" hangingPunct="1">
              <a:lnSpc>
                <a:spcPct val="80000"/>
              </a:lnSpc>
            </a:pPr>
            <a:r>
              <a:rPr lang="en-US" altLang="en-US" sz="2800"/>
              <a:t>glycogen and iodine gives a red-violet color</a:t>
            </a:r>
          </a:p>
          <a:p>
            <a:pPr eaLnBrk="1" hangingPunct="1">
              <a:lnSpc>
                <a:spcPct val="80000"/>
              </a:lnSpc>
            </a:pPr>
            <a:r>
              <a:rPr lang="en-US" altLang="en-US" sz="2800"/>
              <a:t>hydrolyzed by both </a:t>
            </a:r>
            <a:r>
              <a:rPr lang="en-US" altLang="en-US" sz="2800">
                <a:latin typeface="Symbol" panose="05050102010706020507" pitchFamily="18" charset="2"/>
              </a:rPr>
              <a:t>a</a:t>
            </a:r>
            <a:r>
              <a:rPr lang="en-US" altLang="en-US" sz="2800"/>
              <a:t> and </a:t>
            </a:r>
            <a:r>
              <a:rPr lang="en-US" altLang="en-US" sz="2800">
                <a:latin typeface="Symbol" panose="05050102010706020507" pitchFamily="18" charset="2"/>
              </a:rPr>
              <a:t>b</a:t>
            </a:r>
            <a:r>
              <a:rPr lang="en-US" altLang="en-US" sz="2800"/>
              <a:t>-amylases and by glycogen phosphorylase</a:t>
            </a:r>
          </a:p>
        </p:txBody>
      </p:sp>
      <p:pic>
        <p:nvPicPr>
          <p:cNvPr id="86020" name="Picture 6" descr="http://www.scientificpsychic.com/fitness/glycogen.gif">
            <a:extLst>
              <a:ext uri="{FF2B5EF4-FFF2-40B4-BE49-F238E27FC236}">
                <a16:creationId xmlns:a16="http://schemas.microsoft.com/office/drawing/2014/main" id="{746ECF52-338A-4623-9723-2BF4FE054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81000"/>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64503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CFF6AEAD-9E9B-4AA1-A218-20DA25E1734C}"/>
              </a:ext>
            </a:extLst>
          </p:cNvPr>
          <p:cNvSpPr>
            <a:spLocks noGrp="1" noChangeArrowheads="1"/>
          </p:cNvSpPr>
          <p:nvPr>
            <p:ph type="title"/>
          </p:nvPr>
        </p:nvSpPr>
        <p:spPr>
          <a:xfrm>
            <a:off x="688975" y="-76200"/>
            <a:ext cx="7772400" cy="609600"/>
          </a:xfrm>
        </p:spPr>
        <p:txBody>
          <a:bodyPr/>
          <a:lstStyle/>
          <a:p>
            <a:pPr eaLnBrk="1" hangingPunct="1"/>
            <a:r>
              <a:rPr lang="en-US" altLang="en-US" sz="3200" dirty="0"/>
              <a:t>Cellulose</a:t>
            </a:r>
          </a:p>
        </p:txBody>
      </p:sp>
      <p:sp>
        <p:nvSpPr>
          <p:cNvPr id="87043" name="Rectangle 3">
            <a:extLst>
              <a:ext uri="{FF2B5EF4-FFF2-40B4-BE49-F238E27FC236}">
                <a16:creationId xmlns:a16="http://schemas.microsoft.com/office/drawing/2014/main" id="{5803632C-27F4-481E-AB0B-E832D5BA99E2}"/>
              </a:ext>
            </a:extLst>
          </p:cNvPr>
          <p:cNvSpPr>
            <a:spLocks noGrp="1" noChangeArrowheads="1"/>
          </p:cNvSpPr>
          <p:nvPr>
            <p:ph type="body" idx="1"/>
          </p:nvPr>
        </p:nvSpPr>
        <p:spPr>
          <a:xfrm>
            <a:off x="381000" y="533400"/>
            <a:ext cx="7772400" cy="5105400"/>
          </a:xfrm>
        </p:spPr>
        <p:txBody>
          <a:bodyPr/>
          <a:lstStyle/>
          <a:p>
            <a:pPr eaLnBrk="1" hangingPunct="1">
              <a:lnSpc>
                <a:spcPct val="90000"/>
              </a:lnSpc>
            </a:pPr>
            <a:r>
              <a:rPr lang="en-US" altLang="en-US" sz="2000" dirty="0"/>
              <a:t>Polymer of b-D-glucose attached by b(1,4) linkages</a:t>
            </a:r>
          </a:p>
          <a:p>
            <a:pPr eaLnBrk="1" hangingPunct="1">
              <a:lnSpc>
                <a:spcPct val="90000"/>
              </a:lnSpc>
            </a:pPr>
            <a:r>
              <a:rPr lang="en-US" altLang="en-US" sz="2000" dirty="0"/>
              <a:t>Only digested and utilized by ruminants (cows, </a:t>
            </a:r>
            <a:r>
              <a:rPr lang="en-US" altLang="en-US" sz="2000" dirty="0" err="1"/>
              <a:t>deers</a:t>
            </a:r>
            <a:r>
              <a:rPr lang="en-US" altLang="en-US" sz="2000" dirty="0"/>
              <a:t>, giraffes, camels)</a:t>
            </a:r>
          </a:p>
          <a:p>
            <a:pPr eaLnBrk="1" hangingPunct="1">
              <a:lnSpc>
                <a:spcPct val="90000"/>
              </a:lnSpc>
            </a:pPr>
            <a:r>
              <a:rPr lang="en-US" altLang="en-US" sz="2000" dirty="0"/>
              <a:t>A structural polysaccharide</a:t>
            </a:r>
          </a:p>
          <a:p>
            <a:pPr eaLnBrk="1" hangingPunct="1">
              <a:lnSpc>
                <a:spcPct val="90000"/>
              </a:lnSpc>
            </a:pPr>
            <a:r>
              <a:rPr lang="en-US" altLang="en-US" sz="2000" dirty="0"/>
              <a:t>Yields glucose upon complete hydrolysis</a:t>
            </a:r>
          </a:p>
          <a:p>
            <a:pPr eaLnBrk="1" hangingPunct="1">
              <a:lnSpc>
                <a:spcPct val="90000"/>
              </a:lnSpc>
            </a:pPr>
            <a:r>
              <a:rPr lang="en-US" altLang="en-US" sz="2000" dirty="0"/>
              <a:t>Partial hydrolysis yields </a:t>
            </a:r>
            <a:r>
              <a:rPr lang="en-US" altLang="en-US" sz="2000" dirty="0" err="1"/>
              <a:t>cellobiose</a:t>
            </a:r>
            <a:endParaRPr lang="en-US" altLang="en-US" sz="2000" dirty="0"/>
          </a:p>
          <a:p>
            <a:pPr eaLnBrk="1" hangingPunct="1">
              <a:lnSpc>
                <a:spcPct val="90000"/>
              </a:lnSpc>
            </a:pPr>
            <a:r>
              <a:rPr lang="en-US" altLang="en-US" sz="2000" dirty="0"/>
              <a:t>Most abundant of all carbohydrates</a:t>
            </a:r>
          </a:p>
          <a:p>
            <a:pPr lvl="2" eaLnBrk="1" hangingPunct="1">
              <a:lnSpc>
                <a:spcPct val="90000"/>
              </a:lnSpc>
            </a:pPr>
            <a:r>
              <a:rPr lang="en-US" altLang="en-US" sz="2000" dirty="0"/>
              <a:t>Cotton flax: 97-99% cellulose</a:t>
            </a:r>
          </a:p>
          <a:p>
            <a:pPr lvl="2" eaLnBrk="1" hangingPunct="1">
              <a:lnSpc>
                <a:spcPct val="90000"/>
              </a:lnSpc>
            </a:pPr>
            <a:r>
              <a:rPr lang="en-US" altLang="en-US" sz="2000" dirty="0"/>
              <a:t>Wood: ~ 50% cellulose</a:t>
            </a:r>
          </a:p>
          <a:p>
            <a:pPr eaLnBrk="1" hangingPunct="1">
              <a:lnSpc>
                <a:spcPct val="90000"/>
              </a:lnSpc>
            </a:pPr>
            <a:r>
              <a:rPr lang="en-US" altLang="en-US" sz="2000" dirty="0"/>
              <a:t>Gives no color with iodine</a:t>
            </a:r>
          </a:p>
          <a:p>
            <a:pPr eaLnBrk="1" hangingPunct="1">
              <a:lnSpc>
                <a:spcPct val="90000"/>
              </a:lnSpc>
            </a:pPr>
            <a:r>
              <a:rPr lang="en-US" altLang="en-US" sz="2000" dirty="0"/>
              <a:t>Held together with lignin in woody plant tissues</a:t>
            </a:r>
          </a:p>
          <a:p>
            <a:pPr eaLnBrk="1" hangingPunct="1">
              <a:lnSpc>
                <a:spcPct val="90000"/>
              </a:lnSpc>
            </a:pPr>
            <a:endParaRPr lang="en-US" altLang="en-US" sz="2000" b="1" dirty="0">
              <a:solidFill>
                <a:srgbClr val="000099"/>
              </a:solidFill>
            </a:endParaRPr>
          </a:p>
          <a:p>
            <a:pPr marL="0" indent="0" eaLnBrk="1" hangingPunct="1">
              <a:lnSpc>
                <a:spcPct val="90000"/>
              </a:lnSpc>
              <a:buNone/>
            </a:pPr>
            <a:r>
              <a:rPr lang="en-US" altLang="en-US" sz="2000" b="1" dirty="0">
                <a:solidFill>
                  <a:srgbClr val="000099"/>
                </a:solidFill>
              </a:rPr>
              <a:t>Cellulose</a:t>
            </a:r>
            <a:r>
              <a:rPr lang="en-US" altLang="en-US" sz="2000" dirty="0"/>
              <a:t>, a major constituent of </a:t>
            </a:r>
            <a:r>
              <a:rPr lang="en-US" altLang="en-US" sz="2000" dirty="0">
                <a:solidFill>
                  <a:srgbClr val="000099"/>
                </a:solidFill>
              </a:rPr>
              <a:t>plant cell walls</a:t>
            </a:r>
            <a:r>
              <a:rPr lang="en-US" altLang="en-US" sz="2000" dirty="0"/>
              <a:t>, consists of long linear chains of glucose with </a:t>
            </a:r>
            <a:r>
              <a:rPr lang="en-US" altLang="en-US" sz="2000" dirty="0">
                <a:solidFill>
                  <a:srgbClr val="000099"/>
                </a:solidFill>
                <a:latin typeface="Symbol" panose="05050102010706020507" pitchFamily="18" charset="2"/>
              </a:rPr>
              <a:t>b</a:t>
            </a:r>
            <a:r>
              <a:rPr lang="en-US" altLang="en-US" sz="2000" dirty="0">
                <a:solidFill>
                  <a:srgbClr val="000099"/>
                </a:solidFill>
              </a:rPr>
              <a:t>(1</a:t>
            </a:r>
            <a:r>
              <a:rPr lang="en-US" altLang="en-US" sz="2000" dirty="0">
                <a:solidFill>
                  <a:srgbClr val="000099"/>
                </a:solidFill>
                <a:latin typeface="Symbol" panose="05050102010706020507" pitchFamily="18" charset="2"/>
                <a:sym typeface="Wingdings" panose="05000000000000000000" pitchFamily="2" charset="2"/>
              </a:rPr>
              <a:t>®</a:t>
            </a:r>
            <a:r>
              <a:rPr lang="en-US" altLang="en-US" sz="2000" dirty="0">
                <a:solidFill>
                  <a:srgbClr val="000099"/>
                </a:solidFill>
              </a:rPr>
              <a:t>4)</a:t>
            </a:r>
            <a:r>
              <a:rPr lang="en-US" altLang="en-US" sz="2000" dirty="0"/>
              <a:t> linkages.</a:t>
            </a:r>
          </a:p>
          <a:p>
            <a:pPr eaLnBrk="1" hangingPunct="1">
              <a:lnSpc>
                <a:spcPct val="90000"/>
              </a:lnSpc>
            </a:pPr>
            <a:endParaRPr lang="en-US" altLang="en-US" sz="2000" dirty="0"/>
          </a:p>
        </p:txBody>
      </p:sp>
      <p:graphicFrame>
        <p:nvGraphicFramePr>
          <p:cNvPr id="4" name="Object 7">
            <a:extLst>
              <a:ext uri="{FF2B5EF4-FFF2-40B4-BE49-F238E27FC236}">
                <a16:creationId xmlns:a16="http://schemas.microsoft.com/office/drawing/2014/main" id="{0D3C6AC2-7AB7-4C08-A66B-22DD7D7B4E1A}"/>
              </a:ext>
            </a:extLst>
          </p:cNvPr>
          <p:cNvGraphicFramePr>
            <a:graphicFrameLocks noChangeAspect="1"/>
          </p:cNvGraphicFramePr>
          <p:nvPr>
            <p:extLst>
              <p:ext uri="{D42A27DB-BD31-4B8C-83A1-F6EECF244321}">
                <p14:modId xmlns:p14="http://schemas.microsoft.com/office/powerpoint/2010/main" val="2361951"/>
              </p:ext>
            </p:extLst>
          </p:nvPr>
        </p:nvGraphicFramePr>
        <p:xfrm>
          <a:off x="0" y="4919663"/>
          <a:ext cx="9150350" cy="1938337"/>
        </p:xfrm>
        <a:graphic>
          <a:graphicData uri="http://schemas.openxmlformats.org/presentationml/2006/ole">
            <mc:AlternateContent xmlns:mc="http://schemas.openxmlformats.org/markup-compatibility/2006">
              <mc:Choice xmlns:v="urn:schemas-microsoft-com:vml" Requires="v">
                <p:oleObj spid="_x0000_s38916" r:id="rId4" imgW="4858512" imgH="1028700" progId="Word.Picture.8">
                  <p:embed/>
                </p:oleObj>
              </mc:Choice>
              <mc:Fallback>
                <p:oleObj r:id="rId4" imgW="4858512" imgH="1028700" progId="Word.Picture.8">
                  <p:embed/>
                  <p:pic>
                    <p:nvPicPr>
                      <p:cNvPr id="32770" name="Object 7">
                        <a:extLst>
                          <a:ext uri="{FF2B5EF4-FFF2-40B4-BE49-F238E27FC236}">
                            <a16:creationId xmlns:a16="http://schemas.microsoft.com/office/drawing/2014/main" id="{D0A7B215-6BF5-4EBF-B0A5-BEEA7AA69D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919663"/>
                        <a:ext cx="9150350" cy="1938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947549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a:extLst>
              <a:ext uri="{FF2B5EF4-FFF2-40B4-BE49-F238E27FC236}">
                <a16:creationId xmlns:a16="http://schemas.microsoft.com/office/drawing/2014/main" id="{9F9EF63D-184F-4AA8-A2CB-A72654979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10013"/>
            <a:ext cx="9144000" cy="294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Text Box 3">
            <a:extLst>
              <a:ext uri="{FF2B5EF4-FFF2-40B4-BE49-F238E27FC236}">
                <a16:creationId xmlns:a16="http://schemas.microsoft.com/office/drawing/2014/main" id="{755F7930-B621-4AE7-B69D-EB9C6D573006}"/>
              </a:ext>
            </a:extLst>
          </p:cNvPr>
          <p:cNvSpPr txBox="1">
            <a:spLocks noChangeArrowheads="1"/>
          </p:cNvSpPr>
          <p:nvPr/>
        </p:nvSpPr>
        <p:spPr bwMode="auto">
          <a:xfrm>
            <a:off x="1828800" y="533400"/>
            <a:ext cx="4959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dirty="0"/>
              <a:t>A portion of the structure of heparin</a:t>
            </a:r>
          </a:p>
        </p:txBody>
      </p:sp>
      <p:sp>
        <p:nvSpPr>
          <p:cNvPr id="89092" name="Text Box 4">
            <a:extLst>
              <a:ext uri="{FF2B5EF4-FFF2-40B4-BE49-F238E27FC236}">
                <a16:creationId xmlns:a16="http://schemas.microsoft.com/office/drawing/2014/main" id="{3EF107BD-4927-4127-861A-F3A6F49B41F4}"/>
              </a:ext>
            </a:extLst>
          </p:cNvPr>
          <p:cNvSpPr txBox="1">
            <a:spLocks noChangeArrowheads="1"/>
          </p:cNvSpPr>
          <p:nvPr/>
        </p:nvSpPr>
        <p:spPr bwMode="auto">
          <a:xfrm>
            <a:off x="400050" y="1454700"/>
            <a:ext cx="83439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dirty="0"/>
              <a:t>Heparin is a carbohydrate with anticoagulant properties. It is used in blood</a:t>
            </a:r>
          </a:p>
          <a:p>
            <a:r>
              <a:rPr lang="en-US" altLang="en-US" sz="2000" dirty="0"/>
              <a:t>banks to prevent clotting and in the prevention of blood clots in patients </a:t>
            </a:r>
          </a:p>
          <a:p>
            <a:r>
              <a:rPr lang="en-US" altLang="en-US" sz="2000" dirty="0"/>
              <a:t>recovering from serious injury or surgery</a:t>
            </a:r>
          </a:p>
          <a:p>
            <a:endParaRPr lang="en-US" altLang="en-US" sz="2000" dirty="0"/>
          </a:p>
          <a:p>
            <a:r>
              <a:rPr lang="en-US" altLang="en-US" sz="2000" dirty="0"/>
              <a:t>Numerous derivatives of heparin have been made (LMWH: enoxaparin </a:t>
            </a:r>
          </a:p>
          <a:p>
            <a:r>
              <a:rPr lang="en-US" altLang="en-US" sz="2000" dirty="0"/>
              <a:t>(</a:t>
            </a:r>
            <a:r>
              <a:rPr lang="en-US" altLang="en-US" sz="2000" dirty="0" err="1"/>
              <a:t>Lovenox</a:t>
            </a:r>
            <a:r>
              <a:rPr lang="en-US" altLang="en-US" sz="2000" dirty="0"/>
              <a:t>), </a:t>
            </a:r>
            <a:r>
              <a:rPr lang="en-US" altLang="en-US" sz="2000" dirty="0" err="1"/>
              <a:t>dalteparin</a:t>
            </a:r>
            <a:r>
              <a:rPr lang="en-US" altLang="en-US" sz="2000" dirty="0"/>
              <a:t> (</a:t>
            </a:r>
            <a:r>
              <a:rPr lang="en-US" altLang="en-US" sz="2000" dirty="0" err="1"/>
              <a:t>Fragmin</a:t>
            </a:r>
            <a:r>
              <a:rPr lang="en-US" altLang="en-US" sz="2000" dirty="0"/>
              <a:t>), tinzaparin (</a:t>
            </a:r>
            <a:r>
              <a:rPr lang="en-US" altLang="en-US" sz="2000" dirty="0" err="1"/>
              <a:t>Innohep</a:t>
            </a:r>
            <a:r>
              <a:rPr lang="en-US" altLang="en-US" sz="2000" dirty="0"/>
              <a:t>),  fondaparinux</a:t>
            </a:r>
          </a:p>
        </p:txBody>
      </p:sp>
    </p:spTree>
    <p:extLst>
      <p:ext uri="{BB962C8B-B14F-4D97-AF65-F5344CB8AC3E}">
        <p14:creationId xmlns:p14="http://schemas.microsoft.com/office/powerpoint/2010/main" val="39413452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a:extLst>
              <a:ext uri="{FF2B5EF4-FFF2-40B4-BE49-F238E27FC236}">
                <a16:creationId xmlns:a16="http://schemas.microsoft.com/office/drawing/2014/main" id="{C8EB2B90-E5A8-4CEC-A7E5-11030E624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81000"/>
            <a:ext cx="5272088"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5" name="Text Box 3">
            <a:extLst>
              <a:ext uri="{FF2B5EF4-FFF2-40B4-BE49-F238E27FC236}">
                <a16:creationId xmlns:a16="http://schemas.microsoft.com/office/drawing/2014/main" id="{AB8BB401-F2CF-4F17-9052-79DCEA028836}"/>
              </a:ext>
            </a:extLst>
          </p:cNvPr>
          <p:cNvSpPr txBox="1">
            <a:spLocks noChangeArrowheads="1"/>
          </p:cNvSpPr>
          <p:nvPr/>
        </p:nvSpPr>
        <p:spPr bwMode="auto">
          <a:xfrm>
            <a:off x="822325" y="5400675"/>
            <a:ext cx="80581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a:t>Honey also contains glucose and fructose along with</a:t>
            </a:r>
          </a:p>
          <a:p>
            <a:r>
              <a:rPr lang="en-US" altLang="en-US" sz="2800"/>
              <a:t>some volatile oils</a:t>
            </a:r>
          </a:p>
        </p:txBody>
      </p:sp>
    </p:spTree>
    <p:extLst>
      <p:ext uri="{BB962C8B-B14F-4D97-AF65-F5344CB8AC3E}">
        <p14:creationId xmlns:p14="http://schemas.microsoft.com/office/powerpoint/2010/main" val="4042446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a:xfrm>
            <a:off x="457200" y="244475"/>
            <a:ext cx="8385175" cy="974725"/>
          </a:xfrm>
          <a:solidFill>
            <a:schemeClr val="hlink"/>
          </a:solidFill>
        </p:spPr>
        <p:txBody>
          <a:bodyPr/>
          <a:lstStyle/>
          <a:p>
            <a:pPr algn="ctr" eaLnBrk="1" hangingPunct="1">
              <a:defRPr/>
            </a:pPr>
            <a:r>
              <a:rPr lang="en-US" sz="5400">
                <a:latin typeface="Calibri" panose="020F0502020204030204" pitchFamily="34" charset="0"/>
                <a:cs typeface="Calibri" panose="020F0502020204030204" pitchFamily="34" charset="0"/>
              </a:rPr>
              <a:t>How DNA Works</a:t>
            </a:r>
          </a:p>
        </p:txBody>
      </p:sp>
      <p:sp>
        <p:nvSpPr>
          <p:cNvPr id="20483" name="Rectangle 3"/>
          <p:cNvSpPr>
            <a:spLocks noGrp="1" noRot="1" noChangeArrowheads="1"/>
          </p:cNvSpPr>
          <p:nvPr>
            <p:ph sz="quarter" idx="1"/>
          </p:nvPr>
        </p:nvSpPr>
        <p:spPr>
          <a:xfrm>
            <a:off x="304800" y="1524000"/>
            <a:ext cx="8540750" cy="5029200"/>
          </a:xfrm>
          <a:solidFill>
            <a:schemeClr val="accent3">
              <a:lumMod val="75000"/>
            </a:schemeClr>
          </a:solidFill>
        </p:spPr>
        <p:txBody>
          <a:bodyPr>
            <a:normAutofit/>
          </a:bodyPr>
          <a:lstStyle/>
          <a:p>
            <a:pPr eaLnBrk="1" hangingPunct="1">
              <a:lnSpc>
                <a:spcPct val="80000"/>
              </a:lnSpc>
              <a:buFont typeface="Wingdings" pitchFamily="2" charset="2"/>
              <a:buNone/>
              <a:defRPr/>
            </a:pPr>
            <a:r>
              <a:rPr lang="en-US" sz="3400" dirty="0">
                <a:latin typeface="Calibri" panose="020F0502020204030204" pitchFamily="34" charset="0"/>
                <a:cs typeface="Calibri" panose="020F0502020204030204" pitchFamily="34" charset="0"/>
              </a:rPr>
              <a:t>1- DNA stores genetic information in segments called </a:t>
            </a:r>
            <a:r>
              <a:rPr lang="en-US" sz="3400" dirty="0">
                <a:solidFill>
                  <a:srgbClr val="FF0000"/>
                </a:solidFill>
                <a:latin typeface="Calibri" panose="020F0502020204030204" pitchFamily="34" charset="0"/>
                <a:cs typeface="Calibri" panose="020F0502020204030204" pitchFamily="34" charset="0"/>
              </a:rPr>
              <a:t>genes</a:t>
            </a:r>
          </a:p>
          <a:p>
            <a:pPr eaLnBrk="1" hangingPunct="1">
              <a:lnSpc>
                <a:spcPct val="80000"/>
              </a:lnSpc>
              <a:buFont typeface="Wingdings" pitchFamily="2" charset="2"/>
              <a:buNone/>
              <a:defRPr/>
            </a:pPr>
            <a:r>
              <a:rPr lang="en-US" sz="3400" dirty="0">
                <a:latin typeface="Calibri" panose="020F0502020204030204" pitchFamily="34" charset="0"/>
                <a:cs typeface="Calibri" panose="020F0502020204030204" pitchFamily="34" charset="0"/>
              </a:rPr>
              <a:t>2- The DNA code is in </a:t>
            </a:r>
            <a:r>
              <a:rPr lang="en-US" sz="3400" u="sng" dirty="0">
                <a:solidFill>
                  <a:srgbClr val="FF0000"/>
                </a:solidFill>
                <a:latin typeface="Calibri" panose="020F0502020204030204" pitchFamily="34" charset="0"/>
                <a:cs typeface="Calibri" panose="020F0502020204030204" pitchFamily="34" charset="0"/>
              </a:rPr>
              <a:t>Tri</a:t>
            </a:r>
            <a:r>
              <a:rPr lang="en-US" sz="3400" u="sng" dirty="0">
                <a:solidFill>
                  <a:srgbClr val="FFFF00"/>
                </a:solidFill>
                <a:latin typeface="Calibri" panose="020F0502020204030204" pitchFamily="34" charset="0"/>
                <a:cs typeface="Calibri" panose="020F0502020204030204" pitchFamily="34" charset="0"/>
              </a:rPr>
              <a:t>plet </a:t>
            </a:r>
            <a:r>
              <a:rPr lang="en-US" sz="3400" u="sng" dirty="0" err="1">
                <a:solidFill>
                  <a:srgbClr val="FFFF00"/>
                </a:solidFill>
                <a:latin typeface="Calibri" panose="020F0502020204030204" pitchFamily="34" charset="0"/>
                <a:cs typeface="Calibri" panose="020F0502020204030204" pitchFamily="34" charset="0"/>
              </a:rPr>
              <a:t>Codons</a:t>
            </a:r>
            <a:r>
              <a:rPr lang="en-US" sz="3400" dirty="0">
                <a:latin typeface="Calibri" panose="020F0502020204030204" pitchFamily="34" charset="0"/>
                <a:cs typeface="Calibri" panose="020F0502020204030204" pitchFamily="34" charset="0"/>
              </a:rPr>
              <a:t> (short sequences of </a:t>
            </a:r>
            <a:r>
              <a:rPr lang="en-US" sz="3400" dirty="0">
                <a:solidFill>
                  <a:srgbClr val="FF0000"/>
                </a:solidFill>
                <a:latin typeface="Calibri" panose="020F0502020204030204" pitchFamily="34" charset="0"/>
                <a:cs typeface="Calibri" panose="020F0502020204030204" pitchFamily="34" charset="0"/>
              </a:rPr>
              <a:t>3</a:t>
            </a:r>
            <a:r>
              <a:rPr lang="en-US" sz="3400" dirty="0">
                <a:latin typeface="Calibri" panose="020F0502020204030204" pitchFamily="34" charset="0"/>
                <a:cs typeface="Calibri" panose="020F0502020204030204" pitchFamily="34" charset="0"/>
              </a:rPr>
              <a:t> nucleotides each)</a:t>
            </a:r>
          </a:p>
          <a:p>
            <a:pPr eaLnBrk="1" hangingPunct="1">
              <a:lnSpc>
                <a:spcPct val="80000"/>
              </a:lnSpc>
              <a:buFont typeface="Wingdings" pitchFamily="2" charset="2"/>
              <a:buNone/>
              <a:defRPr/>
            </a:pPr>
            <a:r>
              <a:rPr lang="en-US" sz="3400" dirty="0">
                <a:latin typeface="Calibri" panose="020F0502020204030204" pitchFamily="34" charset="0"/>
                <a:cs typeface="Calibri" panose="020F0502020204030204" pitchFamily="34" charset="0"/>
              </a:rPr>
              <a:t>3- Certain </a:t>
            </a:r>
            <a:r>
              <a:rPr lang="en-US" sz="3400" dirty="0" err="1">
                <a:solidFill>
                  <a:srgbClr val="FF0000"/>
                </a:solidFill>
                <a:latin typeface="Calibri" panose="020F0502020204030204" pitchFamily="34" charset="0"/>
                <a:cs typeface="Calibri" panose="020F0502020204030204" pitchFamily="34" charset="0"/>
              </a:rPr>
              <a:t>codons</a:t>
            </a:r>
            <a:r>
              <a:rPr lang="en-US" sz="3400" dirty="0">
                <a:latin typeface="Calibri" panose="020F0502020204030204" pitchFamily="34" charset="0"/>
                <a:cs typeface="Calibri" panose="020F0502020204030204" pitchFamily="34" charset="0"/>
              </a:rPr>
              <a:t> are translated by the cell into </a:t>
            </a:r>
            <a:r>
              <a:rPr lang="en-US" sz="3400" dirty="0">
                <a:solidFill>
                  <a:srgbClr val="FF0000"/>
                </a:solidFill>
                <a:latin typeface="Calibri" panose="020F0502020204030204" pitchFamily="34" charset="0"/>
                <a:cs typeface="Calibri" panose="020F0502020204030204" pitchFamily="34" charset="0"/>
              </a:rPr>
              <a:t>certain Amino</a:t>
            </a:r>
          </a:p>
          <a:p>
            <a:pPr eaLnBrk="1" hangingPunct="1">
              <a:lnSpc>
                <a:spcPct val="80000"/>
              </a:lnSpc>
              <a:buFont typeface="Wingdings" pitchFamily="2" charset="2"/>
              <a:buNone/>
              <a:defRPr/>
            </a:pPr>
            <a:r>
              <a:rPr lang="en-US" sz="3400" dirty="0">
                <a:latin typeface="Calibri" panose="020F0502020204030204" pitchFamily="34" charset="0"/>
                <a:cs typeface="Calibri" panose="020F0502020204030204" pitchFamily="34" charset="0"/>
              </a:rPr>
              <a:t>acids.</a:t>
            </a:r>
          </a:p>
          <a:p>
            <a:pPr eaLnBrk="1" hangingPunct="1">
              <a:lnSpc>
                <a:spcPct val="80000"/>
              </a:lnSpc>
              <a:buFont typeface="Wingdings" pitchFamily="2" charset="2"/>
              <a:buNone/>
              <a:defRPr/>
            </a:pPr>
            <a:r>
              <a:rPr lang="en-US" sz="3400" dirty="0">
                <a:latin typeface="Calibri" panose="020F0502020204030204" pitchFamily="34" charset="0"/>
                <a:cs typeface="Calibri" panose="020F0502020204030204" pitchFamily="34" charset="0"/>
              </a:rPr>
              <a:t>4. Thus, the </a:t>
            </a:r>
            <a:r>
              <a:rPr lang="en-US" sz="3400" dirty="0">
                <a:solidFill>
                  <a:srgbClr val="FF0000"/>
                </a:solidFill>
                <a:latin typeface="Calibri" panose="020F0502020204030204" pitchFamily="34" charset="0"/>
                <a:cs typeface="Calibri" panose="020F0502020204030204" pitchFamily="34" charset="0"/>
              </a:rPr>
              <a:t>sequence of nucleotides</a:t>
            </a:r>
            <a:r>
              <a:rPr lang="en-US" sz="3400" dirty="0">
                <a:latin typeface="Calibri" panose="020F0502020204030204" pitchFamily="34" charset="0"/>
                <a:cs typeface="Calibri" panose="020F0502020204030204" pitchFamily="34" charset="0"/>
              </a:rPr>
              <a:t> in DNA indicate a </a:t>
            </a:r>
            <a:r>
              <a:rPr lang="en-US" sz="3400" dirty="0">
                <a:solidFill>
                  <a:srgbClr val="FF0000"/>
                </a:solidFill>
                <a:latin typeface="Calibri" panose="020F0502020204030204" pitchFamily="34" charset="0"/>
                <a:cs typeface="Calibri" panose="020F0502020204030204" pitchFamily="34" charset="0"/>
              </a:rPr>
              <a:t>sequence of Amino acids</a:t>
            </a:r>
            <a:r>
              <a:rPr lang="en-US" sz="3400" dirty="0">
                <a:latin typeface="Calibri" panose="020F0502020204030204" pitchFamily="34" charset="0"/>
                <a:cs typeface="Calibri" panose="020F0502020204030204" pitchFamily="34" charset="0"/>
              </a:rPr>
              <a:t> in a </a:t>
            </a:r>
            <a:r>
              <a:rPr lang="en-US" sz="3400" dirty="0">
                <a:solidFill>
                  <a:srgbClr val="FF0000"/>
                </a:solidFill>
                <a:latin typeface="Calibri" panose="020F0502020204030204" pitchFamily="34" charset="0"/>
                <a:cs typeface="Calibri" panose="020F0502020204030204" pitchFamily="34" charset="0"/>
              </a:rPr>
              <a:t>protein</a:t>
            </a:r>
            <a:r>
              <a:rPr lang="en-US" sz="3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0965498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a:extLst>
              <a:ext uri="{FF2B5EF4-FFF2-40B4-BE49-F238E27FC236}">
                <a16:creationId xmlns:a16="http://schemas.microsoft.com/office/drawing/2014/main" id="{1603DB9A-CC95-4ADE-BEAB-2E01B246F8E7}"/>
              </a:ext>
            </a:extLst>
          </p:cNvPr>
          <p:cNvSpPr>
            <a:spLocks noGrp="1" noChangeArrowheads="1"/>
          </p:cNvSpPr>
          <p:nvPr>
            <p:ph type="body" idx="1"/>
          </p:nvPr>
        </p:nvSpPr>
        <p:spPr>
          <a:xfrm>
            <a:off x="457200" y="3797300"/>
            <a:ext cx="8345488" cy="2889250"/>
          </a:xfrm>
        </p:spPr>
        <p:txBody>
          <a:bodyPr/>
          <a:lstStyle/>
          <a:p>
            <a:pPr marL="0" indent="0">
              <a:lnSpc>
                <a:spcPct val="95000"/>
              </a:lnSpc>
              <a:spcBef>
                <a:spcPct val="0"/>
              </a:spcBef>
              <a:spcAft>
                <a:spcPct val="20000"/>
              </a:spcAft>
              <a:buFontTx/>
              <a:buNone/>
            </a:pPr>
            <a:r>
              <a:rPr lang="en-US" altLang="en-US" sz="2800" b="1">
                <a:solidFill>
                  <a:srgbClr val="000099"/>
                </a:solidFill>
              </a:rPr>
              <a:t>O-linked oligosaccharide</a:t>
            </a:r>
            <a:r>
              <a:rPr lang="en-US" altLang="en-US" sz="2800"/>
              <a:t> chains of glycoproteins vary in complexity. </a:t>
            </a:r>
          </a:p>
          <a:p>
            <a:pPr marL="0" indent="0">
              <a:lnSpc>
                <a:spcPct val="95000"/>
              </a:lnSpc>
              <a:spcBef>
                <a:spcPct val="0"/>
              </a:spcBef>
              <a:spcAft>
                <a:spcPct val="20000"/>
              </a:spcAft>
              <a:buFontTx/>
              <a:buNone/>
            </a:pPr>
            <a:r>
              <a:rPr lang="en-US" altLang="en-US" sz="2800"/>
              <a:t>They link to a protein via a glycosidic bond between a sugar residue &amp; a </a:t>
            </a:r>
            <a:r>
              <a:rPr lang="en-US" altLang="en-US" sz="2800" b="1">
                <a:solidFill>
                  <a:srgbClr val="000099"/>
                </a:solidFill>
              </a:rPr>
              <a:t>serine or threonine</a:t>
            </a:r>
            <a:r>
              <a:rPr lang="en-US" altLang="en-US" sz="2800"/>
              <a:t> </a:t>
            </a:r>
            <a:r>
              <a:rPr lang="en-US" altLang="en-US" sz="2800" b="1">
                <a:solidFill>
                  <a:srgbClr val="000099"/>
                </a:solidFill>
              </a:rPr>
              <a:t>OH</a:t>
            </a:r>
            <a:r>
              <a:rPr lang="en-US" altLang="en-US" sz="2800"/>
              <a:t>. </a:t>
            </a:r>
          </a:p>
          <a:p>
            <a:pPr marL="0" indent="0">
              <a:lnSpc>
                <a:spcPct val="95000"/>
              </a:lnSpc>
              <a:spcBef>
                <a:spcPct val="0"/>
              </a:spcBef>
              <a:spcAft>
                <a:spcPct val="20000"/>
              </a:spcAft>
              <a:buFontTx/>
              <a:buNone/>
            </a:pPr>
            <a:r>
              <a:rPr lang="en-US" altLang="en-US" sz="2800"/>
              <a:t>O-linked oligosaccharides have roles in </a:t>
            </a:r>
            <a:r>
              <a:rPr lang="en-US" altLang="en-US" sz="2800" b="1">
                <a:solidFill>
                  <a:srgbClr val="000099"/>
                </a:solidFill>
              </a:rPr>
              <a:t>recognition</a:t>
            </a:r>
            <a:r>
              <a:rPr lang="en-US" altLang="en-US" sz="2800"/>
              <a:t>, </a:t>
            </a:r>
            <a:r>
              <a:rPr lang="en-US" altLang="en-US" sz="2800" b="1">
                <a:solidFill>
                  <a:srgbClr val="000099"/>
                </a:solidFill>
              </a:rPr>
              <a:t>interaction</a:t>
            </a:r>
            <a:r>
              <a:rPr lang="en-US" altLang="en-US" sz="2800"/>
              <a:t>, and </a:t>
            </a:r>
            <a:r>
              <a:rPr lang="en-US" altLang="en-US" sz="2800" b="1">
                <a:solidFill>
                  <a:srgbClr val="000099"/>
                </a:solidFill>
              </a:rPr>
              <a:t>enzyme regulation</a:t>
            </a:r>
            <a:r>
              <a:rPr lang="en-US" altLang="en-US" sz="2800"/>
              <a:t>.</a:t>
            </a:r>
          </a:p>
        </p:txBody>
      </p:sp>
      <p:sp>
        <p:nvSpPr>
          <p:cNvPr id="33796" name="Rectangle 11">
            <a:extLst>
              <a:ext uri="{FF2B5EF4-FFF2-40B4-BE49-F238E27FC236}">
                <a16:creationId xmlns:a16="http://schemas.microsoft.com/office/drawing/2014/main" id="{D094F303-28B8-4A95-AD05-F9FEC269A01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33794" name="Object 10">
            <a:extLst>
              <a:ext uri="{FF2B5EF4-FFF2-40B4-BE49-F238E27FC236}">
                <a16:creationId xmlns:a16="http://schemas.microsoft.com/office/drawing/2014/main" id="{0B5B8B98-7D04-4E25-8D70-92351129E579}"/>
              </a:ext>
            </a:extLst>
          </p:cNvPr>
          <p:cNvGraphicFramePr>
            <a:graphicFrameLocks noChangeAspect="1"/>
          </p:cNvGraphicFramePr>
          <p:nvPr/>
        </p:nvGraphicFramePr>
        <p:xfrm>
          <a:off x="3567113" y="38100"/>
          <a:ext cx="5557837" cy="3546475"/>
        </p:xfrm>
        <a:graphic>
          <a:graphicData uri="http://schemas.openxmlformats.org/presentationml/2006/ole">
            <mc:AlternateContent xmlns:mc="http://schemas.openxmlformats.org/markup-compatibility/2006">
              <mc:Choice xmlns:v="urn:schemas-microsoft-com:vml" Requires="v">
                <p:oleObj spid="_x0000_s37894" name="Picture" r:id="rId3" imgW="2681885" imgH="1711756" progId="Word.Picture.8">
                  <p:embed/>
                </p:oleObj>
              </mc:Choice>
              <mc:Fallback>
                <p:oleObj name="Picture" r:id="rId3" imgW="2681885" imgH="1711756" progId="Word.Picture.8">
                  <p:embed/>
                  <p:pic>
                    <p:nvPicPr>
                      <p:cNvPr id="33794" name="Object 10">
                        <a:extLst>
                          <a:ext uri="{FF2B5EF4-FFF2-40B4-BE49-F238E27FC236}">
                            <a16:creationId xmlns:a16="http://schemas.microsoft.com/office/drawing/2014/main" id="{0B5B8B98-7D04-4E25-8D70-92351129E5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7113" y="38100"/>
                        <a:ext cx="5557837" cy="354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797" name="Rectangle 13">
            <a:extLst>
              <a:ext uri="{FF2B5EF4-FFF2-40B4-BE49-F238E27FC236}">
                <a16:creationId xmlns:a16="http://schemas.microsoft.com/office/drawing/2014/main" id="{5F1F0F0D-9392-4135-89D6-71B9A727AEA3}"/>
              </a:ext>
            </a:extLst>
          </p:cNvPr>
          <p:cNvSpPr>
            <a:spLocks noChangeArrowheads="1"/>
          </p:cNvSpPr>
          <p:nvPr/>
        </p:nvSpPr>
        <p:spPr bwMode="auto">
          <a:xfrm>
            <a:off x="438150" y="1047750"/>
            <a:ext cx="3240088"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5000"/>
              </a:lnSpc>
              <a:spcAft>
                <a:spcPct val="20000"/>
              </a:spcAft>
            </a:pPr>
            <a:r>
              <a:rPr lang="en-US" altLang="en-US" sz="2800" b="1">
                <a:solidFill>
                  <a:srgbClr val="000099"/>
                </a:solidFill>
              </a:rPr>
              <a:t>Oligosaccharides </a:t>
            </a:r>
            <a:r>
              <a:rPr lang="en-US" altLang="en-US" sz="2800"/>
              <a:t>that are covalently attached to proteins or to membrane lipids may be linear or branched chains. </a:t>
            </a:r>
          </a:p>
        </p:txBody>
      </p:sp>
    </p:spTree>
    <p:extLst>
      <p:ext uri="{BB962C8B-B14F-4D97-AF65-F5344CB8AC3E}">
        <p14:creationId xmlns:p14="http://schemas.microsoft.com/office/powerpoint/2010/main" val="543679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5800" y="304800"/>
            <a:ext cx="7772400" cy="1143000"/>
          </a:xfrm>
        </p:spPr>
        <p:txBody>
          <a:bodyPr/>
          <a:lstStyle/>
          <a:p>
            <a:r>
              <a:rPr lang="en-US"/>
              <a:t>Question 1</a:t>
            </a:r>
          </a:p>
        </p:txBody>
      </p:sp>
      <p:sp>
        <p:nvSpPr>
          <p:cNvPr id="34819" name="Text Box 3"/>
          <p:cNvSpPr txBox="1">
            <a:spLocks noChangeArrowheads="1"/>
          </p:cNvSpPr>
          <p:nvPr/>
        </p:nvSpPr>
        <p:spPr bwMode="auto">
          <a:xfrm>
            <a:off x="685800" y="1600200"/>
            <a:ext cx="7092950" cy="1066800"/>
          </a:xfrm>
          <a:prstGeom prst="rect">
            <a:avLst/>
          </a:prstGeom>
          <a:noFill/>
          <a:ln w="9525">
            <a:noFill/>
            <a:miter lim="800000"/>
            <a:headEnd/>
            <a:tailEnd/>
          </a:ln>
          <a:effectLst/>
        </p:spPr>
        <p:txBody>
          <a:bodyPr wrap="none">
            <a:spAutoFit/>
          </a:bodyPr>
          <a:lstStyle/>
          <a:p>
            <a:r>
              <a:rPr lang="en-GB"/>
              <a:t>Which of the following are components of</a:t>
            </a:r>
          </a:p>
          <a:p>
            <a:r>
              <a:rPr lang="en-GB"/>
              <a:t> nucleotides?</a:t>
            </a:r>
            <a:endParaRPr lang="en-US"/>
          </a:p>
        </p:txBody>
      </p:sp>
      <p:sp>
        <p:nvSpPr>
          <p:cNvPr id="34820" name="Text Box 4"/>
          <p:cNvSpPr txBox="1">
            <a:spLocks noChangeArrowheads="1"/>
          </p:cNvSpPr>
          <p:nvPr/>
        </p:nvSpPr>
        <p:spPr bwMode="auto">
          <a:xfrm>
            <a:off x="914400" y="2895600"/>
            <a:ext cx="2724150" cy="579438"/>
          </a:xfrm>
          <a:prstGeom prst="rect">
            <a:avLst/>
          </a:prstGeom>
          <a:noFill/>
          <a:ln w="9525">
            <a:noFill/>
            <a:miter lim="800000"/>
            <a:headEnd/>
            <a:tailEnd/>
          </a:ln>
          <a:effectLst/>
        </p:spPr>
        <p:txBody>
          <a:bodyPr wrap="none">
            <a:spAutoFit/>
          </a:bodyPr>
          <a:lstStyle/>
          <a:p>
            <a:r>
              <a:rPr lang="en-GB"/>
              <a:t>(a) deoxyribose</a:t>
            </a:r>
            <a:endParaRPr lang="en-US"/>
          </a:p>
        </p:txBody>
      </p:sp>
      <p:sp>
        <p:nvSpPr>
          <p:cNvPr id="34821" name="Text Box 5"/>
          <p:cNvSpPr txBox="1">
            <a:spLocks noChangeArrowheads="1"/>
          </p:cNvSpPr>
          <p:nvPr/>
        </p:nvSpPr>
        <p:spPr bwMode="auto">
          <a:xfrm>
            <a:off x="914400" y="3581400"/>
            <a:ext cx="2713038" cy="579438"/>
          </a:xfrm>
          <a:prstGeom prst="rect">
            <a:avLst/>
          </a:prstGeom>
          <a:noFill/>
          <a:ln w="9525">
            <a:noFill/>
            <a:miter lim="800000"/>
            <a:headEnd/>
            <a:tailEnd/>
          </a:ln>
          <a:effectLst/>
        </p:spPr>
        <p:txBody>
          <a:bodyPr wrap="none">
            <a:spAutoFit/>
          </a:bodyPr>
          <a:lstStyle/>
          <a:p>
            <a:r>
              <a:rPr lang="en-GB"/>
              <a:t>(b) amino acids</a:t>
            </a:r>
            <a:endParaRPr lang="en-US"/>
          </a:p>
        </p:txBody>
      </p:sp>
      <p:sp>
        <p:nvSpPr>
          <p:cNvPr id="34822" name="Text Box 6"/>
          <p:cNvSpPr txBox="1">
            <a:spLocks noChangeArrowheads="1"/>
          </p:cNvSpPr>
          <p:nvPr/>
        </p:nvSpPr>
        <p:spPr bwMode="auto">
          <a:xfrm>
            <a:off x="914400" y="4343400"/>
            <a:ext cx="2386013" cy="579438"/>
          </a:xfrm>
          <a:prstGeom prst="rect">
            <a:avLst/>
          </a:prstGeom>
          <a:noFill/>
          <a:ln w="9525">
            <a:noFill/>
            <a:miter lim="800000"/>
            <a:headEnd/>
            <a:tailEnd/>
          </a:ln>
          <a:effectLst/>
        </p:spPr>
        <p:txBody>
          <a:bodyPr wrap="none">
            <a:spAutoFit/>
          </a:bodyPr>
          <a:lstStyle/>
          <a:p>
            <a:r>
              <a:rPr lang="en-GB"/>
              <a:t>(c) phosphate</a:t>
            </a:r>
            <a:endParaRPr lang="en-US"/>
          </a:p>
        </p:txBody>
      </p:sp>
      <p:sp>
        <p:nvSpPr>
          <p:cNvPr id="34823" name="Text Box 7"/>
          <p:cNvSpPr txBox="1">
            <a:spLocks noChangeArrowheads="1"/>
          </p:cNvSpPr>
          <p:nvPr/>
        </p:nvSpPr>
        <p:spPr bwMode="auto">
          <a:xfrm>
            <a:off x="990600" y="5105400"/>
            <a:ext cx="2182813" cy="579438"/>
          </a:xfrm>
          <a:prstGeom prst="rect">
            <a:avLst/>
          </a:prstGeom>
          <a:noFill/>
          <a:ln w="9525">
            <a:noFill/>
            <a:miter lim="800000"/>
            <a:headEnd/>
            <a:tailEnd/>
          </a:ln>
          <a:effectLst/>
        </p:spPr>
        <p:txBody>
          <a:bodyPr wrap="none">
            <a:spAutoFit/>
          </a:bodyPr>
          <a:lstStyle/>
          <a:p>
            <a:r>
              <a:rPr lang="en-GB"/>
              <a:t>(d) enzymes</a:t>
            </a:r>
            <a:endParaRPr lang="en-US"/>
          </a:p>
        </p:txBody>
      </p:sp>
      <p:sp>
        <p:nvSpPr>
          <p:cNvPr id="34824" name="Text Box 8"/>
          <p:cNvSpPr txBox="1">
            <a:spLocks noChangeArrowheads="1"/>
          </p:cNvSpPr>
          <p:nvPr/>
        </p:nvSpPr>
        <p:spPr bwMode="auto">
          <a:xfrm>
            <a:off x="990600" y="5867400"/>
            <a:ext cx="2940050" cy="579438"/>
          </a:xfrm>
          <a:prstGeom prst="rect">
            <a:avLst/>
          </a:prstGeom>
          <a:noFill/>
          <a:ln w="9525">
            <a:noFill/>
            <a:miter lim="800000"/>
            <a:headEnd/>
            <a:tailEnd/>
          </a:ln>
          <a:effectLst/>
        </p:spPr>
        <p:txBody>
          <a:bodyPr wrap="none">
            <a:spAutoFit/>
          </a:bodyPr>
          <a:lstStyle/>
          <a:p>
            <a:r>
              <a:rPr lang="en-GB"/>
              <a:t>(e) organic bases</a:t>
            </a:r>
            <a:endParaRPr lang="en-US"/>
          </a:p>
        </p:txBody>
      </p:sp>
      <p:sp>
        <p:nvSpPr>
          <p:cNvPr id="34825" name="AutoShape 9">
            <a:hlinkClick r:id="rId2" action="ppaction://hlinksldjump" highlightClick="1"/>
          </p:cNvPr>
          <p:cNvSpPr>
            <a:spLocks noChangeArrowheads="1"/>
          </p:cNvSpPr>
          <p:nvPr/>
        </p:nvSpPr>
        <p:spPr bwMode="auto">
          <a:xfrm>
            <a:off x="4572000" y="3048000"/>
            <a:ext cx="762000" cy="381000"/>
          </a:xfrm>
          <a:prstGeom prst="actionButtonForwardNext">
            <a:avLst/>
          </a:prstGeom>
          <a:solidFill>
            <a:schemeClr val="accent1"/>
          </a:solidFill>
          <a:ln w="9525">
            <a:solidFill>
              <a:schemeClr val="tx1"/>
            </a:solidFill>
            <a:miter lim="800000"/>
            <a:headEnd/>
            <a:tailEnd/>
          </a:ln>
          <a:effectLst/>
        </p:spPr>
        <p:txBody>
          <a:bodyPr wrap="none" anchor="ctr"/>
          <a:lstStyle/>
          <a:p>
            <a:endParaRPr lang="en-US"/>
          </a:p>
        </p:txBody>
      </p:sp>
      <p:sp>
        <p:nvSpPr>
          <p:cNvPr id="34826" name="AutoShape 10">
            <a:hlinkClick r:id="" action="ppaction://hlinkshowjump?jump=lastslide" highlightClick="1"/>
          </p:cNvPr>
          <p:cNvSpPr>
            <a:spLocks noChangeArrowheads="1"/>
          </p:cNvSpPr>
          <p:nvPr/>
        </p:nvSpPr>
        <p:spPr bwMode="auto">
          <a:xfrm>
            <a:off x="4572000" y="3733800"/>
            <a:ext cx="762000" cy="381000"/>
          </a:xfrm>
          <a:prstGeom prst="actionButtonForwardNext">
            <a:avLst/>
          </a:prstGeom>
          <a:solidFill>
            <a:schemeClr val="accent1"/>
          </a:solidFill>
          <a:ln w="9525">
            <a:solidFill>
              <a:schemeClr val="tx1"/>
            </a:solidFill>
            <a:miter lim="800000"/>
            <a:headEnd/>
            <a:tailEnd/>
          </a:ln>
          <a:effectLst/>
        </p:spPr>
        <p:txBody>
          <a:bodyPr wrap="none" anchor="ctr"/>
          <a:lstStyle/>
          <a:p>
            <a:endParaRPr lang="en-US"/>
          </a:p>
        </p:txBody>
      </p:sp>
      <p:sp>
        <p:nvSpPr>
          <p:cNvPr id="34827" name="AutoShape 11">
            <a:hlinkClick r:id="rId2" action="ppaction://hlinksldjump" highlightClick="1"/>
          </p:cNvPr>
          <p:cNvSpPr>
            <a:spLocks noChangeArrowheads="1"/>
          </p:cNvSpPr>
          <p:nvPr/>
        </p:nvSpPr>
        <p:spPr bwMode="auto">
          <a:xfrm>
            <a:off x="4572000" y="4495800"/>
            <a:ext cx="762000" cy="381000"/>
          </a:xfrm>
          <a:prstGeom prst="actionButtonForwardNext">
            <a:avLst/>
          </a:prstGeom>
          <a:solidFill>
            <a:schemeClr val="accent1"/>
          </a:solidFill>
          <a:ln w="9525">
            <a:solidFill>
              <a:schemeClr val="tx1"/>
            </a:solidFill>
            <a:miter lim="800000"/>
            <a:headEnd/>
            <a:tailEnd/>
          </a:ln>
          <a:effectLst/>
        </p:spPr>
        <p:txBody>
          <a:bodyPr wrap="none" anchor="ctr"/>
          <a:lstStyle/>
          <a:p>
            <a:endParaRPr lang="en-US"/>
          </a:p>
        </p:txBody>
      </p:sp>
      <p:sp>
        <p:nvSpPr>
          <p:cNvPr id="34828" name="AutoShape 12">
            <a:hlinkClick r:id="" action="ppaction://hlinkshowjump?jump=lastslide" highlightClick="1"/>
          </p:cNvPr>
          <p:cNvSpPr>
            <a:spLocks noChangeArrowheads="1"/>
          </p:cNvSpPr>
          <p:nvPr/>
        </p:nvSpPr>
        <p:spPr bwMode="auto">
          <a:xfrm>
            <a:off x="4572000" y="5257800"/>
            <a:ext cx="762000" cy="381000"/>
          </a:xfrm>
          <a:prstGeom prst="actionButtonForwardNext">
            <a:avLst/>
          </a:prstGeom>
          <a:solidFill>
            <a:schemeClr val="accent1"/>
          </a:solidFill>
          <a:ln w="9525">
            <a:solidFill>
              <a:schemeClr val="tx1"/>
            </a:solidFill>
            <a:miter lim="800000"/>
            <a:headEnd/>
            <a:tailEnd/>
          </a:ln>
          <a:effectLst/>
        </p:spPr>
        <p:txBody>
          <a:bodyPr wrap="none" anchor="ctr"/>
          <a:lstStyle/>
          <a:p>
            <a:endParaRPr lang="en-US"/>
          </a:p>
        </p:txBody>
      </p:sp>
      <p:sp>
        <p:nvSpPr>
          <p:cNvPr id="34829" name="AutoShape 13">
            <a:hlinkClick r:id="rId2" action="ppaction://hlinksldjump" highlightClick="1"/>
          </p:cNvPr>
          <p:cNvSpPr>
            <a:spLocks noChangeArrowheads="1"/>
          </p:cNvSpPr>
          <p:nvPr/>
        </p:nvSpPr>
        <p:spPr bwMode="auto">
          <a:xfrm>
            <a:off x="4572000" y="6019800"/>
            <a:ext cx="762000" cy="381000"/>
          </a:xfrm>
          <a:prstGeom prst="actionButtonForwardNext">
            <a:avLst/>
          </a:prstGeom>
          <a:solidFill>
            <a:schemeClr val="accent1"/>
          </a:solidFill>
          <a:ln w="9525">
            <a:solidFill>
              <a:schemeClr val="tx1"/>
            </a:solidFill>
            <a:miter lim="800000"/>
            <a:headEnd/>
            <a:tailEnd/>
          </a:ln>
          <a:effectLst/>
        </p:spPr>
        <p:txBody>
          <a:bodyPr wrap="none" anchor="ctr"/>
          <a:lstStyle/>
          <a:p>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85800" y="304800"/>
            <a:ext cx="7772400" cy="1143000"/>
          </a:xfrm>
        </p:spPr>
        <p:txBody>
          <a:bodyPr/>
          <a:lstStyle/>
          <a:p>
            <a:r>
              <a:rPr lang="en-GB"/>
              <a:t>Question 2</a:t>
            </a:r>
            <a:endParaRPr lang="en-US"/>
          </a:p>
        </p:txBody>
      </p:sp>
      <p:sp>
        <p:nvSpPr>
          <p:cNvPr id="35843" name="Text Box 3"/>
          <p:cNvSpPr txBox="1">
            <a:spLocks noChangeArrowheads="1"/>
          </p:cNvSpPr>
          <p:nvPr/>
        </p:nvSpPr>
        <p:spPr bwMode="auto">
          <a:xfrm>
            <a:off x="609600" y="1600200"/>
            <a:ext cx="7194550" cy="1066800"/>
          </a:xfrm>
          <a:prstGeom prst="rect">
            <a:avLst/>
          </a:prstGeom>
          <a:noFill/>
          <a:ln w="9525">
            <a:noFill/>
            <a:miter lim="800000"/>
            <a:headEnd/>
            <a:tailEnd/>
          </a:ln>
          <a:effectLst/>
        </p:spPr>
        <p:txBody>
          <a:bodyPr wrap="none">
            <a:spAutoFit/>
          </a:bodyPr>
          <a:lstStyle/>
          <a:p>
            <a:r>
              <a:rPr lang="en-GB"/>
              <a:t>Which of the following represent a correct </a:t>
            </a:r>
          </a:p>
          <a:p>
            <a:r>
              <a:rPr lang="en-GB"/>
              <a:t>pairing of bases?</a:t>
            </a:r>
            <a:endParaRPr lang="en-US"/>
          </a:p>
        </p:txBody>
      </p:sp>
      <p:sp>
        <p:nvSpPr>
          <p:cNvPr id="35844" name="Text Box 4"/>
          <p:cNvSpPr txBox="1">
            <a:spLocks noChangeArrowheads="1"/>
          </p:cNvSpPr>
          <p:nvPr/>
        </p:nvSpPr>
        <p:spPr bwMode="auto">
          <a:xfrm>
            <a:off x="838200" y="2819400"/>
            <a:ext cx="4259263" cy="579438"/>
          </a:xfrm>
          <a:prstGeom prst="rect">
            <a:avLst/>
          </a:prstGeom>
          <a:noFill/>
          <a:ln w="9525">
            <a:noFill/>
            <a:miter lim="800000"/>
            <a:headEnd/>
            <a:tailEnd/>
          </a:ln>
          <a:effectLst/>
        </p:spPr>
        <p:txBody>
          <a:bodyPr wrap="none">
            <a:spAutoFit/>
          </a:bodyPr>
          <a:lstStyle/>
          <a:p>
            <a:r>
              <a:rPr lang="en-GB"/>
              <a:t>(a) adenine with thymine</a:t>
            </a:r>
            <a:endParaRPr lang="en-US"/>
          </a:p>
        </p:txBody>
      </p:sp>
      <p:sp>
        <p:nvSpPr>
          <p:cNvPr id="35845" name="Text Box 5"/>
          <p:cNvSpPr txBox="1">
            <a:spLocks noChangeArrowheads="1"/>
          </p:cNvSpPr>
          <p:nvPr/>
        </p:nvSpPr>
        <p:spPr bwMode="auto">
          <a:xfrm>
            <a:off x="914400" y="3505200"/>
            <a:ext cx="4237038" cy="579438"/>
          </a:xfrm>
          <a:prstGeom prst="rect">
            <a:avLst/>
          </a:prstGeom>
          <a:noFill/>
          <a:ln w="9525">
            <a:noFill/>
            <a:miter lim="800000"/>
            <a:headEnd/>
            <a:tailEnd/>
          </a:ln>
          <a:effectLst/>
        </p:spPr>
        <p:txBody>
          <a:bodyPr wrap="none">
            <a:spAutoFit/>
          </a:bodyPr>
          <a:lstStyle/>
          <a:p>
            <a:r>
              <a:rPr lang="en-GB"/>
              <a:t>(b) adenine with guanine</a:t>
            </a:r>
            <a:endParaRPr lang="en-US"/>
          </a:p>
        </p:txBody>
      </p:sp>
      <p:sp>
        <p:nvSpPr>
          <p:cNvPr id="35846" name="Text Box 6"/>
          <p:cNvSpPr txBox="1">
            <a:spLocks noChangeArrowheads="1"/>
          </p:cNvSpPr>
          <p:nvPr/>
        </p:nvSpPr>
        <p:spPr bwMode="auto">
          <a:xfrm>
            <a:off x="914400" y="4267200"/>
            <a:ext cx="4259263" cy="579438"/>
          </a:xfrm>
          <a:prstGeom prst="rect">
            <a:avLst/>
          </a:prstGeom>
          <a:noFill/>
          <a:ln w="9525">
            <a:noFill/>
            <a:miter lim="800000"/>
            <a:headEnd/>
            <a:tailEnd/>
          </a:ln>
          <a:effectLst/>
        </p:spPr>
        <p:txBody>
          <a:bodyPr wrap="none">
            <a:spAutoFit/>
          </a:bodyPr>
          <a:lstStyle/>
          <a:p>
            <a:r>
              <a:rPr lang="en-GB"/>
              <a:t>(c) thymine with adenine</a:t>
            </a:r>
            <a:endParaRPr lang="en-US"/>
          </a:p>
        </p:txBody>
      </p:sp>
      <p:sp>
        <p:nvSpPr>
          <p:cNvPr id="35847" name="Text Box 7"/>
          <p:cNvSpPr txBox="1">
            <a:spLocks noChangeArrowheads="1"/>
          </p:cNvSpPr>
          <p:nvPr/>
        </p:nvSpPr>
        <p:spPr bwMode="auto">
          <a:xfrm>
            <a:off x="914400" y="5029200"/>
            <a:ext cx="4327525" cy="579438"/>
          </a:xfrm>
          <a:prstGeom prst="rect">
            <a:avLst/>
          </a:prstGeom>
          <a:noFill/>
          <a:ln w="9525">
            <a:noFill/>
            <a:miter lim="800000"/>
            <a:headEnd/>
            <a:tailEnd/>
          </a:ln>
          <a:effectLst/>
        </p:spPr>
        <p:txBody>
          <a:bodyPr wrap="none">
            <a:spAutoFit/>
          </a:bodyPr>
          <a:lstStyle/>
          <a:p>
            <a:r>
              <a:rPr lang="en-GB"/>
              <a:t>(d) guanine with cytosine</a:t>
            </a:r>
            <a:endParaRPr lang="en-US"/>
          </a:p>
        </p:txBody>
      </p:sp>
      <p:sp>
        <p:nvSpPr>
          <p:cNvPr id="35848" name="Text Box 8"/>
          <p:cNvSpPr txBox="1">
            <a:spLocks noChangeArrowheads="1"/>
          </p:cNvSpPr>
          <p:nvPr/>
        </p:nvSpPr>
        <p:spPr bwMode="auto">
          <a:xfrm>
            <a:off x="914400" y="5791200"/>
            <a:ext cx="4325938" cy="579438"/>
          </a:xfrm>
          <a:prstGeom prst="rect">
            <a:avLst/>
          </a:prstGeom>
          <a:noFill/>
          <a:ln w="9525">
            <a:noFill/>
            <a:miter lim="800000"/>
            <a:headEnd/>
            <a:tailEnd/>
          </a:ln>
          <a:effectLst/>
        </p:spPr>
        <p:txBody>
          <a:bodyPr wrap="none">
            <a:spAutoFit/>
          </a:bodyPr>
          <a:lstStyle/>
          <a:p>
            <a:r>
              <a:rPr lang="en-GB"/>
              <a:t>(e) thymine with thymine</a:t>
            </a:r>
            <a:endParaRPr lang="en-US"/>
          </a:p>
        </p:txBody>
      </p:sp>
      <p:sp>
        <p:nvSpPr>
          <p:cNvPr id="35849" name="AutoShape 9">
            <a:hlinkClick r:id="rId2" action="ppaction://hlinksldjump" highlightClick="1"/>
          </p:cNvPr>
          <p:cNvSpPr>
            <a:spLocks noChangeArrowheads="1"/>
          </p:cNvSpPr>
          <p:nvPr/>
        </p:nvSpPr>
        <p:spPr bwMode="auto">
          <a:xfrm>
            <a:off x="5715000" y="3048000"/>
            <a:ext cx="762000" cy="381000"/>
          </a:xfrm>
          <a:prstGeom prst="actionButtonForwardNext">
            <a:avLst/>
          </a:prstGeom>
          <a:solidFill>
            <a:schemeClr val="accent1"/>
          </a:solidFill>
          <a:ln w="9525">
            <a:solidFill>
              <a:schemeClr val="tx1"/>
            </a:solidFill>
            <a:miter lim="800000"/>
            <a:headEnd/>
            <a:tailEnd/>
          </a:ln>
          <a:effectLst/>
        </p:spPr>
        <p:txBody>
          <a:bodyPr wrap="none" anchor="ctr"/>
          <a:lstStyle/>
          <a:p>
            <a:endParaRPr lang="en-US"/>
          </a:p>
        </p:txBody>
      </p:sp>
      <p:sp>
        <p:nvSpPr>
          <p:cNvPr id="35850" name="AutoShape 10">
            <a:hlinkClick r:id="" action="ppaction://hlinkshowjump?jump=lastslide" highlightClick="1"/>
          </p:cNvPr>
          <p:cNvSpPr>
            <a:spLocks noChangeArrowheads="1"/>
          </p:cNvSpPr>
          <p:nvPr/>
        </p:nvSpPr>
        <p:spPr bwMode="auto">
          <a:xfrm>
            <a:off x="5715000" y="3733800"/>
            <a:ext cx="762000" cy="381000"/>
          </a:xfrm>
          <a:prstGeom prst="actionButtonForwardNext">
            <a:avLst/>
          </a:prstGeom>
          <a:solidFill>
            <a:schemeClr val="accent1"/>
          </a:solidFill>
          <a:ln w="9525">
            <a:solidFill>
              <a:schemeClr val="tx1"/>
            </a:solidFill>
            <a:miter lim="800000"/>
            <a:headEnd/>
            <a:tailEnd/>
          </a:ln>
          <a:effectLst/>
        </p:spPr>
        <p:txBody>
          <a:bodyPr wrap="none" anchor="ctr"/>
          <a:lstStyle/>
          <a:p>
            <a:endParaRPr lang="en-US"/>
          </a:p>
        </p:txBody>
      </p:sp>
      <p:sp>
        <p:nvSpPr>
          <p:cNvPr id="35851" name="AutoShape 11">
            <a:hlinkClick r:id="rId2" action="ppaction://hlinksldjump" highlightClick="1"/>
          </p:cNvPr>
          <p:cNvSpPr>
            <a:spLocks noChangeArrowheads="1"/>
          </p:cNvSpPr>
          <p:nvPr/>
        </p:nvSpPr>
        <p:spPr bwMode="auto">
          <a:xfrm>
            <a:off x="5715000" y="4419600"/>
            <a:ext cx="762000" cy="381000"/>
          </a:xfrm>
          <a:prstGeom prst="actionButtonForwardNext">
            <a:avLst/>
          </a:prstGeom>
          <a:solidFill>
            <a:schemeClr val="accent1"/>
          </a:solidFill>
          <a:ln w="9525">
            <a:solidFill>
              <a:schemeClr val="tx1"/>
            </a:solidFill>
            <a:miter lim="800000"/>
            <a:headEnd/>
            <a:tailEnd/>
          </a:ln>
          <a:effectLst/>
        </p:spPr>
        <p:txBody>
          <a:bodyPr wrap="none" anchor="ctr"/>
          <a:lstStyle/>
          <a:p>
            <a:endParaRPr lang="en-US"/>
          </a:p>
        </p:txBody>
      </p:sp>
      <p:sp>
        <p:nvSpPr>
          <p:cNvPr id="35853" name="AutoShape 13">
            <a:hlinkClick r:id="rId2" action="ppaction://hlinksldjump" highlightClick="1"/>
          </p:cNvPr>
          <p:cNvSpPr>
            <a:spLocks noChangeArrowheads="1"/>
          </p:cNvSpPr>
          <p:nvPr/>
        </p:nvSpPr>
        <p:spPr bwMode="auto">
          <a:xfrm>
            <a:off x="5715000" y="5181600"/>
            <a:ext cx="762000" cy="381000"/>
          </a:xfrm>
          <a:prstGeom prst="actionButtonForwardNext">
            <a:avLst/>
          </a:prstGeom>
          <a:solidFill>
            <a:schemeClr val="accent1"/>
          </a:solidFill>
          <a:ln w="9525">
            <a:solidFill>
              <a:schemeClr val="tx1"/>
            </a:solidFill>
            <a:miter lim="800000"/>
            <a:headEnd/>
            <a:tailEnd/>
          </a:ln>
          <a:effectLst/>
        </p:spPr>
        <p:txBody>
          <a:bodyPr wrap="none" anchor="ctr"/>
          <a:lstStyle/>
          <a:p>
            <a:endParaRPr lang="en-US"/>
          </a:p>
        </p:txBody>
      </p:sp>
      <p:sp>
        <p:nvSpPr>
          <p:cNvPr id="35854" name="AutoShape 14">
            <a:hlinkClick r:id="" action="ppaction://hlinkshowjump?jump=lastslide" highlightClick="1"/>
          </p:cNvPr>
          <p:cNvSpPr>
            <a:spLocks noChangeArrowheads="1"/>
          </p:cNvSpPr>
          <p:nvPr/>
        </p:nvSpPr>
        <p:spPr bwMode="auto">
          <a:xfrm>
            <a:off x="5715000" y="5943600"/>
            <a:ext cx="762000" cy="381000"/>
          </a:xfrm>
          <a:prstGeom prst="actionButtonForwardNext">
            <a:avLst/>
          </a:prstGeom>
          <a:solidFill>
            <a:schemeClr val="accent1"/>
          </a:solidFill>
          <a:ln w="9525">
            <a:solidFill>
              <a:schemeClr val="tx1"/>
            </a:solidFill>
            <a:miter lim="800000"/>
            <a:headEnd/>
            <a:tailEnd/>
          </a:ln>
          <a:effectLst/>
        </p:spPr>
        <p:txBody>
          <a:bodyPr wrap="none" anchor="ctr"/>
          <a:lstStyle/>
          <a:p>
            <a:endParaRPr 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85800" y="457200"/>
            <a:ext cx="7772400" cy="1143000"/>
          </a:xfrm>
        </p:spPr>
        <p:txBody>
          <a:bodyPr/>
          <a:lstStyle/>
          <a:p>
            <a:r>
              <a:rPr lang="en-GB"/>
              <a:t>Question 3</a:t>
            </a:r>
            <a:endParaRPr lang="en-US"/>
          </a:p>
        </p:txBody>
      </p:sp>
      <p:sp>
        <p:nvSpPr>
          <p:cNvPr id="36867" name="Text Box 3"/>
          <p:cNvSpPr txBox="1">
            <a:spLocks noChangeArrowheads="1"/>
          </p:cNvSpPr>
          <p:nvPr/>
        </p:nvSpPr>
        <p:spPr bwMode="auto">
          <a:xfrm>
            <a:off x="533400" y="1981200"/>
            <a:ext cx="5580063" cy="579438"/>
          </a:xfrm>
          <a:prstGeom prst="rect">
            <a:avLst/>
          </a:prstGeom>
          <a:noFill/>
          <a:ln w="9525">
            <a:noFill/>
            <a:miter lim="800000"/>
            <a:headEnd/>
            <a:tailEnd/>
          </a:ln>
          <a:effectLst/>
        </p:spPr>
        <p:txBody>
          <a:bodyPr wrap="none">
            <a:spAutoFit/>
          </a:bodyPr>
          <a:lstStyle/>
          <a:p>
            <a:r>
              <a:rPr lang="en-GB"/>
              <a:t>DNA molecules are formed from</a:t>
            </a:r>
            <a:endParaRPr lang="en-US"/>
          </a:p>
        </p:txBody>
      </p:sp>
      <p:sp>
        <p:nvSpPr>
          <p:cNvPr id="36868" name="Text Box 4"/>
          <p:cNvSpPr txBox="1">
            <a:spLocks noChangeArrowheads="1"/>
          </p:cNvSpPr>
          <p:nvPr/>
        </p:nvSpPr>
        <p:spPr bwMode="auto">
          <a:xfrm>
            <a:off x="685800" y="3048000"/>
            <a:ext cx="2940050" cy="579438"/>
          </a:xfrm>
          <a:prstGeom prst="rect">
            <a:avLst/>
          </a:prstGeom>
          <a:noFill/>
          <a:ln w="9525">
            <a:noFill/>
            <a:miter lim="800000"/>
            <a:headEnd/>
            <a:tailEnd/>
          </a:ln>
          <a:effectLst/>
        </p:spPr>
        <p:txBody>
          <a:bodyPr wrap="none">
            <a:spAutoFit/>
          </a:bodyPr>
          <a:lstStyle/>
          <a:p>
            <a:r>
              <a:rPr lang="en-GB"/>
              <a:t>(a) organic bases</a:t>
            </a:r>
            <a:endParaRPr lang="en-US"/>
          </a:p>
        </p:txBody>
      </p:sp>
      <p:sp>
        <p:nvSpPr>
          <p:cNvPr id="36869" name="Text Box 5"/>
          <p:cNvSpPr txBox="1">
            <a:spLocks noChangeArrowheads="1"/>
          </p:cNvSpPr>
          <p:nvPr/>
        </p:nvSpPr>
        <p:spPr bwMode="auto">
          <a:xfrm>
            <a:off x="685800" y="3962400"/>
            <a:ext cx="2713038" cy="579438"/>
          </a:xfrm>
          <a:prstGeom prst="rect">
            <a:avLst/>
          </a:prstGeom>
          <a:noFill/>
          <a:ln w="9525">
            <a:noFill/>
            <a:miter lim="800000"/>
            <a:headEnd/>
            <a:tailEnd/>
          </a:ln>
          <a:effectLst/>
        </p:spPr>
        <p:txBody>
          <a:bodyPr wrap="none">
            <a:spAutoFit/>
          </a:bodyPr>
          <a:lstStyle/>
          <a:p>
            <a:r>
              <a:rPr lang="en-GB"/>
              <a:t>(b) amino acids</a:t>
            </a:r>
            <a:endParaRPr lang="en-US"/>
          </a:p>
        </p:txBody>
      </p:sp>
      <p:sp>
        <p:nvSpPr>
          <p:cNvPr id="36870" name="Text Box 6"/>
          <p:cNvSpPr txBox="1">
            <a:spLocks noChangeArrowheads="1"/>
          </p:cNvSpPr>
          <p:nvPr/>
        </p:nvSpPr>
        <p:spPr bwMode="auto">
          <a:xfrm>
            <a:off x="685800" y="4800600"/>
            <a:ext cx="2724150" cy="579438"/>
          </a:xfrm>
          <a:prstGeom prst="rect">
            <a:avLst/>
          </a:prstGeom>
          <a:noFill/>
          <a:ln w="9525">
            <a:noFill/>
            <a:miter lim="800000"/>
            <a:headEnd/>
            <a:tailEnd/>
          </a:ln>
          <a:effectLst/>
        </p:spPr>
        <p:txBody>
          <a:bodyPr wrap="none">
            <a:spAutoFit/>
          </a:bodyPr>
          <a:lstStyle/>
          <a:p>
            <a:r>
              <a:rPr lang="en-GB"/>
              <a:t>(c) deoxyribose</a:t>
            </a:r>
            <a:endParaRPr lang="en-US"/>
          </a:p>
        </p:txBody>
      </p:sp>
      <p:sp>
        <p:nvSpPr>
          <p:cNvPr id="36871" name="Text Box 7"/>
          <p:cNvSpPr txBox="1">
            <a:spLocks noChangeArrowheads="1"/>
          </p:cNvSpPr>
          <p:nvPr/>
        </p:nvSpPr>
        <p:spPr bwMode="auto">
          <a:xfrm>
            <a:off x="685800" y="5715000"/>
            <a:ext cx="2611438" cy="579438"/>
          </a:xfrm>
          <a:prstGeom prst="rect">
            <a:avLst/>
          </a:prstGeom>
          <a:noFill/>
          <a:ln w="9525">
            <a:noFill/>
            <a:miter lim="800000"/>
            <a:headEnd/>
            <a:tailEnd/>
          </a:ln>
          <a:effectLst/>
        </p:spPr>
        <p:txBody>
          <a:bodyPr wrap="none">
            <a:spAutoFit/>
          </a:bodyPr>
          <a:lstStyle/>
          <a:p>
            <a:r>
              <a:rPr lang="en-GB"/>
              <a:t>(d) nucleotides</a:t>
            </a:r>
            <a:endParaRPr lang="en-US"/>
          </a:p>
        </p:txBody>
      </p:sp>
      <p:sp>
        <p:nvSpPr>
          <p:cNvPr id="36872" name="AutoShape 8">
            <a:hlinkClick r:id="" action="ppaction://hlinkshowjump?jump=lastslide" highlightClick="1"/>
          </p:cNvPr>
          <p:cNvSpPr>
            <a:spLocks noChangeArrowheads="1"/>
          </p:cNvSpPr>
          <p:nvPr/>
        </p:nvSpPr>
        <p:spPr bwMode="auto">
          <a:xfrm>
            <a:off x="4495800" y="3200400"/>
            <a:ext cx="762000" cy="381000"/>
          </a:xfrm>
          <a:prstGeom prst="actionButtonForwardNext">
            <a:avLst/>
          </a:prstGeom>
          <a:solidFill>
            <a:schemeClr val="accent1"/>
          </a:solidFill>
          <a:ln w="9525">
            <a:solidFill>
              <a:schemeClr val="tx1"/>
            </a:solidFill>
            <a:miter lim="800000"/>
            <a:headEnd/>
            <a:tailEnd/>
          </a:ln>
          <a:effectLst/>
        </p:spPr>
        <p:txBody>
          <a:bodyPr wrap="none" anchor="ctr"/>
          <a:lstStyle/>
          <a:p>
            <a:endParaRPr lang="en-US"/>
          </a:p>
        </p:txBody>
      </p:sp>
      <p:sp>
        <p:nvSpPr>
          <p:cNvPr id="36873" name="AutoShape 9">
            <a:hlinkClick r:id="" action="ppaction://hlinkshowjump?jump=lastslide" highlightClick="1"/>
          </p:cNvPr>
          <p:cNvSpPr>
            <a:spLocks noChangeArrowheads="1"/>
          </p:cNvSpPr>
          <p:nvPr/>
        </p:nvSpPr>
        <p:spPr bwMode="auto">
          <a:xfrm>
            <a:off x="4495800" y="4114800"/>
            <a:ext cx="762000" cy="381000"/>
          </a:xfrm>
          <a:prstGeom prst="actionButtonForwardNext">
            <a:avLst/>
          </a:prstGeom>
          <a:solidFill>
            <a:schemeClr val="accent1"/>
          </a:solidFill>
          <a:ln w="9525">
            <a:solidFill>
              <a:schemeClr val="tx1"/>
            </a:solidFill>
            <a:miter lim="800000"/>
            <a:headEnd/>
            <a:tailEnd/>
          </a:ln>
          <a:effectLst/>
        </p:spPr>
        <p:txBody>
          <a:bodyPr wrap="none" anchor="ctr"/>
          <a:lstStyle/>
          <a:p>
            <a:endParaRPr lang="en-US"/>
          </a:p>
        </p:txBody>
      </p:sp>
      <p:sp>
        <p:nvSpPr>
          <p:cNvPr id="36874" name="AutoShape 10">
            <a:hlinkClick r:id="" action="ppaction://hlinkshowjump?jump=lastslide" highlightClick="1"/>
          </p:cNvPr>
          <p:cNvSpPr>
            <a:spLocks noChangeArrowheads="1"/>
          </p:cNvSpPr>
          <p:nvPr/>
        </p:nvSpPr>
        <p:spPr bwMode="auto">
          <a:xfrm>
            <a:off x="4495800" y="4953000"/>
            <a:ext cx="762000" cy="381000"/>
          </a:xfrm>
          <a:prstGeom prst="actionButtonForwardNext">
            <a:avLst/>
          </a:prstGeom>
          <a:solidFill>
            <a:schemeClr val="accent1"/>
          </a:solidFill>
          <a:ln w="9525">
            <a:solidFill>
              <a:schemeClr val="tx1"/>
            </a:solidFill>
            <a:miter lim="800000"/>
            <a:headEnd/>
            <a:tailEnd/>
          </a:ln>
          <a:effectLst/>
        </p:spPr>
        <p:txBody>
          <a:bodyPr wrap="none" anchor="ctr"/>
          <a:lstStyle/>
          <a:p>
            <a:endParaRPr lang="en-US"/>
          </a:p>
        </p:txBody>
      </p:sp>
      <p:sp>
        <p:nvSpPr>
          <p:cNvPr id="36875" name="AutoShape 11">
            <a:hlinkClick r:id="rId2" action="ppaction://hlinksldjump" highlightClick="1"/>
          </p:cNvPr>
          <p:cNvSpPr>
            <a:spLocks noChangeArrowheads="1"/>
          </p:cNvSpPr>
          <p:nvPr/>
        </p:nvSpPr>
        <p:spPr bwMode="auto">
          <a:xfrm>
            <a:off x="4495800" y="5791200"/>
            <a:ext cx="762000" cy="381000"/>
          </a:xfrm>
          <a:prstGeom prst="actionButtonForwardNext">
            <a:avLst/>
          </a:prstGeom>
          <a:solidFill>
            <a:schemeClr val="accent1"/>
          </a:solidFill>
          <a:ln w="9525">
            <a:solidFill>
              <a:schemeClr val="tx1"/>
            </a:solidFill>
            <a:miter lim="800000"/>
            <a:headEnd/>
            <a:tailEnd/>
          </a:ln>
          <a:effectLst/>
        </p:spPr>
        <p:txBody>
          <a:bodyPr wrap="none" anchor="ctr"/>
          <a:lstStyle/>
          <a:p>
            <a:endParaRPr 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85800" y="457200"/>
            <a:ext cx="7772400" cy="1143000"/>
          </a:xfrm>
        </p:spPr>
        <p:txBody>
          <a:bodyPr/>
          <a:lstStyle/>
          <a:p>
            <a:r>
              <a:rPr lang="en-GB"/>
              <a:t>Question 4</a:t>
            </a:r>
            <a:endParaRPr lang="en-US"/>
          </a:p>
        </p:txBody>
      </p:sp>
      <p:sp>
        <p:nvSpPr>
          <p:cNvPr id="37891" name="Text Box 3"/>
          <p:cNvSpPr txBox="1">
            <a:spLocks noChangeArrowheads="1"/>
          </p:cNvSpPr>
          <p:nvPr/>
        </p:nvSpPr>
        <p:spPr bwMode="auto">
          <a:xfrm>
            <a:off x="762000" y="2133600"/>
            <a:ext cx="7072313" cy="579438"/>
          </a:xfrm>
          <a:prstGeom prst="rect">
            <a:avLst/>
          </a:prstGeom>
          <a:noFill/>
          <a:ln w="9525">
            <a:noFill/>
            <a:miter lim="800000"/>
            <a:headEnd/>
            <a:tailEnd/>
          </a:ln>
          <a:effectLst/>
        </p:spPr>
        <p:txBody>
          <a:bodyPr wrap="none">
            <a:spAutoFit/>
          </a:bodyPr>
          <a:lstStyle/>
          <a:p>
            <a:r>
              <a:rPr lang="en-GB"/>
              <a:t>Which of the following are organic bases?</a:t>
            </a:r>
            <a:endParaRPr lang="en-US"/>
          </a:p>
        </p:txBody>
      </p:sp>
      <p:sp>
        <p:nvSpPr>
          <p:cNvPr id="37892" name="Text Box 4"/>
          <p:cNvSpPr txBox="1">
            <a:spLocks noChangeArrowheads="1"/>
          </p:cNvSpPr>
          <p:nvPr/>
        </p:nvSpPr>
        <p:spPr bwMode="auto">
          <a:xfrm>
            <a:off x="914400" y="3048000"/>
            <a:ext cx="1820863" cy="579438"/>
          </a:xfrm>
          <a:prstGeom prst="rect">
            <a:avLst/>
          </a:prstGeom>
          <a:noFill/>
          <a:ln w="9525">
            <a:noFill/>
            <a:miter lim="800000"/>
            <a:headEnd/>
            <a:tailEnd/>
          </a:ln>
          <a:effectLst/>
        </p:spPr>
        <p:txBody>
          <a:bodyPr wrap="none">
            <a:spAutoFit/>
          </a:bodyPr>
          <a:lstStyle/>
          <a:p>
            <a:r>
              <a:rPr lang="en-GB"/>
              <a:t>(a) Valine</a:t>
            </a:r>
            <a:endParaRPr lang="en-US"/>
          </a:p>
        </p:txBody>
      </p:sp>
      <p:sp>
        <p:nvSpPr>
          <p:cNvPr id="37893" name="Text Box 5"/>
          <p:cNvSpPr txBox="1">
            <a:spLocks noChangeArrowheads="1"/>
          </p:cNvSpPr>
          <p:nvPr/>
        </p:nvSpPr>
        <p:spPr bwMode="auto">
          <a:xfrm>
            <a:off x="914400" y="3962400"/>
            <a:ext cx="2136775" cy="579438"/>
          </a:xfrm>
          <a:prstGeom prst="rect">
            <a:avLst/>
          </a:prstGeom>
          <a:noFill/>
          <a:ln w="9525">
            <a:noFill/>
            <a:miter lim="800000"/>
            <a:headEnd/>
            <a:tailEnd/>
          </a:ln>
          <a:effectLst/>
        </p:spPr>
        <p:txBody>
          <a:bodyPr wrap="none">
            <a:spAutoFit/>
          </a:bodyPr>
          <a:lstStyle/>
          <a:p>
            <a:r>
              <a:rPr lang="en-GB"/>
              <a:t>(b) Guanine</a:t>
            </a:r>
            <a:endParaRPr lang="en-US"/>
          </a:p>
        </p:txBody>
      </p:sp>
      <p:sp>
        <p:nvSpPr>
          <p:cNvPr id="37894" name="Text Box 6"/>
          <p:cNvSpPr txBox="1">
            <a:spLocks noChangeArrowheads="1"/>
          </p:cNvSpPr>
          <p:nvPr/>
        </p:nvSpPr>
        <p:spPr bwMode="auto">
          <a:xfrm>
            <a:off x="914400" y="4876800"/>
            <a:ext cx="2203450" cy="579438"/>
          </a:xfrm>
          <a:prstGeom prst="rect">
            <a:avLst/>
          </a:prstGeom>
          <a:noFill/>
          <a:ln w="9525">
            <a:noFill/>
            <a:miter lim="800000"/>
            <a:headEnd/>
            <a:tailEnd/>
          </a:ln>
          <a:effectLst/>
        </p:spPr>
        <p:txBody>
          <a:bodyPr wrap="none">
            <a:spAutoFit/>
          </a:bodyPr>
          <a:lstStyle/>
          <a:p>
            <a:r>
              <a:rPr lang="en-GB"/>
              <a:t>(c) Thymine</a:t>
            </a:r>
            <a:endParaRPr lang="en-US"/>
          </a:p>
        </p:txBody>
      </p:sp>
      <p:sp>
        <p:nvSpPr>
          <p:cNvPr id="37895" name="Text Box 7"/>
          <p:cNvSpPr txBox="1">
            <a:spLocks noChangeArrowheads="1"/>
          </p:cNvSpPr>
          <p:nvPr/>
        </p:nvSpPr>
        <p:spPr bwMode="auto">
          <a:xfrm>
            <a:off x="990600" y="5791200"/>
            <a:ext cx="1797050" cy="579438"/>
          </a:xfrm>
          <a:prstGeom prst="rect">
            <a:avLst/>
          </a:prstGeom>
          <a:noFill/>
          <a:ln w="9525">
            <a:noFill/>
            <a:miter lim="800000"/>
            <a:headEnd/>
            <a:tailEnd/>
          </a:ln>
          <a:effectLst/>
        </p:spPr>
        <p:txBody>
          <a:bodyPr wrap="none">
            <a:spAutoFit/>
          </a:bodyPr>
          <a:lstStyle/>
          <a:p>
            <a:r>
              <a:rPr lang="en-GB"/>
              <a:t>(d) Serine</a:t>
            </a:r>
            <a:endParaRPr lang="en-US"/>
          </a:p>
        </p:txBody>
      </p:sp>
      <p:sp>
        <p:nvSpPr>
          <p:cNvPr id="37896" name="AutoShape 8">
            <a:hlinkClick r:id="" action="ppaction://hlinkshowjump?jump=lastslide" highlightClick="1"/>
          </p:cNvPr>
          <p:cNvSpPr>
            <a:spLocks noChangeArrowheads="1"/>
          </p:cNvSpPr>
          <p:nvPr/>
        </p:nvSpPr>
        <p:spPr bwMode="auto">
          <a:xfrm>
            <a:off x="4495800" y="3200400"/>
            <a:ext cx="762000" cy="381000"/>
          </a:xfrm>
          <a:prstGeom prst="actionButtonForwardNext">
            <a:avLst/>
          </a:prstGeom>
          <a:solidFill>
            <a:schemeClr val="accent1"/>
          </a:solidFill>
          <a:ln w="9525">
            <a:solidFill>
              <a:schemeClr val="tx1"/>
            </a:solidFill>
            <a:miter lim="800000"/>
            <a:headEnd/>
            <a:tailEnd/>
          </a:ln>
          <a:effectLst/>
        </p:spPr>
        <p:txBody>
          <a:bodyPr wrap="none" anchor="ctr"/>
          <a:lstStyle/>
          <a:p>
            <a:endParaRPr lang="en-US"/>
          </a:p>
        </p:txBody>
      </p:sp>
      <p:sp>
        <p:nvSpPr>
          <p:cNvPr id="37897" name="AutoShape 9">
            <a:hlinkClick r:id="rId2" action="ppaction://hlinksldjump" highlightClick="1"/>
          </p:cNvPr>
          <p:cNvSpPr>
            <a:spLocks noChangeArrowheads="1"/>
          </p:cNvSpPr>
          <p:nvPr/>
        </p:nvSpPr>
        <p:spPr bwMode="auto">
          <a:xfrm>
            <a:off x="4495800" y="4114800"/>
            <a:ext cx="762000" cy="381000"/>
          </a:xfrm>
          <a:prstGeom prst="actionButtonForwardNext">
            <a:avLst/>
          </a:prstGeom>
          <a:solidFill>
            <a:schemeClr val="accent1"/>
          </a:solidFill>
          <a:ln w="9525">
            <a:solidFill>
              <a:schemeClr val="tx1"/>
            </a:solidFill>
            <a:miter lim="800000"/>
            <a:headEnd/>
            <a:tailEnd/>
          </a:ln>
          <a:effectLst/>
        </p:spPr>
        <p:txBody>
          <a:bodyPr wrap="none" anchor="ctr"/>
          <a:lstStyle/>
          <a:p>
            <a:endParaRPr lang="en-US"/>
          </a:p>
        </p:txBody>
      </p:sp>
      <p:sp>
        <p:nvSpPr>
          <p:cNvPr id="37898" name="AutoShape 10">
            <a:hlinkClick r:id="rId2" action="ppaction://hlinksldjump" highlightClick="1"/>
          </p:cNvPr>
          <p:cNvSpPr>
            <a:spLocks noChangeArrowheads="1"/>
          </p:cNvSpPr>
          <p:nvPr/>
        </p:nvSpPr>
        <p:spPr bwMode="auto">
          <a:xfrm>
            <a:off x="4495800" y="5029200"/>
            <a:ext cx="762000" cy="381000"/>
          </a:xfrm>
          <a:prstGeom prst="actionButtonForwardNext">
            <a:avLst/>
          </a:prstGeom>
          <a:solidFill>
            <a:schemeClr val="accent1"/>
          </a:solidFill>
          <a:ln w="9525">
            <a:solidFill>
              <a:schemeClr val="tx1"/>
            </a:solidFill>
            <a:miter lim="800000"/>
            <a:headEnd/>
            <a:tailEnd/>
          </a:ln>
          <a:effectLst/>
        </p:spPr>
        <p:txBody>
          <a:bodyPr wrap="none" anchor="ctr"/>
          <a:lstStyle/>
          <a:p>
            <a:endParaRPr lang="en-US"/>
          </a:p>
        </p:txBody>
      </p:sp>
      <p:sp>
        <p:nvSpPr>
          <p:cNvPr id="37899" name="AutoShape 11">
            <a:hlinkClick r:id="" action="ppaction://hlinkshowjump?jump=lastslide" highlightClick="1"/>
          </p:cNvPr>
          <p:cNvSpPr>
            <a:spLocks noChangeArrowheads="1"/>
          </p:cNvSpPr>
          <p:nvPr/>
        </p:nvSpPr>
        <p:spPr bwMode="auto">
          <a:xfrm>
            <a:off x="4495800" y="5943600"/>
            <a:ext cx="762000" cy="381000"/>
          </a:xfrm>
          <a:prstGeom prst="actionButtonForwardNext">
            <a:avLst/>
          </a:prstGeom>
          <a:solidFill>
            <a:schemeClr val="accent1"/>
          </a:solidFill>
          <a:ln w="9525">
            <a:solidFill>
              <a:schemeClr val="tx1"/>
            </a:solidFill>
            <a:miter lim="800000"/>
            <a:headEnd/>
            <a:tailEnd/>
          </a:ln>
          <a:effectLst/>
        </p:spPr>
        <p:txBody>
          <a:bodyPr wrap="none" anchor="ctr"/>
          <a:lstStyle/>
          <a:p>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GB"/>
              <a:t>Question 5</a:t>
            </a:r>
            <a:endParaRPr lang="en-US"/>
          </a:p>
        </p:txBody>
      </p:sp>
      <p:sp>
        <p:nvSpPr>
          <p:cNvPr id="38915" name="Text Box 3"/>
          <p:cNvSpPr txBox="1">
            <a:spLocks noChangeArrowheads="1"/>
          </p:cNvSpPr>
          <p:nvPr/>
        </p:nvSpPr>
        <p:spPr bwMode="auto">
          <a:xfrm>
            <a:off x="1143000" y="2057400"/>
            <a:ext cx="4645025" cy="579438"/>
          </a:xfrm>
          <a:prstGeom prst="rect">
            <a:avLst/>
          </a:prstGeom>
          <a:noFill/>
          <a:ln w="9525">
            <a:noFill/>
            <a:miter lim="800000"/>
            <a:headEnd/>
            <a:tailEnd/>
          </a:ln>
          <a:effectLst/>
        </p:spPr>
        <p:txBody>
          <a:bodyPr wrap="none">
            <a:spAutoFit/>
          </a:bodyPr>
          <a:lstStyle/>
          <a:p>
            <a:r>
              <a:rPr lang="en-GB"/>
              <a:t>Replication of DNA occurs</a:t>
            </a:r>
            <a:endParaRPr lang="en-US"/>
          </a:p>
        </p:txBody>
      </p:sp>
      <p:sp>
        <p:nvSpPr>
          <p:cNvPr id="38916" name="Text Box 4"/>
          <p:cNvSpPr txBox="1">
            <a:spLocks noChangeArrowheads="1"/>
          </p:cNvSpPr>
          <p:nvPr/>
        </p:nvSpPr>
        <p:spPr bwMode="auto">
          <a:xfrm>
            <a:off x="1127125" y="2990850"/>
            <a:ext cx="3987800" cy="579438"/>
          </a:xfrm>
          <a:prstGeom prst="rect">
            <a:avLst/>
          </a:prstGeom>
          <a:noFill/>
          <a:ln w="9525">
            <a:noFill/>
            <a:miter lim="800000"/>
            <a:headEnd/>
            <a:tailEnd/>
          </a:ln>
          <a:effectLst/>
        </p:spPr>
        <p:txBody>
          <a:bodyPr wrap="none">
            <a:spAutoFit/>
          </a:bodyPr>
          <a:lstStyle/>
          <a:p>
            <a:r>
              <a:rPr lang="en-GB"/>
              <a:t>(a) During cell division</a:t>
            </a:r>
            <a:endParaRPr lang="en-US"/>
          </a:p>
        </p:txBody>
      </p:sp>
      <p:sp>
        <p:nvSpPr>
          <p:cNvPr id="38917" name="Text Box 5"/>
          <p:cNvSpPr txBox="1">
            <a:spLocks noChangeArrowheads="1"/>
          </p:cNvSpPr>
          <p:nvPr/>
        </p:nvSpPr>
        <p:spPr bwMode="auto">
          <a:xfrm>
            <a:off x="1143000" y="3810000"/>
            <a:ext cx="3897313" cy="579438"/>
          </a:xfrm>
          <a:prstGeom prst="rect">
            <a:avLst/>
          </a:prstGeom>
          <a:noFill/>
          <a:ln w="9525">
            <a:noFill/>
            <a:miter lim="800000"/>
            <a:headEnd/>
            <a:tailEnd/>
          </a:ln>
          <a:effectLst/>
        </p:spPr>
        <p:txBody>
          <a:bodyPr wrap="none">
            <a:spAutoFit/>
          </a:bodyPr>
          <a:lstStyle/>
          <a:p>
            <a:r>
              <a:rPr lang="en-GB"/>
              <a:t>(b) before cell division</a:t>
            </a:r>
            <a:endParaRPr lang="en-US"/>
          </a:p>
        </p:txBody>
      </p:sp>
      <p:sp>
        <p:nvSpPr>
          <p:cNvPr id="38918" name="Text Box 6"/>
          <p:cNvSpPr txBox="1">
            <a:spLocks noChangeArrowheads="1"/>
          </p:cNvSpPr>
          <p:nvPr/>
        </p:nvSpPr>
        <p:spPr bwMode="auto">
          <a:xfrm>
            <a:off x="1143000" y="4724400"/>
            <a:ext cx="2543175" cy="579438"/>
          </a:xfrm>
          <a:prstGeom prst="rect">
            <a:avLst/>
          </a:prstGeom>
          <a:noFill/>
          <a:ln w="9525">
            <a:noFill/>
            <a:miter lim="800000"/>
            <a:headEnd/>
            <a:tailEnd/>
          </a:ln>
          <a:effectLst/>
        </p:spPr>
        <p:txBody>
          <a:bodyPr wrap="none">
            <a:spAutoFit/>
          </a:bodyPr>
          <a:lstStyle/>
          <a:p>
            <a:r>
              <a:rPr lang="en-GB"/>
              <a:t>(c) at any time</a:t>
            </a:r>
            <a:endParaRPr lang="en-US"/>
          </a:p>
        </p:txBody>
      </p:sp>
      <p:sp>
        <p:nvSpPr>
          <p:cNvPr id="38921" name="AutoShape 9">
            <a:hlinkClick r:id="" action="ppaction://hlinkshowjump?jump=lastslide" highlightClick="1"/>
          </p:cNvPr>
          <p:cNvSpPr>
            <a:spLocks noChangeArrowheads="1"/>
          </p:cNvSpPr>
          <p:nvPr/>
        </p:nvSpPr>
        <p:spPr bwMode="auto">
          <a:xfrm>
            <a:off x="6096000" y="3048000"/>
            <a:ext cx="762000" cy="381000"/>
          </a:xfrm>
          <a:prstGeom prst="actionButtonForwardNext">
            <a:avLst/>
          </a:prstGeom>
          <a:solidFill>
            <a:schemeClr val="accent1"/>
          </a:solidFill>
          <a:ln w="9525">
            <a:solidFill>
              <a:schemeClr val="tx1"/>
            </a:solidFill>
            <a:miter lim="800000"/>
            <a:headEnd/>
            <a:tailEnd/>
          </a:ln>
          <a:effectLst/>
        </p:spPr>
        <p:txBody>
          <a:bodyPr wrap="none" anchor="ctr"/>
          <a:lstStyle/>
          <a:p>
            <a:endParaRPr lang="en-US"/>
          </a:p>
        </p:txBody>
      </p:sp>
      <p:sp>
        <p:nvSpPr>
          <p:cNvPr id="38922" name="AutoShape 10">
            <a:hlinkClick r:id="rId2" action="ppaction://hlinksldjump" highlightClick="1"/>
          </p:cNvPr>
          <p:cNvSpPr>
            <a:spLocks noChangeArrowheads="1"/>
          </p:cNvSpPr>
          <p:nvPr/>
        </p:nvSpPr>
        <p:spPr bwMode="auto">
          <a:xfrm>
            <a:off x="6096000" y="3886200"/>
            <a:ext cx="762000" cy="381000"/>
          </a:xfrm>
          <a:prstGeom prst="actionButtonForwardNext">
            <a:avLst/>
          </a:prstGeom>
          <a:solidFill>
            <a:schemeClr val="accent1"/>
          </a:solidFill>
          <a:ln w="9525">
            <a:solidFill>
              <a:schemeClr val="tx1"/>
            </a:solidFill>
            <a:miter lim="800000"/>
            <a:headEnd/>
            <a:tailEnd/>
          </a:ln>
          <a:effectLst/>
        </p:spPr>
        <p:txBody>
          <a:bodyPr wrap="none" anchor="ctr"/>
          <a:lstStyle/>
          <a:p>
            <a:endParaRPr lang="en-US"/>
          </a:p>
        </p:txBody>
      </p:sp>
      <p:sp>
        <p:nvSpPr>
          <p:cNvPr id="38923" name="AutoShape 11">
            <a:hlinkClick r:id="" action="ppaction://hlinkshowjump?jump=lastslide" highlightClick="1"/>
          </p:cNvPr>
          <p:cNvSpPr>
            <a:spLocks noChangeArrowheads="1"/>
          </p:cNvSpPr>
          <p:nvPr/>
        </p:nvSpPr>
        <p:spPr bwMode="auto">
          <a:xfrm>
            <a:off x="6096000" y="4876800"/>
            <a:ext cx="762000" cy="381000"/>
          </a:xfrm>
          <a:prstGeom prst="actionButtonForwardNext">
            <a:avLst/>
          </a:prstGeom>
          <a:solidFill>
            <a:schemeClr val="accent1"/>
          </a:solidFill>
          <a:ln w="9525">
            <a:solidFill>
              <a:schemeClr val="tx1"/>
            </a:solidFill>
            <a:miter lim="800000"/>
            <a:headEnd/>
            <a:tailEnd/>
          </a:ln>
          <a:effectLst/>
        </p:spPr>
        <p:txBody>
          <a:bodyPr wrap="none" anchor="ctr"/>
          <a:lstStyle/>
          <a:p>
            <a:endParaRPr 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85800" y="457200"/>
            <a:ext cx="7772400" cy="1143000"/>
          </a:xfrm>
        </p:spPr>
        <p:txBody>
          <a:bodyPr/>
          <a:lstStyle/>
          <a:p>
            <a:r>
              <a:rPr lang="en-GB"/>
              <a:t>Question 6</a:t>
            </a:r>
            <a:endParaRPr lang="en-US"/>
          </a:p>
        </p:txBody>
      </p:sp>
      <p:sp>
        <p:nvSpPr>
          <p:cNvPr id="39939" name="Text Box 3"/>
          <p:cNvSpPr txBox="1">
            <a:spLocks noChangeArrowheads="1"/>
          </p:cNvSpPr>
          <p:nvPr/>
        </p:nvSpPr>
        <p:spPr bwMode="auto">
          <a:xfrm>
            <a:off x="685800" y="1981200"/>
            <a:ext cx="4948238" cy="579438"/>
          </a:xfrm>
          <a:prstGeom prst="rect">
            <a:avLst/>
          </a:prstGeom>
          <a:noFill/>
          <a:ln w="9525">
            <a:noFill/>
            <a:miter lim="800000"/>
            <a:headEnd/>
            <a:tailEnd/>
          </a:ln>
          <a:effectLst/>
        </p:spPr>
        <p:txBody>
          <a:bodyPr wrap="none">
            <a:spAutoFit/>
          </a:bodyPr>
          <a:lstStyle/>
          <a:p>
            <a:r>
              <a:rPr lang="en-GB"/>
              <a:t>A nucleotide triplet codes for</a:t>
            </a:r>
            <a:endParaRPr lang="en-US"/>
          </a:p>
        </p:txBody>
      </p:sp>
      <p:sp>
        <p:nvSpPr>
          <p:cNvPr id="39940" name="Text Box 4"/>
          <p:cNvSpPr txBox="1">
            <a:spLocks noChangeArrowheads="1"/>
          </p:cNvSpPr>
          <p:nvPr/>
        </p:nvSpPr>
        <p:spPr bwMode="auto">
          <a:xfrm>
            <a:off x="762000" y="2971800"/>
            <a:ext cx="2170113" cy="579438"/>
          </a:xfrm>
          <a:prstGeom prst="rect">
            <a:avLst/>
          </a:prstGeom>
          <a:noFill/>
          <a:ln w="9525">
            <a:noFill/>
            <a:miter lim="800000"/>
            <a:headEnd/>
            <a:tailEnd/>
          </a:ln>
          <a:effectLst/>
        </p:spPr>
        <p:txBody>
          <a:bodyPr wrap="none">
            <a:spAutoFit/>
          </a:bodyPr>
          <a:lstStyle/>
          <a:p>
            <a:r>
              <a:rPr lang="en-GB"/>
              <a:t>(a) a protein</a:t>
            </a:r>
            <a:endParaRPr lang="en-US"/>
          </a:p>
        </p:txBody>
      </p:sp>
      <p:sp>
        <p:nvSpPr>
          <p:cNvPr id="39942" name="Text Box 6"/>
          <p:cNvSpPr txBox="1">
            <a:spLocks noChangeArrowheads="1"/>
          </p:cNvSpPr>
          <p:nvPr/>
        </p:nvSpPr>
        <p:spPr bwMode="auto">
          <a:xfrm>
            <a:off x="762000" y="3810000"/>
            <a:ext cx="3040063" cy="579438"/>
          </a:xfrm>
          <a:prstGeom prst="rect">
            <a:avLst/>
          </a:prstGeom>
          <a:noFill/>
          <a:ln w="9525">
            <a:noFill/>
            <a:miter lim="800000"/>
            <a:headEnd/>
            <a:tailEnd/>
          </a:ln>
          <a:effectLst/>
        </p:spPr>
        <p:txBody>
          <a:bodyPr wrap="none">
            <a:spAutoFit/>
          </a:bodyPr>
          <a:lstStyle/>
          <a:p>
            <a:r>
              <a:rPr lang="en-GB"/>
              <a:t>(b) an amino acid</a:t>
            </a:r>
            <a:endParaRPr lang="en-US"/>
          </a:p>
        </p:txBody>
      </p:sp>
      <p:sp>
        <p:nvSpPr>
          <p:cNvPr id="39943" name="Text Box 7"/>
          <p:cNvSpPr txBox="1">
            <a:spLocks noChangeArrowheads="1"/>
          </p:cNvSpPr>
          <p:nvPr/>
        </p:nvSpPr>
        <p:spPr bwMode="auto">
          <a:xfrm>
            <a:off x="762000" y="4724400"/>
            <a:ext cx="2487613" cy="579438"/>
          </a:xfrm>
          <a:prstGeom prst="rect">
            <a:avLst/>
          </a:prstGeom>
          <a:noFill/>
          <a:ln w="9525">
            <a:noFill/>
            <a:miter lim="800000"/>
            <a:headEnd/>
            <a:tailEnd/>
          </a:ln>
          <a:effectLst/>
        </p:spPr>
        <p:txBody>
          <a:bodyPr wrap="none">
            <a:spAutoFit/>
          </a:bodyPr>
          <a:lstStyle/>
          <a:p>
            <a:r>
              <a:rPr lang="en-GB"/>
              <a:t>(c) an enzyme</a:t>
            </a:r>
            <a:endParaRPr lang="en-US"/>
          </a:p>
        </p:txBody>
      </p:sp>
      <p:sp>
        <p:nvSpPr>
          <p:cNvPr id="39944" name="Text Box 8"/>
          <p:cNvSpPr txBox="1">
            <a:spLocks noChangeArrowheads="1"/>
          </p:cNvSpPr>
          <p:nvPr/>
        </p:nvSpPr>
        <p:spPr bwMode="auto">
          <a:xfrm>
            <a:off x="762000" y="5638800"/>
            <a:ext cx="3289300" cy="579438"/>
          </a:xfrm>
          <a:prstGeom prst="rect">
            <a:avLst/>
          </a:prstGeom>
          <a:noFill/>
          <a:ln w="9525">
            <a:noFill/>
            <a:miter lim="800000"/>
            <a:headEnd/>
            <a:tailEnd/>
          </a:ln>
          <a:effectLst/>
        </p:spPr>
        <p:txBody>
          <a:bodyPr wrap="none">
            <a:spAutoFit/>
          </a:bodyPr>
          <a:lstStyle/>
          <a:p>
            <a:r>
              <a:rPr lang="en-GB"/>
              <a:t>(d) an organic base</a:t>
            </a:r>
            <a:endParaRPr lang="en-US"/>
          </a:p>
        </p:txBody>
      </p:sp>
      <p:sp>
        <p:nvSpPr>
          <p:cNvPr id="39945" name="AutoShape 9">
            <a:hlinkClick r:id="" action="ppaction://hlinkshowjump?jump=lastslide" highlightClick="1"/>
          </p:cNvPr>
          <p:cNvSpPr>
            <a:spLocks noChangeArrowheads="1"/>
          </p:cNvSpPr>
          <p:nvPr/>
        </p:nvSpPr>
        <p:spPr bwMode="auto">
          <a:xfrm>
            <a:off x="4876800" y="3124200"/>
            <a:ext cx="762000" cy="381000"/>
          </a:xfrm>
          <a:prstGeom prst="actionButtonForwardNext">
            <a:avLst/>
          </a:prstGeom>
          <a:solidFill>
            <a:schemeClr val="accent1"/>
          </a:solidFill>
          <a:ln w="9525">
            <a:solidFill>
              <a:schemeClr val="tx1"/>
            </a:solidFill>
            <a:miter lim="800000"/>
            <a:headEnd/>
            <a:tailEnd/>
          </a:ln>
          <a:effectLst/>
        </p:spPr>
        <p:txBody>
          <a:bodyPr wrap="none" anchor="ctr"/>
          <a:lstStyle/>
          <a:p>
            <a:endParaRPr lang="en-US"/>
          </a:p>
        </p:txBody>
      </p:sp>
      <p:sp>
        <p:nvSpPr>
          <p:cNvPr id="39946" name="AutoShape 10">
            <a:hlinkClick r:id="rId2" action="ppaction://hlinksldjump" highlightClick="1"/>
          </p:cNvPr>
          <p:cNvSpPr>
            <a:spLocks noChangeArrowheads="1"/>
          </p:cNvSpPr>
          <p:nvPr/>
        </p:nvSpPr>
        <p:spPr bwMode="auto">
          <a:xfrm>
            <a:off x="4876800" y="3886200"/>
            <a:ext cx="762000" cy="381000"/>
          </a:xfrm>
          <a:prstGeom prst="actionButtonForwardNext">
            <a:avLst/>
          </a:prstGeom>
          <a:solidFill>
            <a:schemeClr val="accent1"/>
          </a:solidFill>
          <a:ln w="9525">
            <a:solidFill>
              <a:schemeClr val="tx1"/>
            </a:solidFill>
            <a:miter lim="800000"/>
            <a:headEnd/>
            <a:tailEnd/>
          </a:ln>
          <a:effectLst/>
        </p:spPr>
        <p:txBody>
          <a:bodyPr wrap="none" anchor="ctr"/>
          <a:lstStyle/>
          <a:p>
            <a:endParaRPr lang="en-US"/>
          </a:p>
        </p:txBody>
      </p:sp>
      <p:sp>
        <p:nvSpPr>
          <p:cNvPr id="39947" name="AutoShape 11">
            <a:hlinkClick r:id="" action="ppaction://hlinkshowjump?jump=lastslide" highlightClick="1"/>
          </p:cNvPr>
          <p:cNvSpPr>
            <a:spLocks noChangeArrowheads="1"/>
          </p:cNvSpPr>
          <p:nvPr/>
        </p:nvSpPr>
        <p:spPr bwMode="auto">
          <a:xfrm>
            <a:off x="4876800" y="4800600"/>
            <a:ext cx="762000" cy="381000"/>
          </a:xfrm>
          <a:prstGeom prst="actionButtonForwardNext">
            <a:avLst/>
          </a:prstGeom>
          <a:solidFill>
            <a:schemeClr val="accent1"/>
          </a:solidFill>
          <a:ln w="9525">
            <a:solidFill>
              <a:schemeClr val="tx1"/>
            </a:solidFill>
            <a:miter lim="800000"/>
            <a:headEnd/>
            <a:tailEnd/>
          </a:ln>
          <a:effectLst/>
        </p:spPr>
        <p:txBody>
          <a:bodyPr wrap="none" anchor="ctr"/>
          <a:lstStyle/>
          <a:p>
            <a:endParaRPr lang="en-US"/>
          </a:p>
        </p:txBody>
      </p:sp>
      <p:sp>
        <p:nvSpPr>
          <p:cNvPr id="39948" name="AutoShape 12">
            <a:hlinkClick r:id="" action="ppaction://hlinkshowjump?jump=lastslide" highlightClick="1"/>
          </p:cNvPr>
          <p:cNvSpPr>
            <a:spLocks noChangeArrowheads="1"/>
          </p:cNvSpPr>
          <p:nvPr/>
        </p:nvSpPr>
        <p:spPr bwMode="auto">
          <a:xfrm>
            <a:off x="4876800" y="5715000"/>
            <a:ext cx="762000" cy="381000"/>
          </a:xfrm>
          <a:prstGeom prst="actionButtonForwardNext">
            <a:avLst/>
          </a:prstGeom>
          <a:solidFill>
            <a:schemeClr val="accent1"/>
          </a:solidFill>
          <a:ln w="9525">
            <a:solidFill>
              <a:schemeClr val="tx1"/>
            </a:solidFill>
            <a:miter lim="800000"/>
            <a:headEnd/>
            <a:tailEnd/>
          </a:ln>
          <a:effectLst/>
        </p:spPr>
        <p:txBody>
          <a:bodyPr wrap="none" anchor="ctr"/>
          <a:lstStyle/>
          <a:p>
            <a:endParaRPr 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Answer</a:t>
            </a:r>
          </a:p>
        </p:txBody>
      </p:sp>
      <p:sp>
        <p:nvSpPr>
          <p:cNvPr id="40963" name="Text Box 3"/>
          <p:cNvSpPr txBox="1">
            <a:spLocks noChangeArrowheads="1"/>
          </p:cNvSpPr>
          <p:nvPr/>
        </p:nvSpPr>
        <p:spPr bwMode="auto">
          <a:xfrm>
            <a:off x="3184525" y="2309813"/>
            <a:ext cx="2978150" cy="762000"/>
          </a:xfrm>
          <a:prstGeom prst="rect">
            <a:avLst/>
          </a:prstGeom>
          <a:noFill/>
          <a:ln w="9525">
            <a:noFill/>
            <a:miter lim="800000"/>
            <a:headEnd/>
            <a:tailEnd/>
          </a:ln>
          <a:effectLst/>
        </p:spPr>
        <p:txBody>
          <a:bodyPr wrap="none">
            <a:spAutoFit/>
          </a:bodyPr>
          <a:lstStyle/>
          <a:p>
            <a:r>
              <a:rPr lang="en-GB" sz="4400" b="1"/>
              <a:t>CORRECT</a:t>
            </a:r>
            <a:endParaRPr lang="en-US" sz="4400" b="1"/>
          </a:p>
        </p:txBody>
      </p:sp>
      <p:sp>
        <p:nvSpPr>
          <p:cNvPr id="40964" name="AutoShape 4">
            <a:hlinkClick r:id="" action="ppaction://hlinkshowjump?jump=lastslideviewed" highlightClick="1"/>
          </p:cNvPr>
          <p:cNvSpPr>
            <a:spLocks noChangeArrowheads="1"/>
          </p:cNvSpPr>
          <p:nvPr/>
        </p:nvSpPr>
        <p:spPr bwMode="auto">
          <a:xfrm>
            <a:off x="7162800" y="2362200"/>
            <a:ext cx="762000" cy="661988"/>
          </a:xfrm>
          <a:prstGeom prst="actionButtonBackPrevious">
            <a:avLst/>
          </a:prstGeom>
          <a:solidFill>
            <a:schemeClr val="accent1"/>
          </a:solidFill>
          <a:ln w="9525">
            <a:solidFill>
              <a:schemeClr val="tx1"/>
            </a:solidFill>
            <a:miter lim="800000"/>
            <a:headEnd/>
            <a:tailEnd/>
          </a:ln>
          <a:effectLst/>
        </p:spPr>
        <p:txBody>
          <a:bodyPr wrap="none" anchor="ctr"/>
          <a:lstStyle/>
          <a:p>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GB"/>
              <a:t>Answer</a:t>
            </a:r>
            <a:endParaRPr lang="en-US"/>
          </a:p>
        </p:txBody>
      </p:sp>
      <p:sp>
        <p:nvSpPr>
          <p:cNvPr id="41987" name="Text Box 3"/>
          <p:cNvSpPr txBox="1">
            <a:spLocks noChangeArrowheads="1"/>
          </p:cNvSpPr>
          <p:nvPr/>
        </p:nvSpPr>
        <p:spPr bwMode="auto">
          <a:xfrm>
            <a:off x="2971800" y="2514600"/>
            <a:ext cx="3598863" cy="762000"/>
          </a:xfrm>
          <a:prstGeom prst="rect">
            <a:avLst/>
          </a:prstGeom>
          <a:noFill/>
          <a:ln w="9525">
            <a:noFill/>
            <a:miter lim="800000"/>
            <a:headEnd/>
            <a:tailEnd/>
          </a:ln>
          <a:effectLst/>
        </p:spPr>
        <p:txBody>
          <a:bodyPr wrap="none">
            <a:spAutoFit/>
          </a:bodyPr>
          <a:lstStyle/>
          <a:p>
            <a:r>
              <a:rPr lang="en-GB" sz="4400" b="1"/>
              <a:t>INCORRECT</a:t>
            </a:r>
            <a:endParaRPr lang="en-US" sz="4400" b="1"/>
          </a:p>
        </p:txBody>
      </p:sp>
      <p:sp>
        <p:nvSpPr>
          <p:cNvPr id="41988" name="AutoShape 4">
            <a:hlinkClick r:id="" action="ppaction://hlinkshowjump?jump=lastslideviewed" highlightClick="1"/>
          </p:cNvPr>
          <p:cNvSpPr>
            <a:spLocks noChangeArrowheads="1"/>
          </p:cNvSpPr>
          <p:nvPr/>
        </p:nvSpPr>
        <p:spPr bwMode="auto">
          <a:xfrm>
            <a:off x="7162800" y="2590800"/>
            <a:ext cx="762000" cy="661988"/>
          </a:xfrm>
          <a:prstGeom prst="actionButtonBackPrevious">
            <a:avLst/>
          </a:prstGeom>
          <a:solidFill>
            <a:schemeClr val="accent1"/>
          </a:solidFill>
          <a:ln w="9525">
            <a:solidFill>
              <a:schemeClr val="tx1"/>
            </a:solidFill>
            <a:miter lim="800000"/>
            <a:headEnd/>
            <a:tailEnd/>
          </a:ln>
          <a:effectLst/>
        </p:spPr>
        <p:txBody>
          <a:bodyPr wrap="none" anchor="ctr"/>
          <a:lstStyle/>
          <a:p>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figure_08_24">
            <a:extLst>
              <a:ext uri="{FF2B5EF4-FFF2-40B4-BE49-F238E27FC236}">
                <a16:creationId xmlns:a16="http://schemas.microsoft.com/office/drawing/2014/main" id="{04E910EF-9701-4A94-8B26-EA7ADE0531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64127" r="67873" b="6970"/>
          <a:stretch>
            <a:fillRect/>
          </a:stretch>
        </p:blipFill>
        <p:spPr bwMode="auto">
          <a:xfrm>
            <a:off x="6934200" y="5105400"/>
            <a:ext cx="1338263" cy="130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947" name="Text Box 3">
            <a:extLst>
              <a:ext uri="{FF2B5EF4-FFF2-40B4-BE49-F238E27FC236}">
                <a16:creationId xmlns:a16="http://schemas.microsoft.com/office/drawing/2014/main" id="{75E7B385-D370-481D-9B51-DEEFD721DA29}"/>
              </a:ext>
            </a:extLst>
          </p:cNvPr>
          <p:cNvSpPr txBox="1">
            <a:spLocks noChangeArrowheads="1"/>
          </p:cNvSpPr>
          <p:nvPr/>
        </p:nvSpPr>
        <p:spPr bwMode="auto">
          <a:xfrm>
            <a:off x="228600" y="304800"/>
            <a:ext cx="66294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altLang="en-US" sz="3200" b="1" dirty="0">
                <a:solidFill>
                  <a:srgbClr val="C00000"/>
                </a:solidFill>
                <a:latin typeface="Calibri" panose="020F0502020204030204" pitchFamily="34" charset="0"/>
                <a:cs typeface="Calibri" panose="020F0502020204030204" pitchFamily="34" charset="0"/>
              </a:rPr>
              <a:t>RNA Secondary Structures </a:t>
            </a:r>
          </a:p>
        </p:txBody>
      </p:sp>
      <p:pic>
        <p:nvPicPr>
          <p:cNvPr id="82948" name="Picture 4" descr="figure_08_24">
            <a:extLst>
              <a:ext uri="{FF2B5EF4-FFF2-40B4-BE49-F238E27FC236}">
                <a16:creationId xmlns:a16="http://schemas.microsoft.com/office/drawing/2014/main" id="{D703AE7E-4FD6-4AD6-8EF6-33AB221E1A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33182" b="6970"/>
          <a:stretch>
            <a:fillRect/>
          </a:stretch>
        </p:blipFill>
        <p:spPr bwMode="auto">
          <a:xfrm>
            <a:off x="6096000" y="838200"/>
            <a:ext cx="2784475" cy="419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949" name="Text Box 5">
            <a:extLst>
              <a:ext uri="{FF2B5EF4-FFF2-40B4-BE49-F238E27FC236}">
                <a16:creationId xmlns:a16="http://schemas.microsoft.com/office/drawing/2014/main" id="{9A9990E1-9037-4594-AA4A-C32D1D7D6123}"/>
              </a:ext>
            </a:extLst>
          </p:cNvPr>
          <p:cNvSpPr txBox="1">
            <a:spLocks noChangeArrowheads="1"/>
          </p:cNvSpPr>
          <p:nvPr/>
        </p:nvSpPr>
        <p:spPr bwMode="auto">
          <a:xfrm>
            <a:off x="228600" y="914400"/>
            <a:ext cx="5867400" cy="4524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just">
              <a:lnSpc>
                <a:spcPct val="90000"/>
              </a:lnSpc>
              <a:spcBef>
                <a:spcPct val="50000"/>
              </a:spcBef>
            </a:pPr>
            <a:r>
              <a:rPr lang="en-US" altLang="en-US" sz="2000" b="1" dirty="0">
                <a:latin typeface="Calibri" panose="020F0502020204030204" pitchFamily="34" charset="0"/>
                <a:cs typeface="Calibri" panose="020F0502020204030204" pitchFamily="34" charset="0"/>
              </a:rPr>
              <a:t>The potential for base-paired helical segments in many RNAs is extensive, and the resulting hairpins are the most common type of secondary structure in RNA. The extensive secondary structure of an RNA is illustrated for the M1 RNA component of the enzyme RNase P of </a:t>
            </a:r>
            <a:r>
              <a:rPr lang="en-US" altLang="en-US" sz="2000" b="1" i="1" dirty="0">
                <a:latin typeface="Calibri" panose="020F0502020204030204" pitchFamily="34" charset="0"/>
                <a:cs typeface="Calibri" panose="020F0502020204030204" pitchFamily="34" charset="0"/>
              </a:rPr>
              <a:t>E. coli</a:t>
            </a:r>
            <a:r>
              <a:rPr lang="en-US" altLang="en-US" sz="2000" b="1" dirty="0">
                <a:latin typeface="Calibri" panose="020F0502020204030204" pitchFamily="34" charset="0"/>
                <a:cs typeface="Calibri" panose="020F0502020204030204" pitchFamily="34" charset="0"/>
              </a:rPr>
              <a:t>, that functions in the processing of </a:t>
            </a:r>
            <a:r>
              <a:rPr lang="en-US" altLang="en-US" sz="2000" b="1" dirty="0" err="1">
                <a:latin typeface="Calibri" panose="020F0502020204030204" pitchFamily="34" charset="0"/>
                <a:cs typeface="Calibri" panose="020F0502020204030204" pitchFamily="34" charset="0"/>
              </a:rPr>
              <a:t>tRNA</a:t>
            </a:r>
            <a:r>
              <a:rPr lang="en-US" altLang="en-US" sz="2000" b="1" dirty="0">
                <a:latin typeface="Calibri" panose="020F0502020204030204" pitchFamily="34" charset="0"/>
                <a:cs typeface="Calibri" panose="020F0502020204030204" pitchFamily="34" charset="0"/>
              </a:rPr>
              <a:t> (Fig. 8-24). This enzyme also contains a protein component (not shown). The two brackets in the figure indicate additional complementary sequences that may be paired in the three dimensional structure. The blue dots indicate non-Watson-Crick G/U base pairs (see inset). Note that G/U base pairs are only allowed when </a:t>
            </a:r>
            <a:r>
              <a:rPr lang="en-US" altLang="en-US" sz="2000" b="1" dirty="0" err="1">
                <a:latin typeface="Calibri" panose="020F0502020204030204" pitchFamily="34" charset="0"/>
                <a:cs typeface="Calibri" panose="020F0502020204030204" pitchFamily="34" charset="0"/>
              </a:rPr>
              <a:t>presynthesized</a:t>
            </a:r>
            <a:r>
              <a:rPr lang="en-US" altLang="en-US" sz="2000" b="1" dirty="0">
                <a:latin typeface="Calibri" panose="020F0502020204030204" pitchFamily="34" charset="0"/>
                <a:cs typeface="Calibri" panose="020F0502020204030204" pitchFamily="34" charset="0"/>
              </a:rPr>
              <a:t> RNA strands anneal together, and are not inserted by RNA polymerases into an RNA strand across from a G in a DNA template.</a:t>
            </a:r>
          </a:p>
        </p:txBody>
      </p:sp>
    </p:spTree>
    <p:extLst>
      <p:ext uri="{BB962C8B-B14F-4D97-AF65-F5344CB8AC3E}">
        <p14:creationId xmlns:p14="http://schemas.microsoft.com/office/powerpoint/2010/main" val="198458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812EC2A-158E-48F4-BCF7-D69FA08B2AC2}"/>
              </a:ext>
            </a:extLst>
          </p:cNvPr>
          <p:cNvSpPr txBox="1">
            <a:spLocks noChangeArrowheads="1"/>
          </p:cNvSpPr>
          <p:nvPr/>
        </p:nvSpPr>
        <p:spPr>
          <a:xfrm>
            <a:off x="457200" y="152400"/>
            <a:ext cx="8229600" cy="9906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r>
              <a:rPr lang="en-US" kern="0"/>
              <a:t>Transcription of RNA from DNA</a:t>
            </a:r>
            <a:endParaRPr lang="en-US" kern="0" dirty="0"/>
          </a:p>
        </p:txBody>
      </p:sp>
      <p:sp>
        <p:nvSpPr>
          <p:cNvPr id="3" name="Rectangle 3">
            <a:extLst>
              <a:ext uri="{FF2B5EF4-FFF2-40B4-BE49-F238E27FC236}">
                <a16:creationId xmlns:a16="http://schemas.microsoft.com/office/drawing/2014/main" id="{E46D5752-4AB2-42ED-AB10-9C8432583FA8}"/>
              </a:ext>
            </a:extLst>
          </p:cNvPr>
          <p:cNvSpPr txBox="1">
            <a:spLocks noChangeArrowheads="1"/>
          </p:cNvSpPr>
          <p:nvPr/>
        </p:nvSpPr>
        <p:spPr>
          <a:xfrm>
            <a:off x="457200" y="1219200"/>
            <a:ext cx="8229600" cy="4937760"/>
          </a:xfrm>
          <a:prstGeom prst="rect">
            <a:avLst/>
          </a:prstGeom>
          <a:solidFill>
            <a:schemeClr val="accent3"/>
          </a:solidFill>
        </p:spPr>
        <p:txBody>
          <a:bodyPr>
            <a:normAutofit/>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800" kern="0"/>
              <a:t>Only one of the two DNA strands is transcribed into mRNA</a:t>
            </a:r>
          </a:p>
          <a:p>
            <a:r>
              <a:rPr lang="en-US" sz="2800" kern="0"/>
              <a:t>The strand that contains the gene is the coding or sense strand</a:t>
            </a:r>
          </a:p>
          <a:p>
            <a:r>
              <a:rPr lang="en-US" sz="2800" kern="0"/>
              <a:t>The strand that gets transcribed is the template or antisense strand</a:t>
            </a:r>
          </a:p>
          <a:p>
            <a:r>
              <a:rPr lang="en-US" sz="2800" kern="0"/>
              <a:t>The RNA molecule produced during transcription is a copy of the coding strand (with U in place of T)</a:t>
            </a:r>
            <a:endParaRPr lang="en-US" sz="2800" kern="0" dirty="0"/>
          </a:p>
        </p:txBody>
      </p:sp>
    </p:spTree>
    <p:extLst>
      <p:ext uri="{BB962C8B-B14F-4D97-AF65-F5344CB8AC3E}">
        <p14:creationId xmlns:p14="http://schemas.microsoft.com/office/powerpoint/2010/main" val="218660244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figure_08_25">
            <a:extLst>
              <a:ext uri="{FF2B5EF4-FFF2-40B4-BE49-F238E27FC236}">
                <a16:creationId xmlns:a16="http://schemas.microsoft.com/office/drawing/2014/main" id="{C32411A4-57E1-48E1-B6C8-9E7313A7AF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b="6970"/>
          <a:stretch>
            <a:fillRect/>
          </a:stretch>
        </p:blipFill>
        <p:spPr bwMode="auto">
          <a:xfrm>
            <a:off x="4038600" y="1066800"/>
            <a:ext cx="4867275" cy="511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043" name="Text Box 3">
            <a:extLst>
              <a:ext uri="{FF2B5EF4-FFF2-40B4-BE49-F238E27FC236}">
                <a16:creationId xmlns:a16="http://schemas.microsoft.com/office/drawing/2014/main" id="{E07C85F6-2EE3-4805-B662-D13CE08472C7}"/>
              </a:ext>
            </a:extLst>
          </p:cNvPr>
          <p:cNvSpPr txBox="1">
            <a:spLocks noChangeArrowheads="1"/>
          </p:cNvSpPr>
          <p:nvPr/>
        </p:nvSpPr>
        <p:spPr bwMode="auto">
          <a:xfrm>
            <a:off x="0" y="152400"/>
            <a:ext cx="9144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lang="en-US" altLang="en-US" sz="3200" b="1">
                <a:latin typeface="Comic Sans MS" panose="030F0702030302020204" pitchFamily="66" charset="0"/>
              </a:rPr>
              <a:t>Three-dimensional Structure in RNA</a:t>
            </a:r>
          </a:p>
        </p:txBody>
      </p:sp>
      <p:sp>
        <p:nvSpPr>
          <p:cNvPr id="87044" name="Text Box 4">
            <a:extLst>
              <a:ext uri="{FF2B5EF4-FFF2-40B4-BE49-F238E27FC236}">
                <a16:creationId xmlns:a16="http://schemas.microsoft.com/office/drawing/2014/main" id="{C8A5B156-4255-49EA-B830-9EBD95EAB81C}"/>
              </a:ext>
            </a:extLst>
          </p:cNvPr>
          <p:cNvSpPr txBox="1">
            <a:spLocks noChangeArrowheads="1"/>
          </p:cNvSpPr>
          <p:nvPr/>
        </p:nvSpPr>
        <p:spPr bwMode="auto">
          <a:xfrm>
            <a:off x="152400" y="762000"/>
            <a:ext cx="3886200" cy="5016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just">
              <a:lnSpc>
                <a:spcPct val="80000"/>
              </a:lnSpc>
              <a:spcBef>
                <a:spcPct val="50000"/>
              </a:spcBef>
            </a:pPr>
            <a:r>
              <a:rPr lang="en-US" altLang="en-US" sz="2000" b="1" dirty="0">
                <a:latin typeface="Calibri" panose="020F0502020204030204" pitchFamily="34" charset="0"/>
                <a:cs typeface="Calibri" panose="020F0502020204030204" pitchFamily="34" charset="0"/>
              </a:rPr>
              <a:t>Extensive secondary structures, as illustrated for the M1 RNA, act as starting points for the folding of an RNA molecule into its precise three-dimensional structure. Other contributions are made by hydrogen bonds that are not part of standard Watson-Crick base pairs. These include bonds involving the 2’-hydroxyl group of ribose, and the oxygens of ribose phosphodiester bonds (Fig. 8-25a). The three-dimensional structures of phenylalanine </a:t>
            </a:r>
            <a:r>
              <a:rPr lang="en-US" altLang="en-US" sz="2000" b="1" dirty="0" err="1">
                <a:latin typeface="Calibri" panose="020F0502020204030204" pitchFamily="34" charset="0"/>
                <a:cs typeface="Calibri" panose="020F0502020204030204" pitchFamily="34" charset="0"/>
              </a:rPr>
              <a:t>tRNA</a:t>
            </a:r>
            <a:r>
              <a:rPr lang="en-US" altLang="en-US" sz="2000" b="1" dirty="0">
                <a:latin typeface="Calibri" panose="020F0502020204030204" pitchFamily="34" charset="0"/>
                <a:cs typeface="Calibri" panose="020F0502020204030204" pitchFamily="34" charset="0"/>
              </a:rPr>
              <a:t> of yeast, a hammerhead ribozyme from certain plant viruses, and the self-splicing intron of a mRNA from the ciliated protozoan, </a:t>
            </a:r>
            <a:r>
              <a:rPr lang="en-US" altLang="en-US" sz="2000" b="1" i="1" dirty="0">
                <a:latin typeface="Calibri" panose="020F0502020204030204" pitchFamily="34" charset="0"/>
                <a:cs typeface="Calibri" panose="020F0502020204030204" pitchFamily="34" charset="0"/>
              </a:rPr>
              <a:t>Tetrahymena </a:t>
            </a:r>
            <a:r>
              <a:rPr lang="en-US" altLang="en-US" sz="2000" b="1" i="1" dirty="0" err="1">
                <a:latin typeface="Calibri" panose="020F0502020204030204" pitchFamily="34" charset="0"/>
                <a:cs typeface="Calibri" panose="020F0502020204030204" pitchFamily="34" charset="0"/>
              </a:rPr>
              <a:t>thermophila</a:t>
            </a:r>
            <a:r>
              <a:rPr lang="en-US" altLang="en-US" sz="2000" b="1" dirty="0">
                <a:latin typeface="Calibri" panose="020F0502020204030204" pitchFamily="34" charset="0"/>
                <a:cs typeface="Calibri" panose="020F0502020204030204" pitchFamily="34" charset="0"/>
              </a:rPr>
              <a:t> are shown in the figure.</a:t>
            </a:r>
          </a:p>
        </p:txBody>
      </p:sp>
    </p:spTree>
    <p:extLst>
      <p:ext uri="{BB962C8B-B14F-4D97-AF65-F5344CB8AC3E}">
        <p14:creationId xmlns:p14="http://schemas.microsoft.com/office/powerpoint/2010/main" val="2953864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figure 8-15"/>
          <p:cNvPicPr>
            <a:picLocks noChangeAspect="1" noChangeArrowheads="1"/>
          </p:cNvPicPr>
          <p:nvPr/>
        </p:nvPicPr>
        <p:blipFill>
          <a:blip r:embed="rId3" cstate="print"/>
          <a:srcRect/>
          <a:stretch>
            <a:fillRect/>
          </a:stretch>
        </p:blipFill>
        <p:spPr bwMode="auto">
          <a:xfrm>
            <a:off x="2476500" y="165100"/>
            <a:ext cx="4205288" cy="6532563"/>
          </a:xfrm>
          <a:prstGeom prst="rect">
            <a:avLst/>
          </a:prstGeom>
          <a:noFill/>
          <a:ln w="9525">
            <a:noFill/>
            <a:miter lim="800000"/>
            <a:headEnd/>
            <a:tailEnd/>
          </a:ln>
        </p:spPr>
      </p:pic>
    </p:spTree>
    <p:extLst>
      <p:ext uri="{BB962C8B-B14F-4D97-AF65-F5344CB8AC3E}">
        <p14:creationId xmlns:p14="http://schemas.microsoft.com/office/powerpoint/2010/main" val="3468735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l="55814" b="6561"/>
          <a:stretch>
            <a:fillRect/>
          </a:stretch>
        </p:blipFill>
        <p:spPr bwMode="auto">
          <a:xfrm>
            <a:off x="0" y="0"/>
            <a:ext cx="1371600" cy="6858000"/>
          </a:xfrm>
          <a:prstGeom prst="rect">
            <a:avLst/>
          </a:prstGeom>
          <a:noFill/>
          <a:ln w="9525">
            <a:noFill/>
            <a:miter lim="800000"/>
            <a:headEnd/>
            <a:tailEnd/>
          </a:ln>
        </p:spPr>
      </p:pic>
      <p:sp>
        <p:nvSpPr>
          <p:cNvPr id="9219" name="Line 3"/>
          <p:cNvSpPr>
            <a:spLocks noChangeShapeType="1"/>
          </p:cNvSpPr>
          <p:nvPr/>
        </p:nvSpPr>
        <p:spPr bwMode="auto">
          <a:xfrm>
            <a:off x="1371600" y="838200"/>
            <a:ext cx="7467600" cy="0"/>
          </a:xfrm>
          <a:prstGeom prst="line">
            <a:avLst/>
          </a:prstGeom>
          <a:noFill/>
          <a:ln w="19050">
            <a:solidFill>
              <a:srgbClr val="000080"/>
            </a:solidFill>
            <a:round/>
            <a:headEnd/>
            <a:tailEnd/>
          </a:ln>
        </p:spPr>
        <p:txBody>
          <a:bodyPr wrap="none" anchor="ctr"/>
          <a:lstStyle/>
          <a:p>
            <a:endParaRPr lang="en-US"/>
          </a:p>
        </p:txBody>
      </p:sp>
      <p:sp>
        <p:nvSpPr>
          <p:cNvPr id="9220" name="Text Box 4"/>
          <p:cNvSpPr txBox="1">
            <a:spLocks noChangeArrowheads="1"/>
          </p:cNvSpPr>
          <p:nvPr/>
        </p:nvSpPr>
        <p:spPr bwMode="auto">
          <a:xfrm>
            <a:off x="1600200" y="228600"/>
            <a:ext cx="6172200" cy="457200"/>
          </a:xfrm>
          <a:prstGeom prst="rect">
            <a:avLst/>
          </a:prstGeom>
          <a:noFill/>
          <a:ln w="9525">
            <a:noFill/>
            <a:miter lim="800000"/>
            <a:headEnd/>
            <a:tailEnd/>
          </a:ln>
        </p:spPr>
        <p:txBody>
          <a:bodyPr>
            <a:spAutoFit/>
          </a:bodyPr>
          <a:lstStyle/>
          <a:p>
            <a:pPr>
              <a:spcBef>
                <a:spcPct val="50000"/>
              </a:spcBef>
            </a:pPr>
            <a:r>
              <a:rPr lang="en-US" b="1">
                <a:solidFill>
                  <a:srgbClr val="2E2F8E"/>
                </a:solidFill>
              </a:rPr>
              <a:t>Discovering the structure of DNA</a:t>
            </a:r>
            <a:r>
              <a:rPr lang="en-US" b="1"/>
              <a:t> </a:t>
            </a:r>
          </a:p>
        </p:txBody>
      </p:sp>
      <p:sp>
        <p:nvSpPr>
          <p:cNvPr id="37895" name="Text Box 7"/>
          <p:cNvSpPr txBox="1">
            <a:spLocks noChangeArrowheads="1"/>
          </p:cNvSpPr>
          <p:nvPr/>
        </p:nvSpPr>
        <p:spPr bwMode="auto">
          <a:xfrm>
            <a:off x="1600200" y="1219200"/>
            <a:ext cx="7239000" cy="4894263"/>
          </a:xfrm>
          <a:prstGeom prst="rect">
            <a:avLst/>
          </a:prstGeom>
          <a:noFill/>
          <a:ln w="9525">
            <a:noFill/>
            <a:miter lim="800000"/>
            <a:headEnd/>
            <a:tailEnd/>
          </a:ln>
        </p:spPr>
        <p:txBody>
          <a:bodyPr>
            <a:spAutoFit/>
          </a:bodyPr>
          <a:lstStyle/>
          <a:p>
            <a:pPr>
              <a:spcBef>
                <a:spcPct val="50000"/>
              </a:spcBef>
            </a:pPr>
            <a:r>
              <a:rPr lang="en-US" b="1">
                <a:solidFill>
                  <a:srgbClr val="2E2F8E"/>
                </a:solidFill>
              </a:rPr>
              <a:t>Erwin Chargaff – (1905-2002)</a:t>
            </a:r>
          </a:p>
          <a:p>
            <a:pPr>
              <a:spcBef>
                <a:spcPct val="50000"/>
              </a:spcBef>
              <a:buFont typeface="Arial" charset="0"/>
              <a:buChar char="•"/>
            </a:pPr>
            <a:r>
              <a:rPr lang="en-US">
                <a:solidFill>
                  <a:srgbClr val="2E2F8E"/>
                </a:solidFill>
              </a:rPr>
              <a:t> Columbia University, NY</a:t>
            </a:r>
          </a:p>
          <a:p>
            <a:pPr>
              <a:spcBef>
                <a:spcPct val="50000"/>
              </a:spcBef>
              <a:buFont typeface="Arial" charset="0"/>
              <a:buChar char="•"/>
            </a:pPr>
            <a:r>
              <a:rPr lang="en-US">
                <a:solidFill>
                  <a:srgbClr val="2E2F8E"/>
                </a:solidFill>
              </a:rPr>
              <a:t> Investigated the composition of DNA</a:t>
            </a:r>
          </a:p>
          <a:p>
            <a:pPr>
              <a:spcBef>
                <a:spcPct val="50000"/>
              </a:spcBef>
              <a:buFont typeface="Arial" charset="0"/>
              <a:buChar char="•"/>
            </a:pPr>
            <a:r>
              <a:rPr lang="en-US">
                <a:solidFill>
                  <a:srgbClr val="2E2F8E"/>
                </a:solidFill>
              </a:rPr>
              <a:t> His findings by 1950 strongly </a:t>
            </a:r>
          </a:p>
          <a:p>
            <a:pPr>
              <a:spcBef>
                <a:spcPct val="50000"/>
              </a:spcBef>
            </a:pPr>
            <a:r>
              <a:rPr lang="en-US">
                <a:solidFill>
                  <a:srgbClr val="2E2F8E"/>
                </a:solidFill>
              </a:rPr>
              <a:t>  suggested the base-pairings </a:t>
            </a:r>
          </a:p>
          <a:p>
            <a:pPr>
              <a:spcBef>
                <a:spcPct val="50000"/>
              </a:spcBef>
            </a:pPr>
            <a:r>
              <a:rPr lang="en-US">
                <a:solidFill>
                  <a:srgbClr val="2E2F8E"/>
                </a:solidFill>
              </a:rPr>
              <a:t>  of A-T &amp; G-C</a:t>
            </a:r>
          </a:p>
          <a:p>
            <a:pPr>
              <a:spcBef>
                <a:spcPct val="50000"/>
              </a:spcBef>
              <a:buFont typeface="Arial" charset="0"/>
              <a:buChar char="•"/>
            </a:pPr>
            <a:r>
              <a:rPr lang="en-US">
                <a:solidFill>
                  <a:srgbClr val="2E2F8E"/>
                </a:solidFill>
              </a:rPr>
              <a:t> Met with Watson and Crick in </a:t>
            </a:r>
          </a:p>
          <a:p>
            <a:pPr>
              <a:spcBef>
                <a:spcPct val="50000"/>
              </a:spcBef>
            </a:pPr>
            <a:r>
              <a:rPr lang="en-US">
                <a:solidFill>
                  <a:srgbClr val="2E2F8E"/>
                </a:solidFill>
              </a:rPr>
              <a:t>  1952 and shared his findings</a:t>
            </a:r>
          </a:p>
          <a:p>
            <a:pPr>
              <a:spcBef>
                <a:spcPct val="50000"/>
              </a:spcBef>
              <a:buFont typeface="Arial" charset="0"/>
              <a:buChar char="•"/>
            </a:pPr>
            <a:r>
              <a:rPr lang="en-US">
                <a:solidFill>
                  <a:srgbClr val="2E2F8E"/>
                </a:solidFill>
              </a:rPr>
              <a:t> “Chargaff’s rule” A = T   &amp;   C = G</a:t>
            </a:r>
            <a:endParaRPr lang="en-US"/>
          </a:p>
        </p:txBody>
      </p:sp>
      <p:pic>
        <p:nvPicPr>
          <p:cNvPr id="37896" name="Picture 8"/>
          <p:cNvPicPr>
            <a:picLocks noChangeAspect="1" noChangeArrowheads="1"/>
          </p:cNvPicPr>
          <p:nvPr/>
        </p:nvPicPr>
        <p:blipFill>
          <a:blip r:embed="rId4" cstate="print"/>
          <a:srcRect/>
          <a:stretch>
            <a:fillRect/>
          </a:stretch>
        </p:blipFill>
        <p:spPr bwMode="auto">
          <a:xfrm>
            <a:off x="6629400" y="3886200"/>
            <a:ext cx="2417763" cy="2667000"/>
          </a:xfrm>
          <a:prstGeom prst="rect">
            <a:avLst/>
          </a:prstGeom>
          <a:noFill/>
          <a:ln w="9525">
            <a:noFill/>
            <a:miter lim="800000"/>
            <a:headEnd/>
            <a:tailEnd/>
          </a:ln>
        </p:spPr>
      </p:pic>
      <p:pic>
        <p:nvPicPr>
          <p:cNvPr id="9223" name="Picture 10" descr="erwin-chargaff.jpg"/>
          <p:cNvPicPr>
            <a:picLocks noChangeAspect="1"/>
          </p:cNvPicPr>
          <p:nvPr/>
        </p:nvPicPr>
        <p:blipFill>
          <a:blip r:embed="rId5" cstate="print"/>
          <a:srcRect/>
          <a:stretch>
            <a:fillRect/>
          </a:stretch>
        </p:blipFill>
        <p:spPr bwMode="auto">
          <a:xfrm>
            <a:off x="6835775" y="381000"/>
            <a:ext cx="2155825" cy="3200400"/>
          </a:xfrm>
          <a:prstGeom prst="rect">
            <a:avLst/>
          </a:prstGeom>
          <a:noFill/>
          <a:ln w="9525">
            <a:noFill/>
            <a:miter lim="800000"/>
            <a:headEnd/>
            <a:tailEnd/>
          </a:ln>
        </p:spPr>
      </p:pic>
    </p:spTree>
    <p:extLst>
      <p:ext uri="{BB962C8B-B14F-4D97-AF65-F5344CB8AC3E}">
        <p14:creationId xmlns:p14="http://schemas.microsoft.com/office/powerpoint/2010/main" val="121487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7895"/>
                                        </p:tgtEl>
                                        <p:attrNameLst>
                                          <p:attrName>style.visibility</p:attrName>
                                        </p:attrNameLst>
                                      </p:cBhvr>
                                      <p:to>
                                        <p:strVal val="visible"/>
                                      </p:to>
                                    </p:set>
                                    <p:anim calcmode="lin" valueType="num">
                                      <p:cBhvr additive="base">
                                        <p:cTn id="7" dur="500" fill="hold"/>
                                        <p:tgtEl>
                                          <p:spTgt spid="37895"/>
                                        </p:tgtEl>
                                        <p:attrNameLst>
                                          <p:attrName>ppt_x</p:attrName>
                                        </p:attrNameLst>
                                      </p:cBhvr>
                                      <p:tavLst>
                                        <p:tav tm="0">
                                          <p:val>
                                            <p:strVal val="1+#ppt_w/2"/>
                                          </p:val>
                                        </p:tav>
                                        <p:tav tm="100000">
                                          <p:val>
                                            <p:strVal val="#ppt_x"/>
                                          </p:val>
                                        </p:tav>
                                      </p:tavLst>
                                    </p:anim>
                                    <p:anim calcmode="lin" valueType="num">
                                      <p:cBhvr additive="base">
                                        <p:cTn id="8" dur="500" fill="hold"/>
                                        <p:tgtEl>
                                          <p:spTgt spid="3789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8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3"/>
          <p:cNvSpPr txBox="1">
            <a:spLocks noChangeArrowheads="1"/>
          </p:cNvSpPr>
          <p:nvPr/>
        </p:nvSpPr>
        <p:spPr bwMode="auto">
          <a:xfrm>
            <a:off x="2058988" y="149225"/>
            <a:ext cx="5087937" cy="1068388"/>
          </a:xfrm>
          <a:prstGeom prst="rect">
            <a:avLst/>
          </a:prstGeom>
          <a:noFill/>
          <a:ln w="9525">
            <a:noFill/>
            <a:miter lim="800000"/>
            <a:headEnd/>
            <a:tailEnd/>
          </a:ln>
        </p:spPr>
        <p:txBody>
          <a:bodyPr wrap="none">
            <a:spAutoFit/>
          </a:bodyPr>
          <a:lstStyle/>
          <a:p>
            <a:pPr algn="ctr" rtl="0" eaLnBrk="0" hangingPunct="0"/>
            <a:r>
              <a:rPr lang="en-US" sz="3600" b="1">
                <a:solidFill>
                  <a:srgbClr val="000000"/>
                </a:solidFill>
                <a:latin typeface="Arial" charset="0"/>
              </a:rPr>
              <a:t>Nucleic Acid Structure</a:t>
            </a:r>
          </a:p>
          <a:p>
            <a:pPr algn="ctr" rtl="0" eaLnBrk="0" hangingPunct="0"/>
            <a:r>
              <a:rPr lang="en-US" sz="2800" b="1">
                <a:solidFill>
                  <a:srgbClr val="000000"/>
                </a:solidFill>
                <a:latin typeface="Arial" charset="0"/>
              </a:rPr>
              <a:t>The double helix</a:t>
            </a:r>
            <a:endParaRPr lang="en-US" sz="2000">
              <a:solidFill>
                <a:srgbClr val="000000"/>
              </a:solidFill>
              <a:latin typeface="Arial" charset="0"/>
            </a:endParaRPr>
          </a:p>
        </p:txBody>
      </p:sp>
      <p:sp>
        <p:nvSpPr>
          <p:cNvPr id="22553" name="Rectangle 25"/>
          <p:cNvSpPr>
            <a:spLocks noChangeArrowheads="1"/>
          </p:cNvSpPr>
          <p:nvPr/>
        </p:nvSpPr>
        <p:spPr bwMode="auto">
          <a:xfrm>
            <a:off x="393700" y="1447800"/>
            <a:ext cx="6680200" cy="400110"/>
          </a:xfrm>
          <a:prstGeom prst="rect">
            <a:avLst/>
          </a:prstGeom>
          <a:noFill/>
          <a:ln w="9525">
            <a:noFill/>
            <a:miter lim="800000"/>
            <a:headEnd/>
            <a:tailEnd/>
          </a:ln>
        </p:spPr>
        <p:txBody>
          <a:bodyPr wrap="square">
            <a:spAutoFit/>
          </a:bodyPr>
          <a:lstStyle/>
          <a:p>
            <a:pPr algn="just" rtl="0" eaLnBrk="0" hangingPunct="0"/>
            <a:r>
              <a:rPr lang="en-US" sz="2000" b="1" dirty="0">
                <a:solidFill>
                  <a:srgbClr val="000000"/>
                </a:solidFill>
                <a:latin typeface="Arial" charset="0"/>
              </a:rPr>
              <a:t>First determined by Watson &amp; Crick in 1953</a:t>
            </a:r>
          </a:p>
        </p:txBody>
      </p:sp>
      <p:sp>
        <p:nvSpPr>
          <p:cNvPr id="22554" name="Rectangle 26"/>
          <p:cNvSpPr>
            <a:spLocks noChangeArrowheads="1"/>
          </p:cNvSpPr>
          <p:nvPr/>
        </p:nvSpPr>
        <p:spPr bwMode="auto">
          <a:xfrm>
            <a:off x="393700" y="2725738"/>
            <a:ext cx="7620000" cy="396875"/>
          </a:xfrm>
          <a:prstGeom prst="rect">
            <a:avLst/>
          </a:prstGeom>
          <a:solidFill>
            <a:schemeClr val="accent3"/>
          </a:solidFill>
          <a:ln w="9525">
            <a:noFill/>
            <a:miter lim="800000"/>
            <a:headEnd/>
            <a:tailEnd/>
          </a:ln>
        </p:spPr>
        <p:txBody>
          <a:bodyPr>
            <a:spAutoFit/>
          </a:bodyPr>
          <a:lstStyle/>
          <a:p>
            <a:pPr algn="just" rtl="0" eaLnBrk="0" hangingPunct="0"/>
            <a:r>
              <a:rPr lang="en-US" sz="2000" b="1" dirty="0">
                <a:solidFill>
                  <a:srgbClr val="000000"/>
                </a:solidFill>
                <a:latin typeface="Arial" charset="0"/>
              </a:rPr>
              <a:t>Shape and size is uniform for all life (i.e. DNA is identical)</a:t>
            </a:r>
          </a:p>
        </p:txBody>
      </p:sp>
      <p:sp>
        <p:nvSpPr>
          <p:cNvPr id="22555" name="Rectangle 27"/>
          <p:cNvSpPr>
            <a:spLocks noChangeArrowheads="1"/>
          </p:cNvSpPr>
          <p:nvPr/>
        </p:nvSpPr>
        <p:spPr bwMode="auto">
          <a:xfrm>
            <a:off x="393700" y="1981200"/>
            <a:ext cx="8356600" cy="707886"/>
          </a:xfrm>
          <a:prstGeom prst="rect">
            <a:avLst/>
          </a:prstGeom>
          <a:noFill/>
          <a:ln w="9525">
            <a:noFill/>
            <a:miter lim="800000"/>
            <a:headEnd/>
            <a:tailEnd/>
          </a:ln>
        </p:spPr>
        <p:txBody>
          <a:bodyPr wrap="square">
            <a:spAutoFit/>
          </a:bodyPr>
          <a:lstStyle/>
          <a:p>
            <a:pPr algn="just" rtl="0" eaLnBrk="0" hangingPunct="0"/>
            <a:r>
              <a:rPr lang="en-US" sz="2000" b="1" dirty="0">
                <a:solidFill>
                  <a:srgbClr val="000000"/>
                </a:solidFill>
                <a:latin typeface="Arial" charset="0"/>
              </a:rPr>
              <a:t>Most energy favorable conformation for double stranded DNA to form</a:t>
            </a:r>
          </a:p>
        </p:txBody>
      </p:sp>
      <p:sp>
        <p:nvSpPr>
          <p:cNvPr id="22556" name="Rectangle 28"/>
          <p:cNvSpPr>
            <a:spLocks noChangeArrowheads="1"/>
          </p:cNvSpPr>
          <p:nvPr/>
        </p:nvSpPr>
        <p:spPr bwMode="auto">
          <a:xfrm>
            <a:off x="393700" y="3284538"/>
            <a:ext cx="7620000" cy="707886"/>
          </a:xfrm>
          <a:prstGeom prst="rect">
            <a:avLst/>
          </a:prstGeom>
          <a:solidFill>
            <a:schemeClr val="accent3"/>
          </a:solidFill>
          <a:ln w="9525">
            <a:noFill/>
            <a:miter lim="800000"/>
            <a:headEnd/>
            <a:tailEnd/>
          </a:ln>
        </p:spPr>
        <p:txBody>
          <a:bodyPr>
            <a:spAutoFit/>
          </a:bodyPr>
          <a:lstStyle/>
          <a:p>
            <a:pPr algn="just" rtl="0" eaLnBrk="0" hangingPunct="0"/>
            <a:r>
              <a:rPr lang="en-US" sz="2000" b="1" dirty="0">
                <a:solidFill>
                  <a:srgbClr val="000000"/>
                </a:solidFill>
                <a:latin typeface="Arial" charset="0"/>
              </a:rPr>
              <a:t>Without anti-parallel base pairing this conformation could not exist</a:t>
            </a:r>
          </a:p>
        </p:txBody>
      </p:sp>
      <p:sp>
        <p:nvSpPr>
          <p:cNvPr id="22557" name="Rectangle 29"/>
          <p:cNvSpPr>
            <a:spLocks noChangeArrowheads="1"/>
          </p:cNvSpPr>
          <p:nvPr/>
        </p:nvSpPr>
        <p:spPr bwMode="auto">
          <a:xfrm>
            <a:off x="393700" y="4038600"/>
            <a:ext cx="7620000" cy="400110"/>
          </a:xfrm>
          <a:prstGeom prst="rect">
            <a:avLst/>
          </a:prstGeom>
          <a:solidFill>
            <a:schemeClr val="accent3"/>
          </a:solidFill>
          <a:ln w="9525">
            <a:noFill/>
            <a:miter lim="800000"/>
            <a:headEnd/>
            <a:tailEnd/>
          </a:ln>
        </p:spPr>
        <p:txBody>
          <a:bodyPr wrap="square">
            <a:spAutoFit/>
          </a:bodyPr>
          <a:lstStyle/>
          <a:p>
            <a:pPr algn="just" rtl="0" eaLnBrk="0" hangingPunct="0"/>
            <a:r>
              <a:rPr lang="en-US" sz="2000" b="1" dirty="0">
                <a:solidFill>
                  <a:srgbClr val="000000"/>
                </a:solidFill>
                <a:latin typeface="Arial" charset="0"/>
              </a:rPr>
              <a:t>Structure consists of “major” grooves and “minor” grooves</a:t>
            </a:r>
          </a:p>
        </p:txBody>
      </p:sp>
      <p:sp>
        <p:nvSpPr>
          <p:cNvPr id="22558" name="Rectangle 30"/>
          <p:cNvSpPr>
            <a:spLocks noChangeArrowheads="1"/>
          </p:cNvSpPr>
          <p:nvPr/>
        </p:nvSpPr>
        <p:spPr bwMode="auto">
          <a:xfrm>
            <a:off x="393700" y="4648200"/>
            <a:ext cx="8509000" cy="707886"/>
          </a:xfrm>
          <a:prstGeom prst="rect">
            <a:avLst/>
          </a:prstGeom>
          <a:noFill/>
          <a:ln w="9525">
            <a:noFill/>
            <a:miter lim="800000"/>
            <a:headEnd/>
            <a:tailEnd/>
          </a:ln>
        </p:spPr>
        <p:txBody>
          <a:bodyPr wrap="square">
            <a:spAutoFit/>
          </a:bodyPr>
          <a:lstStyle/>
          <a:p>
            <a:pPr algn="just" rtl="0" eaLnBrk="0" hangingPunct="0"/>
            <a:r>
              <a:rPr lang="en-US" sz="2000" b="1" dirty="0">
                <a:solidFill>
                  <a:srgbClr val="000000"/>
                </a:solidFill>
                <a:latin typeface="Arial" charset="0"/>
              </a:rPr>
              <a:t>Major grooves are critical for binding proteins that regulate DNA function</a:t>
            </a:r>
          </a:p>
        </p:txBody>
      </p:sp>
    </p:spTree>
    <p:extLst>
      <p:ext uri="{BB962C8B-B14F-4D97-AF65-F5344CB8AC3E}">
        <p14:creationId xmlns:p14="http://schemas.microsoft.com/office/powerpoint/2010/main" val="423930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22553"/>
                                        </p:tgtEl>
                                        <p:attrNameLst>
                                          <p:attrName>style.visibility</p:attrName>
                                        </p:attrNameLst>
                                      </p:cBhvr>
                                      <p:to>
                                        <p:strVal val="visible"/>
                                      </p:to>
                                    </p:set>
                                    <p:anim calcmode="lin" valueType="num">
                                      <p:cBhvr>
                                        <p:cTn id="7" dur="500" fill="hold"/>
                                        <p:tgtEl>
                                          <p:spTgt spid="22553"/>
                                        </p:tgtEl>
                                        <p:attrNameLst>
                                          <p:attrName>ppt_w</p:attrName>
                                        </p:attrNameLst>
                                      </p:cBhvr>
                                      <p:tavLst>
                                        <p:tav tm="0">
                                          <p:val>
                                            <p:fltVal val="0"/>
                                          </p:val>
                                        </p:tav>
                                        <p:tav tm="100000">
                                          <p:val>
                                            <p:strVal val="#ppt_w"/>
                                          </p:val>
                                        </p:tav>
                                      </p:tavLst>
                                    </p:anim>
                                    <p:anim calcmode="lin" valueType="num">
                                      <p:cBhvr>
                                        <p:cTn id="8" dur="500" fill="hold"/>
                                        <p:tgtEl>
                                          <p:spTgt spid="22553"/>
                                        </p:tgtEl>
                                        <p:attrNameLst>
                                          <p:attrName>ppt_h</p:attrName>
                                        </p:attrNameLst>
                                      </p:cBhvr>
                                      <p:tavLst>
                                        <p:tav tm="0">
                                          <p:val>
                                            <p:fltVal val="0"/>
                                          </p:val>
                                        </p:tav>
                                        <p:tav tm="100000">
                                          <p:val>
                                            <p:strVal val="#ppt_h"/>
                                          </p:val>
                                        </p:tav>
                                      </p:tavLst>
                                    </p:anim>
                                    <p:anim calcmode="lin" valueType="num">
                                      <p:cBhvr>
                                        <p:cTn id="9" dur="500" fill="hold"/>
                                        <p:tgtEl>
                                          <p:spTgt spid="22553"/>
                                        </p:tgtEl>
                                        <p:attrNameLst>
                                          <p:attrName>ppt_x</p:attrName>
                                        </p:attrNameLst>
                                      </p:cBhvr>
                                      <p:tavLst>
                                        <p:tav tm="0">
                                          <p:val>
                                            <p:fltVal val="0.5"/>
                                          </p:val>
                                        </p:tav>
                                        <p:tav tm="100000">
                                          <p:val>
                                            <p:strVal val="#ppt_x"/>
                                          </p:val>
                                        </p:tav>
                                      </p:tavLst>
                                    </p:anim>
                                    <p:anim calcmode="lin" valueType="num">
                                      <p:cBhvr>
                                        <p:cTn id="10" dur="500" fill="hold"/>
                                        <p:tgtEl>
                                          <p:spTgt spid="22553"/>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3" presetClass="entr" presetSubtype="528" fill="hold" grpId="0" nodeType="clickEffect">
                                  <p:stCondLst>
                                    <p:cond delay="0"/>
                                  </p:stCondLst>
                                  <p:childTnLst>
                                    <p:set>
                                      <p:cBhvr>
                                        <p:cTn id="14" dur="1" fill="hold">
                                          <p:stCondLst>
                                            <p:cond delay="0"/>
                                          </p:stCondLst>
                                        </p:cTn>
                                        <p:tgtEl>
                                          <p:spTgt spid="22555"/>
                                        </p:tgtEl>
                                        <p:attrNameLst>
                                          <p:attrName>style.visibility</p:attrName>
                                        </p:attrNameLst>
                                      </p:cBhvr>
                                      <p:to>
                                        <p:strVal val="visible"/>
                                      </p:to>
                                    </p:set>
                                    <p:anim calcmode="lin" valueType="num">
                                      <p:cBhvr>
                                        <p:cTn id="15" dur="500" fill="hold"/>
                                        <p:tgtEl>
                                          <p:spTgt spid="22555"/>
                                        </p:tgtEl>
                                        <p:attrNameLst>
                                          <p:attrName>ppt_w</p:attrName>
                                        </p:attrNameLst>
                                      </p:cBhvr>
                                      <p:tavLst>
                                        <p:tav tm="0">
                                          <p:val>
                                            <p:fltVal val="0"/>
                                          </p:val>
                                        </p:tav>
                                        <p:tav tm="100000">
                                          <p:val>
                                            <p:strVal val="#ppt_w"/>
                                          </p:val>
                                        </p:tav>
                                      </p:tavLst>
                                    </p:anim>
                                    <p:anim calcmode="lin" valueType="num">
                                      <p:cBhvr>
                                        <p:cTn id="16" dur="500" fill="hold"/>
                                        <p:tgtEl>
                                          <p:spTgt spid="22555"/>
                                        </p:tgtEl>
                                        <p:attrNameLst>
                                          <p:attrName>ppt_h</p:attrName>
                                        </p:attrNameLst>
                                      </p:cBhvr>
                                      <p:tavLst>
                                        <p:tav tm="0">
                                          <p:val>
                                            <p:fltVal val="0"/>
                                          </p:val>
                                        </p:tav>
                                        <p:tav tm="100000">
                                          <p:val>
                                            <p:strVal val="#ppt_h"/>
                                          </p:val>
                                        </p:tav>
                                      </p:tavLst>
                                    </p:anim>
                                    <p:anim calcmode="lin" valueType="num">
                                      <p:cBhvr>
                                        <p:cTn id="17" dur="500" fill="hold"/>
                                        <p:tgtEl>
                                          <p:spTgt spid="22555"/>
                                        </p:tgtEl>
                                        <p:attrNameLst>
                                          <p:attrName>ppt_x</p:attrName>
                                        </p:attrNameLst>
                                      </p:cBhvr>
                                      <p:tavLst>
                                        <p:tav tm="0">
                                          <p:val>
                                            <p:fltVal val="0.5"/>
                                          </p:val>
                                        </p:tav>
                                        <p:tav tm="100000">
                                          <p:val>
                                            <p:strVal val="#ppt_x"/>
                                          </p:val>
                                        </p:tav>
                                      </p:tavLst>
                                    </p:anim>
                                    <p:anim calcmode="lin" valueType="num">
                                      <p:cBhvr>
                                        <p:cTn id="18" dur="500" fill="hold"/>
                                        <p:tgtEl>
                                          <p:spTgt spid="22555"/>
                                        </p:tgtEl>
                                        <p:attrNameLst>
                                          <p:attrName>ppt_y</p:attrName>
                                        </p:attrNameLst>
                                      </p:cBhvr>
                                      <p:tavLst>
                                        <p:tav tm="0">
                                          <p:val>
                                            <p:fltVal val="0.5"/>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528" fill="hold" grpId="0" nodeType="clickEffect">
                                  <p:stCondLst>
                                    <p:cond delay="0"/>
                                  </p:stCondLst>
                                  <p:childTnLst>
                                    <p:set>
                                      <p:cBhvr>
                                        <p:cTn id="22" dur="1" fill="hold">
                                          <p:stCondLst>
                                            <p:cond delay="0"/>
                                          </p:stCondLst>
                                        </p:cTn>
                                        <p:tgtEl>
                                          <p:spTgt spid="22554"/>
                                        </p:tgtEl>
                                        <p:attrNameLst>
                                          <p:attrName>style.visibility</p:attrName>
                                        </p:attrNameLst>
                                      </p:cBhvr>
                                      <p:to>
                                        <p:strVal val="visible"/>
                                      </p:to>
                                    </p:set>
                                    <p:anim calcmode="lin" valueType="num">
                                      <p:cBhvr>
                                        <p:cTn id="23" dur="500" fill="hold"/>
                                        <p:tgtEl>
                                          <p:spTgt spid="22554"/>
                                        </p:tgtEl>
                                        <p:attrNameLst>
                                          <p:attrName>ppt_w</p:attrName>
                                        </p:attrNameLst>
                                      </p:cBhvr>
                                      <p:tavLst>
                                        <p:tav tm="0">
                                          <p:val>
                                            <p:fltVal val="0"/>
                                          </p:val>
                                        </p:tav>
                                        <p:tav tm="100000">
                                          <p:val>
                                            <p:strVal val="#ppt_w"/>
                                          </p:val>
                                        </p:tav>
                                      </p:tavLst>
                                    </p:anim>
                                    <p:anim calcmode="lin" valueType="num">
                                      <p:cBhvr>
                                        <p:cTn id="24" dur="500" fill="hold"/>
                                        <p:tgtEl>
                                          <p:spTgt spid="22554"/>
                                        </p:tgtEl>
                                        <p:attrNameLst>
                                          <p:attrName>ppt_h</p:attrName>
                                        </p:attrNameLst>
                                      </p:cBhvr>
                                      <p:tavLst>
                                        <p:tav tm="0">
                                          <p:val>
                                            <p:fltVal val="0"/>
                                          </p:val>
                                        </p:tav>
                                        <p:tav tm="100000">
                                          <p:val>
                                            <p:strVal val="#ppt_h"/>
                                          </p:val>
                                        </p:tav>
                                      </p:tavLst>
                                    </p:anim>
                                    <p:anim calcmode="lin" valueType="num">
                                      <p:cBhvr>
                                        <p:cTn id="25" dur="500" fill="hold"/>
                                        <p:tgtEl>
                                          <p:spTgt spid="22554"/>
                                        </p:tgtEl>
                                        <p:attrNameLst>
                                          <p:attrName>ppt_x</p:attrName>
                                        </p:attrNameLst>
                                      </p:cBhvr>
                                      <p:tavLst>
                                        <p:tav tm="0">
                                          <p:val>
                                            <p:fltVal val="0.5"/>
                                          </p:val>
                                        </p:tav>
                                        <p:tav tm="100000">
                                          <p:val>
                                            <p:strVal val="#ppt_x"/>
                                          </p:val>
                                        </p:tav>
                                      </p:tavLst>
                                    </p:anim>
                                    <p:anim calcmode="lin" valueType="num">
                                      <p:cBhvr>
                                        <p:cTn id="26" dur="500" fill="hold"/>
                                        <p:tgtEl>
                                          <p:spTgt spid="22554"/>
                                        </p:tgtEl>
                                        <p:attrNameLst>
                                          <p:attrName>ppt_y</p:attrName>
                                        </p:attrNameLst>
                                      </p:cBhvr>
                                      <p:tavLst>
                                        <p:tav tm="0">
                                          <p:val>
                                            <p:fltVal val="0.5"/>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528" fill="hold" grpId="0" nodeType="clickEffect">
                                  <p:stCondLst>
                                    <p:cond delay="0"/>
                                  </p:stCondLst>
                                  <p:childTnLst>
                                    <p:set>
                                      <p:cBhvr>
                                        <p:cTn id="30" dur="1" fill="hold">
                                          <p:stCondLst>
                                            <p:cond delay="0"/>
                                          </p:stCondLst>
                                        </p:cTn>
                                        <p:tgtEl>
                                          <p:spTgt spid="22556"/>
                                        </p:tgtEl>
                                        <p:attrNameLst>
                                          <p:attrName>style.visibility</p:attrName>
                                        </p:attrNameLst>
                                      </p:cBhvr>
                                      <p:to>
                                        <p:strVal val="visible"/>
                                      </p:to>
                                    </p:set>
                                    <p:anim calcmode="lin" valueType="num">
                                      <p:cBhvr>
                                        <p:cTn id="31" dur="500" fill="hold"/>
                                        <p:tgtEl>
                                          <p:spTgt spid="22556"/>
                                        </p:tgtEl>
                                        <p:attrNameLst>
                                          <p:attrName>ppt_w</p:attrName>
                                        </p:attrNameLst>
                                      </p:cBhvr>
                                      <p:tavLst>
                                        <p:tav tm="0">
                                          <p:val>
                                            <p:fltVal val="0"/>
                                          </p:val>
                                        </p:tav>
                                        <p:tav tm="100000">
                                          <p:val>
                                            <p:strVal val="#ppt_w"/>
                                          </p:val>
                                        </p:tav>
                                      </p:tavLst>
                                    </p:anim>
                                    <p:anim calcmode="lin" valueType="num">
                                      <p:cBhvr>
                                        <p:cTn id="32" dur="500" fill="hold"/>
                                        <p:tgtEl>
                                          <p:spTgt spid="22556"/>
                                        </p:tgtEl>
                                        <p:attrNameLst>
                                          <p:attrName>ppt_h</p:attrName>
                                        </p:attrNameLst>
                                      </p:cBhvr>
                                      <p:tavLst>
                                        <p:tav tm="0">
                                          <p:val>
                                            <p:fltVal val="0"/>
                                          </p:val>
                                        </p:tav>
                                        <p:tav tm="100000">
                                          <p:val>
                                            <p:strVal val="#ppt_h"/>
                                          </p:val>
                                        </p:tav>
                                      </p:tavLst>
                                    </p:anim>
                                    <p:anim calcmode="lin" valueType="num">
                                      <p:cBhvr>
                                        <p:cTn id="33" dur="500" fill="hold"/>
                                        <p:tgtEl>
                                          <p:spTgt spid="22556"/>
                                        </p:tgtEl>
                                        <p:attrNameLst>
                                          <p:attrName>ppt_x</p:attrName>
                                        </p:attrNameLst>
                                      </p:cBhvr>
                                      <p:tavLst>
                                        <p:tav tm="0">
                                          <p:val>
                                            <p:fltVal val="0.5"/>
                                          </p:val>
                                        </p:tav>
                                        <p:tav tm="100000">
                                          <p:val>
                                            <p:strVal val="#ppt_x"/>
                                          </p:val>
                                        </p:tav>
                                      </p:tavLst>
                                    </p:anim>
                                    <p:anim calcmode="lin" valueType="num">
                                      <p:cBhvr>
                                        <p:cTn id="34" dur="500" fill="hold"/>
                                        <p:tgtEl>
                                          <p:spTgt spid="22556"/>
                                        </p:tgtEl>
                                        <p:attrNameLst>
                                          <p:attrName>ppt_y</p:attrName>
                                        </p:attrNameLst>
                                      </p:cBhvr>
                                      <p:tavLst>
                                        <p:tav tm="0">
                                          <p:val>
                                            <p:fltVal val="0.5"/>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528" fill="hold" grpId="0" nodeType="clickEffect">
                                  <p:stCondLst>
                                    <p:cond delay="0"/>
                                  </p:stCondLst>
                                  <p:childTnLst>
                                    <p:set>
                                      <p:cBhvr>
                                        <p:cTn id="38" dur="1" fill="hold">
                                          <p:stCondLst>
                                            <p:cond delay="0"/>
                                          </p:stCondLst>
                                        </p:cTn>
                                        <p:tgtEl>
                                          <p:spTgt spid="22557"/>
                                        </p:tgtEl>
                                        <p:attrNameLst>
                                          <p:attrName>style.visibility</p:attrName>
                                        </p:attrNameLst>
                                      </p:cBhvr>
                                      <p:to>
                                        <p:strVal val="visible"/>
                                      </p:to>
                                    </p:set>
                                    <p:anim calcmode="lin" valueType="num">
                                      <p:cBhvr>
                                        <p:cTn id="39" dur="500" fill="hold"/>
                                        <p:tgtEl>
                                          <p:spTgt spid="22557"/>
                                        </p:tgtEl>
                                        <p:attrNameLst>
                                          <p:attrName>ppt_w</p:attrName>
                                        </p:attrNameLst>
                                      </p:cBhvr>
                                      <p:tavLst>
                                        <p:tav tm="0">
                                          <p:val>
                                            <p:fltVal val="0"/>
                                          </p:val>
                                        </p:tav>
                                        <p:tav tm="100000">
                                          <p:val>
                                            <p:strVal val="#ppt_w"/>
                                          </p:val>
                                        </p:tav>
                                      </p:tavLst>
                                    </p:anim>
                                    <p:anim calcmode="lin" valueType="num">
                                      <p:cBhvr>
                                        <p:cTn id="40" dur="500" fill="hold"/>
                                        <p:tgtEl>
                                          <p:spTgt spid="22557"/>
                                        </p:tgtEl>
                                        <p:attrNameLst>
                                          <p:attrName>ppt_h</p:attrName>
                                        </p:attrNameLst>
                                      </p:cBhvr>
                                      <p:tavLst>
                                        <p:tav tm="0">
                                          <p:val>
                                            <p:fltVal val="0"/>
                                          </p:val>
                                        </p:tav>
                                        <p:tav tm="100000">
                                          <p:val>
                                            <p:strVal val="#ppt_h"/>
                                          </p:val>
                                        </p:tav>
                                      </p:tavLst>
                                    </p:anim>
                                    <p:anim calcmode="lin" valueType="num">
                                      <p:cBhvr>
                                        <p:cTn id="41" dur="500" fill="hold"/>
                                        <p:tgtEl>
                                          <p:spTgt spid="22557"/>
                                        </p:tgtEl>
                                        <p:attrNameLst>
                                          <p:attrName>ppt_x</p:attrName>
                                        </p:attrNameLst>
                                      </p:cBhvr>
                                      <p:tavLst>
                                        <p:tav tm="0">
                                          <p:val>
                                            <p:fltVal val="0.5"/>
                                          </p:val>
                                        </p:tav>
                                        <p:tav tm="100000">
                                          <p:val>
                                            <p:strVal val="#ppt_x"/>
                                          </p:val>
                                        </p:tav>
                                      </p:tavLst>
                                    </p:anim>
                                    <p:anim calcmode="lin" valueType="num">
                                      <p:cBhvr>
                                        <p:cTn id="42" dur="500" fill="hold"/>
                                        <p:tgtEl>
                                          <p:spTgt spid="22557"/>
                                        </p:tgtEl>
                                        <p:attrNameLst>
                                          <p:attrName>ppt_y</p:attrName>
                                        </p:attrNameLst>
                                      </p:cBhvr>
                                      <p:tavLst>
                                        <p:tav tm="0">
                                          <p:val>
                                            <p:fltVal val="0.5"/>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528" fill="hold" grpId="0" nodeType="clickEffect">
                                  <p:stCondLst>
                                    <p:cond delay="0"/>
                                  </p:stCondLst>
                                  <p:childTnLst>
                                    <p:set>
                                      <p:cBhvr>
                                        <p:cTn id="46" dur="1" fill="hold">
                                          <p:stCondLst>
                                            <p:cond delay="0"/>
                                          </p:stCondLst>
                                        </p:cTn>
                                        <p:tgtEl>
                                          <p:spTgt spid="22558"/>
                                        </p:tgtEl>
                                        <p:attrNameLst>
                                          <p:attrName>style.visibility</p:attrName>
                                        </p:attrNameLst>
                                      </p:cBhvr>
                                      <p:to>
                                        <p:strVal val="visible"/>
                                      </p:to>
                                    </p:set>
                                    <p:anim calcmode="lin" valueType="num">
                                      <p:cBhvr>
                                        <p:cTn id="47" dur="500" fill="hold"/>
                                        <p:tgtEl>
                                          <p:spTgt spid="22558"/>
                                        </p:tgtEl>
                                        <p:attrNameLst>
                                          <p:attrName>ppt_w</p:attrName>
                                        </p:attrNameLst>
                                      </p:cBhvr>
                                      <p:tavLst>
                                        <p:tav tm="0">
                                          <p:val>
                                            <p:fltVal val="0"/>
                                          </p:val>
                                        </p:tav>
                                        <p:tav tm="100000">
                                          <p:val>
                                            <p:strVal val="#ppt_w"/>
                                          </p:val>
                                        </p:tav>
                                      </p:tavLst>
                                    </p:anim>
                                    <p:anim calcmode="lin" valueType="num">
                                      <p:cBhvr>
                                        <p:cTn id="48" dur="500" fill="hold"/>
                                        <p:tgtEl>
                                          <p:spTgt spid="22558"/>
                                        </p:tgtEl>
                                        <p:attrNameLst>
                                          <p:attrName>ppt_h</p:attrName>
                                        </p:attrNameLst>
                                      </p:cBhvr>
                                      <p:tavLst>
                                        <p:tav tm="0">
                                          <p:val>
                                            <p:fltVal val="0"/>
                                          </p:val>
                                        </p:tav>
                                        <p:tav tm="100000">
                                          <p:val>
                                            <p:strVal val="#ppt_h"/>
                                          </p:val>
                                        </p:tav>
                                      </p:tavLst>
                                    </p:anim>
                                    <p:anim calcmode="lin" valueType="num">
                                      <p:cBhvr>
                                        <p:cTn id="49" dur="500" fill="hold"/>
                                        <p:tgtEl>
                                          <p:spTgt spid="22558"/>
                                        </p:tgtEl>
                                        <p:attrNameLst>
                                          <p:attrName>ppt_x</p:attrName>
                                        </p:attrNameLst>
                                      </p:cBhvr>
                                      <p:tavLst>
                                        <p:tav tm="0">
                                          <p:val>
                                            <p:fltVal val="0.5"/>
                                          </p:val>
                                        </p:tav>
                                        <p:tav tm="100000">
                                          <p:val>
                                            <p:strVal val="#ppt_x"/>
                                          </p:val>
                                        </p:tav>
                                      </p:tavLst>
                                    </p:anim>
                                    <p:anim calcmode="lin" valueType="num">
                                      <p:cBhvr>
                                        <p:cTn id="50" dur="500" fill="hold"/>
                                        <p:tgtEl>
                                          <p:spTgt spid="2255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53" grpId="0" autoUpdateAnimBg="0"/>
      <p:bldP spid="22554" grpId="0" animBg="1" autoUpdateAnimBg="0"/>
      <p:bldP spid="22555" grpId="0" autoUpdateAnimBg="0"/>
      <p:bldP spid="22556" grpId="0" animBg="1" autoUpdateAnimBg="0"/>
      <p:bldP spid="22557" grpId="0" animBg="1" autoUpdateAnimBg="0"/>
      <p:bldP spid="22558"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cstate="print"/>
          <a:srcRect l="55814" b="6561"/>
          <a:stretch>
            <a:fillRect/>
          </a:stretch>
        </p:blipFill>
        <p:spPr bwMode="auto">
          <a:xfrm>
            <a:off x="0" y="0"/>
            <a:ext cx="1371600" cy="6858000"/>
          </a:xfrm>
          <a:prstGeom prst="rect">
            <a:avLst/>
          </a:prstGeom>
          <a:noFill/>
          <a:ln w="9525">
            <a:noFill/>
            <a:miter lim="800000"/>
            <a:headEnd/>
            <a:tailEnd/>
          </a:ln>
        </p:spPr>
      </p:pic>
      <p:sp>
        <p:nvSpPr>
          <p:cNvPr id="11267" name="Line 3"/>
          <p:cNvSpPr>
            <a:spLocks noChangeShapeType="1"/>
          </p:cNvSpPr>
          <p:nvPr/>
        </p:nvSpPr>
        <p:spPr bwMode="auto">
          <a:xfrm>
            <a:off x="1371600" y="838200"/>
            <a:ext cx="7467600" cy="0"/>
          </a:xfrm>
          <a:prstGeom prst="line">
            <a:avLst/>
          </a:prstGeom>
          <a:noFill/>
          <a:ln w="19050">
            <a:solidFill>
              <a:srgbClr val="000080"/>
            </a:solidFill>
            <a:round/>
            <a:headEnd/>
            <a:tailEnd/>
          </a:ln>
        </p:spPr>
        <p:txBody>
          <a:bodyPr wrap="none" anchor="ctr"/>
          <a:lstStyle/>
          <a:p>
            <a:endParaRPr lang="en-US"/>
          </a:p>
        </p:txBody>
      </p:sp>
      <p:sp>
        <p:nvSpPr>
          <p:cNvPr id="11268" name="Text Box 4"/>
          <p:cNvSpPr txBox="1">
            <a:spLocks noChangeArrowheads="1"/>
          </p:cNvSpPr>
          <p:nvPr/>
        </p:nvSpPr>
        <p:spPr bwMode="auto">
          <a:xfrm>
            <a:off x="1600200" y="228600"/>
            <a:ext cx="6172200" cy="457200"/>
          </a:xfrm>
          <a:prstGeom prst="rect">
            <a:avLst/>
          </a:prstGeom>
          <a:noFill/>
          <a:ln w="9525">
            <a:noFill/>
            <a:miter lim="800000"/>
            <a:headEnd/>
            <a:tailEnd/>
          </a:ln>
        </p:spPr>
        <p:txBody>
          <a:bodyPr>
            <a:spAutoFit/>
          </a:bodyPr>
          <a:lstStyle/>
          <a:p>
            <a:pPr>
              <a:spcBef>
                <a:spcPct val="50000"/>
              </a:spcBef>
            </a:pPr>
            <a:r>
              <a:rPr lang="en-US" b="1">
                <a:solidFill>
                  <a:srgbClr val="2E2F8E"/>
                </a:solidFill>
              </a:rPr>
              <a:t>Discovering the structure of DNA</a:t>
            </a:r>
            <a:r>
              <a:rPr lang="en-US" b="1"/>
              <a:t> </a:t>
            </a:r>
          </a:p>
        </p:txBody>
      </p:sp>
      <p:sp>
        <p:nvSpPr>
          <p:cNvPr id="33797" name="Text Box 5"/>
          <p:cNvSpPr txBox="1">
            <a:spLocks noChangeArrowheads="1"/>
          </p:cNvSpPr>
          <p:nvPr/>
        </p:nvSpPr>
        <p:spPr bwMode="auto">
          <a:xfrm>
            <a:off x="1447800" y="1066800"/>
            <a:ext cx="6934200" cy="2231380"/>
          </a:xfrm>
          <a:prstGeom prst="rect">
            <a:avLst/>
          </a:prstGeom>
          <a:noFill/>
          <a:ln w="9525">
            <a:noFill/>
            <a:miter lim="800000"/>
            <a:headEnd/>
            <a:tailEnd/>
          </a:ln>
        </p:spPr>
        <p:txBody>
          <a:bodyPr>
            <a:spAutoFit/>
          </a:bodyPr>
          <a:lstStyle/>
          <a:p>
            <a:pPr>
              <a:spcBef>
                <a:spcPct val="50000"/>
              </a:spcBef>
              <a:buFontTx/>
              <a:buChar char="•"/>
            </a:pPr>
            <a:r>
              <a:rPr lang="en-US" dirty="0">
                <a:solidFill>
                  <a:srgbClr val="2E2F8E"/>
                </a:solidFill>
              </a:rPr>
              <a:t> </a:t>
            </a:r>
            <a:r>
              <a:rPr lang="en-US" sz="2800" b="1" u="sng" dirty="0">
                <a:solidFill>
                  <a:srgbClr val="2E2F8E"/>
                </a:solidFill>
              </a:rPr>
              <a:t>DNA </a:t>
            </a:r>
            <a:r>
              <a:rPr lang="en-US" sz="2800" b="1" dirty="0">
                <a:solidFill>
                  <a:srgbClr val="2E2F8E"/>
                </a:solidFill>
              </a:rPr>
              <a:t>= </a:t>
            </a:r>
            <a:r>
              <a:rPr lang="en-US" sz="2800" b="1" dirty="0" err="1">
                <a:solidFill>
                  <a:srgbClr val="2E2F8E"/>
                </a:solidFill>
              </a:rPr>
              <a:t>Deoxyribose</a:t>
            </a:r>
            <a:r>
              <a:rPr lang="en-US" sz="2800" b="1" dirty="0">
                <a:solidFill>
                  <a:srgbClr val="2E2F8E"/>
                </a:solidFill>
              </a:rPr>
              <a:t> nucleic acid</a:t>
            </a:r>
          </a:p>
          <a:p>
            <a:pPr lvl="1">
              <a:spcBef>
                <a:spcPct val="50000"/>
              </a:spcBef>
              <a:buFontTx/>
              <a:buChar char="•"/>
            </a:pPr>
            <a:r>
              <a:rPr lang="en-US" sz="2800" b="1" dirty="0">
                <a:solidFill>
                  <a:srgbClr val="2E2F8E"/>
                </a:solidFill>
              </a:rPr>
              <a:t>  Present in all living cells</a:t>
            </a:r>
          </a:p>
          <a:p>
            <a:pPr lvl="1">
              <a:spcBef>
                <a:spcPct val="50000"/>
              </a:spcBef>
              <a:buFontTx/>
              <a:buChar char="•"/>
            </a:pPr>
            <a:r>
              <a:rPr lang="en-US" sz="2800" b="1" dirty="0">
                <a:solidFill>
                  <a:srgbClr val="2E2F8E"/>
                </a:solidFill>
              </a:rPr>
              <a:t>  Contains all the information</a:t>
            </a:r>
          </a:p>
          <a:p>
            <a:pPr lvl="1">
              <a:spcBef>
                <a:spcPct val="50000"/>
              </a:spcBef>
              <a:buFontTx/>
              <a:buChar char="•"/>
            </a:pPr>
            <a:endParaRPr lang="en-US" dirty="0">
              <a:solidFill>
                <a:srgbClr val="2E2F8E"/>
              </a:solidFill>
            </a:endParaRPr>
          </a:p>
        </p:txBody>
      </p:sp>
      <p:sp>
        <p:nvSpPr>
          <p:cNvPr id="33798" name="Text Box 6"/>
          <p:cNvSpPr txBox="1">
            <a:spLocks noChangeArrowheads="1"/>
          </p:cNvSpPr>
          <p:nvPr/>
        </p:nvSpPr>
        <p:spPr bwMode="auto">
          <a:xfrm>
            <a:off x="1524000" y="2954338"/>
            <a:ext cx="7620000" cy="4616648"/>
          </a:xfrm>
          <a:prstGeom prst="rect">
            <a:avLst/>
          </a:prstGeom>
          <a:noFill/>
          <a:ln w="9525">
            <a:noFill/>
            <a:miter lim="800000"/>
            <a:headEnd/>
            <a:tailEnd/>
          </a:ln>
        </p:spPr>
        <p:txBody>
          <a:bodyPr>
            <a:spAutoFit/>
          </a:bodyPr>
          <a:lstStyle/>
          <a:p>
            <a:pPr>
              <a:spcBef>
                <a:spcPct val="50000"/>
              </a:spcBef>
              <a:buFontTx/>
              <a:buChar char="•"/>
            </a:pPr>
            <a:r>
              <a:rPr lang="en-US" dirty="0">
                <a:solidFill>
                  <a:srgbClr val="2E2F8E"/>
                </a:solidFill>
              </a:rPr>
              <a:t> </a:t>
            </a:r>
            <a:r>
              <a:rPr lang="en-US" sz="2400" b="1" u="sng" dirty="0">
                <a:solidFill>
                  <a:srgbClr val="2E2F8E"/>
                </a:solidFill>
              </a:rPr>
              <a:t>Nucleotides</a:t>
            </a:r>
            <a:r>
              <a:rPr lang="en-US" sz="2400" b="1" dirty="0">
                <a:solidFill>
                  <a:srgbClr val="2E2F8E"/>
                </a:solidFill>
              </a:rPr>
              <a:t>: </a:t>
            </a:r>
          </a:p>
          <a:p>
            <a:pPr>
              <a:spcBef>
                <a:spcPct val="50000"/>
              </a:spcBef>
              <a:buFontTx/>
              <a:buChar char="•"/>
            </a:pPr>
            <a:r>
              <a:rPr lang="en-US" sz="2400" b="1" dirty="0">
                <a:solidFill>
                  <a:srgbClr val="2E2F8E"/>
                </a:solidFill>
              </a:rPr>
              <a:t> a subunit that consists of: </a:t>
            </a:r>
          </a:p>
          <a:p>
            <a:pPr lvl="1">
              <a:spcBef>
                <a:spcPct val="50000"/>
              </a:spcBef>
              <a:buFontTx/>
              <a:buChar char="•"/>
            </a:pPr>
            <a:r>
              <a:rPr lang="en-US" sz="2400" b="1" dirty="0">
                <a:solidFill>
                  <a:srgbClr val="2E2F8E"/>
                </a:solidFill>
              </a:rPr>
              <a:t>  a sugar (</a:t>
            </a:r>
            <a:r>
              <a:rPr lang="en-US" sz="2400" b="1" dirty="0" err="1">
                <a:solidFill>
                  <a:srgbClr val="2E2F8E"/>
                </a:solidFill>
              </a:rPr>
              <a:t>deoxyribose</a:t>
            </a:r>
            <a:r>
              <a:rPr lang="en-US" sz="2400" b="1" dirty="0">
                <a:solidFill>
                  <a:srgbClr val="2E2F8E"/>
                </a:solidFill>
              </a:rPr>
              <a:t>) </a:t>
            </a:r>
          </a:p>
          <a:p>
            <a:pPr lvl="1">
              <a:spcBef>
                <a:spcPct val="50000"/>
              </a:spcBef>
              <a:buFontTx/>
              <a:buChar char="•"/>
            </a:pPr>
            <a:r>
              <a:rPr lang="en-US" sz="2400" b="1" dirty="0">
                <a:solidFill>
                  <a:srgbClr val="2E2F8E"/>
                </a:solidFill>
              </a:rPr>
              <a:t>  a phosphate</a:t>
            </a:r>
          </a:p>
          <a:p>
            <a:pPr lvl="1">
              <a:spcBef>
                <a:spcPct val="50000"/>
              </a:spcBef>
              <a:buFontTx/>
              <a:buChar char="•"/>
            </a:pPr>
            <a:r>
              <a:rPr lang="en-US" sz="2400" b="1" dirty="0">
                <a:solidFill>
                  <a:srgbClr val="2E2F8E"/>
                </a:solidFill>
              </a:rPr>
              <a:t>  and one nitrogen base – 4 different  bases</a:t>
            </a:r>
          </a:p>
          <a:p>
            <a:pPr lvl="2">
              <a:spcBef>
                <a:spcPct val="50000"/>
              </a:spcBef>
              <a:buFontTx/>
              <a:buChar char="•"/>
            </a:pPr>
            <a:r>
              <a:rPr lang="en-US" sz="2400" b="1" dirty="0">
                <a:solidFill>
                  <a:srgbClr val="2E2F8E"/>
                </a:solidFill>
              </a:rPr>
              <a:t>Adenine (A) and Thymine (T)</a:t>
            </a:r>
          </a:p>
          <a:p>
            <a:pPr lvl="2">
              <a:spcBef>
                <a:spcPct val="50000"/>
              </a:spcBef>
              <a:buFontTx/>
              <a:buChar char="•"/>
            </a:pPr>
            <a:r>
              <a:rPr lang="en-US" sz="2400" b="1" dirty="0">
                <a:solidFill>
                  <a:srgbClr val="2E2F8E"/>
                </a:solidFill>
              </a:rPr>
              <a:t>Guanine (G)  and Cytosine (C) </a:t>
            </a:r>
          </a:p>
          <a:p>
            <a:pPr lvl="2">
              <a:spcBef>
                <a:spcPct val="50000"/>
              </a:spcBef>
              <a:buFontTx/>
              <a:buChar char="•"/>
            </a:pPr>
            <a:endParaRPr lang="en-US" dirty="0">
              <a:solidFill>
                <a:srgbClr val="2E2F8E"/>
              </a:solidFill>
            </a:endParaRPr>
          </a:p>
          <a:p>
            <a:pPr>
              <a:spcBef>
                <a:spcPct val="50000"/>
              </a:spcBef>
            </a:pPr>
            <a:endParaRPr lang="en-US" dirty="0">
              <a:solidFill>
                <a:srgbClr val="2E2F8E"/>
              </a:solidFill>
            </a:endParaRPr>
          </a:p>
        </p:txBody>
      </p:sp>
      <p:pic>
        <p:nvPicPr>
          <p:cNvPr id="33799" name="Picture 7"/>
          <p:cNvPicPr>
            <a:picLocks noChangeAspect="1" noChangeArrowheads="1"/>
          </p:cNvPicPr>
          <p:nvPr/>
        </p:nvPicPr>
        <p:blipFill>
          <a:blip r:embed="rId4" cstate="print"/>
          <a:srcRect/>
          <a:stretch>
            <a:fillRect/>
          </a:stretch>
        </p:blipFill>
        <p:spPr bwMode="auto">
          <a:xfrm>
            <a:off x="5562600" y="2571750"/>
            <a:ext cx="3276600" cy="2457450"/>
          </a:xfrm>
          <a:prstGeom prst="rect">
            <a:avLst/>
          </a:prstGeom>
          <a:noFill/>
          <a:ln w="9525">
            <a:noFill/>
            <a:miter lim="800000"/>
            <a:headEnd/>
            <a:tailEnd/>
          </a:ln>
        </p:spPr>
      </p:pic>
    </p:spTree>
    <p:extLst>
      <p:ext uri="{BB962C8B-B14F-4D97-AF65-F5344CB8AC3E}">
        <p14:creationId xmlns:p14="http://schemas.microsoft.com/office/powerpoint/2010/main" val="118321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3797"/>
                                        </p:tgtEl>
                                        <p:attrNameLst>
                                          <p:attrName>style.visibility</p:attrName>
                                        </p:attrNameLst>
                                      </p:cBhvr>
                                      <p:to>
                                        <p:strVal val="visible"/>
                                      </p:to>
                                    </p:set>
                                    <p:anim calcmode="lin" valueType="num">
                                      <p:cBhvr additive="base">
                                        <p:cTn id="7" dur="500" fill="hold"/>
                                        <p:tgtEl>
                                          <p:spTgt spid="33797"/>
                                        </p:tgtEl>
                                        <p:attrNameLst>
                                          <p:attrName>ppt_x</p:attrName>
                                        </p:attrNameLst>
                                      </p:cBhvr>
                                      <p:tavLst>
                                        <p:tav tm="0">
                                          <p:val>
                                            <p:strVal val="1+#ppt_w/2"/>
                                          </p:val>
                                        </p:tav>
                                        <p:tav tm="100000">
                                          <p:val>
                                            <p:strVal val="#ppt_x"/>
                                          </p:val>
                                        </p:tav>
                                      </p:tavLst>
                                    </p:anim>
                                    <p:anim calcmode="lin" valueType="num">
                                      <p:cBhvr additive="base">
                                        <p:cTn id="8" dur="500" fill="hold"/>
                                        <p:tgtEl>
                                          <p:spTgt spid="337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3798"/>
                                        </p:tgtEl>
                                        <p:attrNameLst>
                                          <p:attrName>style.visibility</p:attrName>
                                        </p:attrNameLst>
                                      </p:cBhvr>
                                      <p:to>
                                        <p:strVal val="visible"/>
                                      </p:to>
                                    </p:set>
                                    <p:anim calcmode="lin" valueType="num">
                                      <p:cBhvr additive="base">
                                        <p:cTn id="13" dur="500" fill="hold"/>
                                        <p:tgtEl>
                                          <p:spTgt spid="33798"/>
                                        </p:tgtEl>
                                        <p:attrNameLst>
                                          <p:attrName>ppt_x</p:attrName>
                                        </p:attrNameLst>
                                      </p:cBhvr>
                                      <p:tavLst>
                                        <p:tav tm="0">
                                          <p:val>
                                            <p:strVal val="1+#ppt_w/2"/>
                                          </p:val>
                                        </p:tav>
                                        <p:tav tm="100000">
                                          <p:val>
                                            <p:strVal val="#ppt_x"/>
                                          </p:val>
                                        </p:tav>
                                      </p:tavLst>
                                    </p:anim>
                                    <p:anim calcmode="lin" valueType="num">
                                      <p:cBhvr additive="base">
                                        <p:cTn id="14" dur="500" fill="hold"/>
                                        <p:tgtEl>
                                          <p:spTgt spid="3379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7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p:bldP spid="3379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57200" y="685800"/>
            <a:ext cx="7185025" cy="579438"/>
          </a:xfrm>
          <a:prstGeom prst="rect">
            <a:avLst/>
          </a:prstGeom>
          <a:noFill/>
          <a:ln w="9525">
            <a:noFill/>
            <a:miter lim="800000"/>
            <a:headEnd/>
            <a:tailEnd/>
          </a:ln>
          <a:effectLst/>
        </p:spPr>
        <p:txBody>
          <a:bodyPr wrap="none">
            <a:spAutoFit/>
          </a:bodyPr>
          <a:lstStyle/>
          <a:p>
            <a:r>
              <a:rPr lang="en-US" b="1">
                <a:solidFill>
                  <a:schemeClr val="accent2"/>
                </a:solidFill>
              </a:rPr>
              <a:t>DNA</a:t>
            </a:r>
            <a:r>
              <a:rPr lang="en-US"/>
              <a:t> stands for  </a:t>
            </a:r>
            <a:r>
              <a:rPr lang="en-US" b="1">
                <a:solidFill>
                  <a:schemeClr val="accent2"/>
                </a:solidFill>
              </a:rPr>
              <a:t>deoxyribose nucleic acid</a:t>
            </a:r>
          </a:p>
        </p:txBody>
      </p:sp>
      <p:sp>
        <p:nvSpPr>
          <p:cNvPr id="24579" name="Text Box 3"/>
          <p:cNvSpPr txBox="1">
            <a:spLocks noChangeArrowheads="1"/>
          </p:cNvSpPr>
          <p:nvPr/>
        </p:nvSpPr>
        <p:spPr bwMode="auto">
          <a:xfrm>
            <a:off x="457200" y="1524000"/>
            <a:ext cx="8170863" cy="1066800"/>
          </a:xfrm>
          <a:prstGeom prst="rect">
            <a:avLst/>
          </a:prstGeom>
          <a:noFill/>
          <a:ln w="9525">
            <a:noFill/>
            <a:miter lim="800000"/>
            <a:headEnd/>
            <a:tailEnd/>
          </a:ln>
          <a:effectLst/>
        </p:spPr>
        <p:txBody>
          <a:bodyPr wrap="none">
            <a:spAutoFit/>
          </a:bodyPr>
          <a:lstStyle/>
          <a:p>
            <a:r>
              <a:rPr lang="en-GB"/>
              <a:t>This chemical substance is present in the nucleus</a:t>
            </a:r>
          </a:p>
          <a:p>
            <a:r>
              <a:rPr lang="en-GB"/>
              <a:t>of all cells in all living organisms</a:t>
            </a:r>
            <a:endParaRPr lang="en-US"/>
          </a:p>
        </p:txBody>
      </p:sp>
      <p:sp>
        <p:nvSpPr>
          <p:cNvPr id="24580" name="Text Box 4"/>
          <p:cNvSpPr txBox="1">
            <a:spLocks noChangeArrowheads="1"/>
          </p:cNvSpPr>
          <p:nvPr/>
        </p:nvSpPr>
        <p:spPr bwMode="auto">
          <a:xfrm>
            <a:off x="533400" y="2743200"/>
            <a:ext cx="7762875" cy="1066800"/>
          </a:xfrm>
          <a:prstGeom prst="rect">
            <a:avLst/>
          </a:prstGeom>
          <a:noFill/>
          <a:ln w="9525">
            <a:noFill/>
            <a:miter lim="800000"/>
            <a:headEnd/>
            <a:tailEnd/>
          </a:ln>
          <a:effectLst/>
        </p:spPr>
        <p:txBody>
          <a:bodyPr wrap="none">
            <a:spAutoFit/>
          </a:bodyPr>
          <a:lstStyle/>
          <a:p>
            <a:r>
              <a:rPr lang="en-GB"/>
              <a:t>DNA controls all the chemical changes which </a:t>
            </a:r>
          </a:p>
          <a:p>
            <a:r>
              <a:rPr lang="en-GB"/>
              <a:t>take place in cells</a:t>
            </a:r>
            <a:endParaRPr lang="en-US"/>
          </a:p>
        </p:txBody>
      </p:sp>
      <p:sp>
        <p:nvSpPr>
          <p:cNvPr id="24581" name="Text Box 5"/>
          <p:cNvSpPr txBox="1">
            <a:spLocks noChangeArrowheads="1"/>
          </p:cNvSpPr>
          <p:nvPr/>
        </p:nvSpPr>
        <p:spPr bwMode="auto">
          <a:xfrm>
            <a:off x="457200" y="3962400"/>
            <a:ext cx="8232775" cy="1066800"/>
          </a:xfrm>
          <a:prstGeom prst="rect">
            <a:avLst/>
          </a:prstGeom>
          <a:noFill/>
          <a:ln w="9525">
            <a:noFill/>
            <a:miter lim="800000"/>
            <a:headEnd/>
            <a:tailEnd/>
          </a:ln>
          <a:effectLst/>
        </p:spPr>
        <p:txBody>
          <a:bodyPr wrap="none">
            <a:spAutoFit/>
          </a:bodyPr>
          <a:lstStyle/>
          <a:p>
            <a:r>
              <a:rPr lang="en-GB"/>
              <a:t>The kind of cell which is formed, (muscle, blood,</a:t>
            </a:r>
          </a:p>
          <a:p>
            <a:r>
              <a:rPr lang="en-GB"/>
              <a:t>nerve etc) is controlled by DNA</a:t>
            </a:r>
            <a:endParaRPr lang="en-US"/>
          </a:p>
        </p:txBody>
      </p:sp>
      <p:sp>
        <p:nvSpPr>
          <p:cNvPr id="24582" name="Text Box 6"/>
          <p:cNvSpPr txBox="1">
            <a:spLocks noChangeArrowheads="1"/>
          </p:cNvSpPr>
          <p:nvPr/>
        </p:nvSpPr>
        <p:spPr bwMode="auto">
          <a:xfrm>
            <a:off x="493713" y="5257800"/>
            <a:ext cx="8196262" cy="1077218"/>
          </a:xfrm>
          <a:prstGeom prst="rect">
            <a:avLst/>
          </a:prstGeom>
          <a:noFill/>
          <a:ln w="9525">
            <a:noFill/>
            <a:miter lim="800000"/>
            <a:headEnd/>
            <a:tailEnd/>
          </a:ln>
          <a:effectLst/>
        </p:spPr>
        <p:txBody>
          <a:bodyPr wrap="square">
            <a:spAutoFit/>
          </a:bodyPr>
          <a:lstStyle/>
          <a:p>
            <a:r>
              <a:rPr lang="en-GB" dirty="0"/>
              <a:t>The kind of organism which is produced </a:t>
            </a:r>
            <a:r>
              <a:rPr lang="en-US" dirty="0"/>
              <a:t>is controlled by DNA</a:t>
            </a:r>
          </a:p>
        </p:txBody>
      </p:sp>
      <p:sp>
        <p:nvSpPr>
          <p:cNvPr id="24583" name="Rectangle 7"/>
          <p:cNvSpPr>
            <a:spLocks noGrp="1" noChangeArrowheads="1"/>
          </p:cNvSpPr>
          <p:nvPr>
            <p:ph type="title" idx="4294967295"/>
          </p:nvPr>
        </p:nvSpPr>
        <p:spPr>
          <a:xfrm>
            <a:off x="4040187" y="228600"/>
            <a:ext cx="1066800" cy="457200"/>
          </a:xfrm>
        </p:spPr>
        <p:txBody>
          <a:bodyPr/>
          <a:lstStyle/>
          <a:p>
            <a:r>
              <a:rPr lang="en-US" sz="2400" dirty="0">
                <a:solidFill>
                  <a:srgbClr val="7030A0"/>
                </a:solidFill>
                <a:latin typeface="Arial" charset="0"/>
              </a:rPr>
              <a:t>DNA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wipe(up)">
                                      <p:cBhvr>
                                        <p:cTn id="7" dur="500"/>
                                        <p:tgtEl>
                                          <p:spTgt spid="245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4579"/>
                                        </p:tgtEl>
                                        <p:attrNameLst>
                                          <p:attrName>style.visibility</p:attrName>
                                        </p:attrNameLst>
                                      </p:cBhvr>
                                      <p:to>
                                        <p:strVal val="visible"/>
                                      </p:to>
                                    </p:set>
                                    <p:animEffect transition="in" filter="wipe(up)">
                                      <p:cBhvr>
                                        <p:cTn id="12" dur="500"/>
                                        <p:tgtEl>
                                          <p:spTgt spid="2457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4580"/>
                                        </p:tgtEl>
                                        <p:attrNameLst>
                                          <p:attrName>style.visibility</p:attrName>
                                        </p:attrNameLst>
                                      </p:cBhvr>
                                      <p:to>
                                        <p:strVal val="visible"/>
                                      </p:to>
                                    </p:set>
                                    <p:animEffect transition="in" filter="wipe(up)">
                                      <p:cBhvr>
                                        <p:cTn id="17" dur="500"/>
                                        <p:tgtEl>
                                          <p:spTgt spid="2458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4581"/>
                                        </p:tgtEl>
                                        <p:attrNameLst>
                                          <p:attrName>style.visibility</p:attrName>
                                        </p:attrNameLst>
                                      </p:cBhvr>
                                      <p:to>
                                        <p:strVal val="visible"/>
                                      </p:to>
                                    </p:set>
                                    <p:animEffect transition="in" filter="wipe(up)">
                                      <p:cBhvr>
                                        <p:cTn id="22" dur="500"/>
                                        <p:tgtEl>
                                          <p:spTgt spid="2458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4582"/>
                                        </p:tgtEl>
                                        <p:attrNameLst>
                                          <p:attrName>style.visibility</p:attrName>
                                        </p:attrNameLst>
                                      </p:cBhvr>
                                      <p:to>
                                        <p:strVal val="visible"/>
                                      </p:to>
                                    </p:set>
                                    <p:animEffect transition="in" filter="wipe(up)">
                                      <p:cBhvr>
                                        <p:cTn id="27" dur="500"/>
                                        <p:tgtEl>
                                          <p:spTgt spid="24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autoUpdateAnimBg="0"/>
      <p:bldP spid="24579" grpId="0" autoUpdateAnimBg="0"/>
      <p:bldP spid="24580" grpId="0" autoUpdateAnimBg="0"/>
      <p:bldP spid="24581" grpId="0" autoUpdateAnimBg="0"/>
      <p:bldP spid="24582"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ext Box 3"/>
          <p:cNvSpPr txBox="1">
            <a:spLocks noChangeArrowheads="1"/>
          </p:cNvSpPr>
          <p:nvPr/>
        </p:nvSpPr>
        <p:spPr bwMode="auto">
          <a:xfrm>
            <a:off x="593725" y="1870075"/>
            <a:ext cx="1616075" cy="457200"/>
          </a:xfrm>
          <a:prstGeom prst="rect">
            <a:avLst/>
          </a:prstGeom>
          <a:noFill/>
          <a:ln w="9525">
            <a:noFill/>
            <a:miter lim="800000"/>
            <a:headEnd/>
            <a:tailEnd/>
          </a:ln>
          <a:effectLst/>
        </p:spPr>
        <p:txBody>
          <a:bodyPr>
            <a:spAutoFit/>
          </a:bodyPr>
          <a:lstStyle/>
          <a:p>
            <a:endParaRPr lang="en-GB" sz="2400"/>
          </a:p>
        </p:txBody>
      </p:sp>
      <p:sp>
        <p:nvSpPr>
          <p:cNvPr id="28679" name="WordArt 7"/>
          <p:cNvSpPr>
            <a:spLocks noChangeArrowheads="1" noChangeShapeType="1" noTextEdit="1"/>
          </p:cNvSpPr>
          <p:nvPr/>
        </p:nvSpPr>
        <p:spPr bwMode="auto">
          <a:xfrm>
            <a:off x="1219200" y="1527175"/>
            <a:ext cx="2590800" cy="1600200"/>
          </a:xfrm>
          <a:prstGeom prst="rect">
            <a:avLst/>
          </a:prstGeom>
        </p:spPr>
        <p:txBody>
          <a:bodyPr wrap="none" fromWordArt="1">
            <a:prstTxWarp prst="textPlain">
              <a:avLst>
                <a:gd name="adj" fmla="val 50000"/>
              </a:avLst>
            </a:prstTxWarp>
          </a:bodyPr>
          <a:lstStyle/>
          <a:p>
            <a:pPr algn="ctr"/>
            <a:r>
              <a:rPr lang="en-US" sz="3600" kern="10" dirty="0">
                <a:ln w="9525">
                  <a:solidFill>
                    <a:srgbClr val="000000"/>
                  </a:solidFill>
                  <a:round/>
                  <a:headEnd/>
                  <a:tailEnd/>
                </a:ln>
                <a:solidFill>
                  <a:srgbClr val="7030A0"/>
                </a:solidFill>
                <a:latin typeface="Arial Black"/>
              </a:rPr>
              <a:t>DNA</a:t>
            </a:r>
          </a:p>
        </p:txBody>
      </p:sp>
      <p:sp>
        <p:nvSpPr>
          <p:cNvPr id="28680" name="Text Box 8"/>
          <p:cNvSpPr txBox="1">
            <a:spLocks noChangeArrowheads="1"/>
          </p:cNvSpPr>
          <p:nvPr/>
        </p:nvSpPr>
        <p:spPr bwMode="auto">
          <a:xfrm>
            <a:off x="8594725" y="-34925"/>
            <a:ext cx="336550" cy="457200"/>
          </a:xfrm>
          <a:prstGeom prst="rect">
            <a:avLst/>
          </a:prstGeom>
          <a:noFill/>
          <a:ln w="9525">
            <a:noFill/>
            <a:miter lim="800000"/>
            <a:headEnd/>
            <a:tailEnd/>
          </a:ln>
          <a:effectLst/>
        </p:spPr>
        <p:txBody>
          <a:bodyPr wrap="none">
            <a:spAutoFit/>
          </a:bodyPr>
          <a:lstStyle/>
          <a:p>
            <a:r>
              <a:rPr lang="en-GB" sz="2400"/>
              <a:t>1</a:t>
            </a:r>
            <a:endParaRPr lang="en-US" sz="2400"/>
          </a:p>
        </p:txBody>
      </p:sp>
      <p:sp>
        <p:nvSpPr>
          <p:cNvPr id="5" name="WordArt 7">
            <a:extLst>
              <a:ext uri="{FF2B5EF4-FFF2-40B4-BE49-F238E27FC236}">
                <a16:creationId xmlns:a16="http://schemas.microsoft.com/office/drawing/2014/main" id="{7421BE11-4FF1-4216-8222-D4702FCC033D}"/>
              </a:ext>
            </a:extLst>
          </p:cNvPr>
          <p:cNvSpPr>
            <a:spLocks noChangeArrowheads="1" noChangeShapeType="1" noTextEdit="1"/>
          </p:cNvSpPr>
          <p:nvPr/>
        </p:nvSpPr>
        <p:spPr bwMode="auto">
          <a:xfrm>
            <a:off x="4800600" y="3886200"/>
            <a:ext cx="2590800" cy="1600200"/>
          </a:xfrm>
          <a:prstGeom prst="rect">
            <a:avLst/>
          </a:prstGeom>
        </p:spPr>
        <p:txBody>
          <a:bodyPr wrap="none" fromWordArt="1">
            <a:prstTxWarp prst="textPlain">
              <a:avLst>
                <a:gd name="adj" fmla="val 50000"/>
              </a:avLst>
            </a:prstTxWarp>
          </a:bodyPr>
          <a:lstStyle/>
          <a:p>
            <a:pPr algn="ctr"/>
            <a:r>
              <a:rPr lang="en-US" sz="3600" kern="10" dirty="0">
                <a:ln w="9525">
                  <a:solidFill>
                    <a:srgbClr val="000000"/>
                  </a:solidFill>
                  <a:round/>
                  <a:headEnd/>
                  <a:tailEnd/>
                </a:ln>
                <a:solidFill>
                  <a:srgbClr val="C00000"/>
                </a:solidFill>
                <a:latin typeface="Arial Black"/>
              </a:rPr>
              <a:t>RNA</a:t>
            </a:r>
          </a:p>
        </p:txBody>
      </p:sp>
      <p:sp>
        <p:nvSpPr>
          <p:cNvPr id="2" name="TextBox 1">
            <a:extLst>
              <a:ext uri="{FF2B5EF4-FFF2-40B4-BE49-F238E27FC236}">
                <a16:creationId xmlns:a16="http://schemas.microsoft.com/office/drawing/2014/main" id="{AF4C48A3-25A4-4163-9B58-B83E4C4928AC}"/>
              </a:ext>
            </a:extLst>
          </p:cNvPr>
          <p:cNvSpPr txBox="1"/>
          <p:nvPr/>
        </p:nvSpPr>
        <p:spPr>
          <a:xfrm>
            <a:off x="3780692" y="1870075"/>
            <a:ext cx="2819400" cy="584775"/>
          </a:xfrm>
          <a:prstGeom prst="rect">
            <a:avLst/>
          </a:prstGeom>
          <a:noFill/>
        </p:spPr>
        <p:txBody>
          <a:bodyPr wrap="square" rtlCol="0">
            <a:spAutoFit/>
          </a:bodyPr>
          <a:lstStyle/>
          <a:p>
            <a:r>
              <a:rPr lang="en-US" dirty="0"/>
              <a:t>???????</a:t>
            </a:r>
          </a:p>
        </p:txBody>
      </p:sp>
      <p:sp>
        <p:nvSpPr>
          <p:cNvPr id="7" name="TextBox 6">
            <a:extLst>
              <a:ext uri="{FF2B5EF4-FFF2-40B4-BE49-F238E27FC236}">
                <a16:creationId xmlns:a16="http://schemas.microsoft.com/office/drawing/2014/main" id="{0D788D61-244B-4DCE-B4C8-D084B927A379}"/>
              </a:ext>
            </a:extLst>
          </p:cNvPr>
          <p:cNvSpPr txBox="1"/>
          <p:nvPr/>
        </p:nvSpPr>
        <p:spPr>
          <a:xfrm>
            <a:off x="7353300" y="4495800"/>
            <a:ext cx="2819400" cy="584775"/>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905485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81000" y="914400"/>
            <a:ext cx="8291513" cy="1066800"/>
          </a:xfrm>
          <a:prstGeom prst="rect">
            <a:avLst/>
          </a:prstGeom>
          <a:noFill/>
          <a:ln w="9525">
            <a:noFill/>
            <a:miter lim="800000"/>
            <a:headEnd/>
            <a:tailEnd/>
          </a:ln>
          <a:effectLst/>
        </p:spPr>
        <p:txBody>
          <a:bodyPr wrap="none">
            <a:spAutoFit/>
          </a:bodyPr>
          <a:lstStyle/>
          <a:p>
            <a:r>
              <a:rPr lang="en-US" b="1">
                <a:solidFill>
                  <a:schemeClr val="accent2"/>
                </a:solidFill>
              </a:rPr>
              <a:t>DNA</a:t>
            </a:r>
            <a:r>
              <a:rPr lang="en-US"/>
              <a:t>  is a very large molecule made up of a long </a:t>
            </a:r>
          </a:p>
          <a:p>
            <a:r>
              <a:rPr lang="en-US"/>
              <a:t>chain of sub-units</a:t>
            </a:r>
          </a:p>
        </p:txBody>
      </p:sp>
      <p:sp>
        <p:nvSpPr>
          <p:cNvPr id="4100" name="Text Box 4"/>
          <p:cNvSpPr txBox="1">
            <a:spLocks noChangeArrowheads="1"/>
          </p:cNvSpPr>
          <p:nvPr/>
        </p:nvSpPr>
        <p:spPr bwMode="auto">
          <a:xfrm>
            <a:off x="304800" y="2209800"/>
            <a:ext cx="6122988" cy="579438"/>
          </a:xfrm>
          <a:prstGeom prst="rect">
            <a:avLst/>
          </a:prstGeom>
          <a:noFill/>
          <a:ln w="9525">
            <a:noFill/>
            <a:miter lim="800000"/>
            <a:headEnd/>
            <a:tailEnd/>
          </a:ln>
          <a:effectLst/>
        </p:spPr>
        <p:txBody>
          <a:bodyPr wrap="none">
            <a:spAutoFit/>
          </a:bodyPr>
          <a:lstStyle/>
          <a:p>
            <a:r>
              <a:rPr lang="en-GB"/>
              <a:t>The sub-units are called </a:t>
            </a:r>
            <a:r>
              <a:rPr lang="en-GB" b="1">
                <a:solidFill>
                  <a:schemeClr val="accent2"/>
                </a:solidFill>
              </a:rPr>
              <a:t>nucleotides</a:t>
            </a:r>
            <a:endParaRPr lang="en-US">
              <a:solidFill>
                <a:schemeClr val="accent2"/>
              </a:solidFill>
            </a:endParaRPr>
          </a:p>
        </p:txBody>
      </p:sp>
      <p:sp>
        <p:nvSpPr>
          <p:cNvPr id="4101" name="Text Box 5"/>
          <p:cNvSpPr txBox="1">
            <a:spLocks noChangeArrowheads="1"/>
          </p:cNvSpPr>
          <p:nvPr/>
        </p:nvSpPr>
        <p:spPr bwMode="auto">
          <a:xfrm>
            <a:off x="457200" y="3048000"/>
            <a:ext cx="5197475" cy="579438"/>
          </a:xfrm>
          <a:prstGeom prst="rect">
            <a:avLst/>
          </a:prstGeom>
          <a:noFill/>
          <a:ln w="9525">
            <a:noFill/>
            <a:miter lim="800000"/>
            <a:headEnd/>
            <a:tailEnd/>
          </a:ln>
          <a:effectLst/>
        </p:spPr>
        <p:txBody>
          <a:bodyPr wrap="none">
            <a:spAutoFit/>
          </a:bodyPr>
          <a:lstStyle/>
          <a:p>
            <a:r>
              <a:rPr lang="en-GB"/>
              <a:t>Each nucleotide is made up of </a:t>
            </a:r>
            <a:endParaRPr lang="en-US"/>
          </a:p>
        </p:txBody>
      </p:sp>
      <p:sp>
        <p:nvSpPr>
          <p:cNvPr id="4102" name="Text Box 6"/>
          <p:cNvSpPr txBox="1">
            <a:spLocks noChangeArrowheads="1"/>
          </p:cNvSpPr>
          <p:nvPr/>
        </p:nvSpPr>
        <p:spPr bwMode="auto">
          <a:xfrm>
            <a:off x="914400" y="3810000"/>
            <a:ext cx="4600575" cy="579438"/>
          </a:xfrm>
          <a:prstGeom prst="rect">
            <a:avLst/>
          </a:prstGeom>
          <a:noFill/>
          <a:ln w="9525">
            <a:noFill/>
            <a:miter lim="800000"/>
            <a:headEnd/>
            <a:tailEnd/>
          </a:ln>
          <a:effectLst/>
        </p:spPr>
        <p:txBody>
          <a:bodyPr wrap="none">
            <a:spAutoFit/>
          </a:bodyPr>
          <a:lstStyle/>
          <a:p>
            <a:r>
              <a:rPr lang="en-GB"/>
              <a:t>a sugar called </a:t>
            </a:r>
            <a:r>
              <a:rPr lang="en-GB" b="1">
                <a:solidFill>
                  <a:schemeClr val="accent2"/>
                </a:solidFill>
              </a:rPr>
              <a:t>deoxyribose</a:t>
            </a:r>
            <a:endParaRPr lang="en-US" b="1">
              <a:solidFill>
                <a:schemeClr val="accent2"/>
              </a:solidFill>
            </a:endParaRPr>
          </a:p>
        </p:txBody>
      </p:sp>
      <p:sp>
        <p:nvSpPr>
          <p:cNvPr id="4103" name="Text Box 7"/>
          <p:cNvSpPr txBox="1">
            <a:spLocks noChangeArrowheads="1"/>
          </p:cNvSpPr>
          <p:nvPr/>
        </p:nvSpPr>
        <p:spPr bwMode="auto">
          <a:xfrm>
            <a:off x="914400" y="4572000"/>
            <a:ext cx="4886325" cy="579438"/>
          </a:xfrm>
          <a:prstGeom prst="rect">
            <a:avLst/>
          </a:prstGeom>
          <a:noFill/>
          <a:ln w="9525">
            <a:noFill/>
            <a:miter lim="800000"/>
            <a:headEnd/>
            <a:tailEnd/>
          </a:ln>
          <a:effectLst/>
        </p:spPr>
        <p:txBody>
          <a:bodyPr wrap="none">
            <a:spAutoFit/>
          </a:bodyPr>
          <a:lstStyle/>
          <a:p>
            <a:r>
              <a:rPr lang="en-GB"/>
              <a:t>a phosphate group </a:t>
            </a:r>
            <a:r>
              <a:rPr lang="en-GB" b="1">
                <a:solidFill>
                  <a:schemeClr val="accent2"/>
                </a:solidFill>
              </a:rPr>
              <a:t>-PO</a:t>
            </a:r>
            <a:r>
              <a:rPr lang="en-GB" b="1" baseline="-25000">
                <a:solidFill>
                  <a:schemeClr val="accent2"/>
                </a:solidFill>
              </a:rPr>
              <a:t>4   </a:t>
            </a:r>
            <a:r>
              <a:rPr lang="en-GB"/>
              <a:t>and</a:t>
            </a:r>
            <a:endParaRPr lang="en-US"/>
          </a:p>
        </p:txBody>
      </p:sp>
      <p:sp>
        <p:nvSpPr>
          <p:cNvPr id="4104" name="Text Box 8"/>
          <p:cNvSpPr txBox="1">
            <a:spLocks noChangeArrowheads="1"/>
          </p:cNvSpPr>
          <p:nvPr/>
        </p:nvSpPr>
        <p:spPr bwMode="auto">
          <a:xfrm>
            <a:off x="914400" y="5334000"/>
            <a:ext cx="2849563" cy="579438"/>
          </a:xfrm>
          <a:prstGeom prst="rect">
            <a:avLst/>
          </a:prstGeom>
          <a:noFill/>
          <a:ln w="9525">
            <a:noFill/>
            <a:miter lim="800000"/>
            <a:headEnd/>
            <a:tailEnd/>
          </a:ln>
          <a:effectLst/>
        </p:spPr>
        <p:txBody>
          <a:bodyPr wrap="none">
            <a:spAutoFit/>
          </a:bodyPr>
          <a:lstStyle/>
          <a:p>
            <a:r>
              <a:rPr lang="en-GB"/>
              <a:t>an </a:t>
            </a:r>
            <a:r>
              <a:rPr lang="en-GB" b="1">
                <a:solidFill>
                  <a:schemeClr val="accent2"/>
                </a:solidFill>
              </a:rPr>
              <a:t>organic base</a:t>
            </a:r>
            <a:endParaRPr lang="en-US" b="1">
              <a:solidFill>
                <a:schemeClr val="accent2"/>
              </a:solidFill>
            </a:endParaRPr>
          </a:p>
        </p:txBody>
      </p:sp>
      <p:sp>
        <p:nvSpPr>
          <p:cNvPr id="4105" name="Rectangle 9"/>
          <p:cNvSpPr>
            <a:spLocks noGrp="1" noChangeArrowheads="1"/>
          </p:cNvSpPr>
          <p:nvPr>
            <p:ph type="title" idx="4294967295"/>
          </p:nvPr>
        </p:nvSpPr>
        <p:spPr>
          <a:xfrm>
            <a:off x="3544033" y="404019"/>
            <a:ext cx="2286000" cy="381000"/>
          </a:xfrm>
        </p:spPr>
        <p:txBody>
          <a:bodyPr/>
          <a:lstStyle/>
          <a:p>
            <a:r>
              <a:rPr lang="en-US" sz="2400" dirty="0">
                <a:latin typeface="Arial" charset="0"/>
              </a:rPr>
              <a:t>DNA molecule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wipe(up)">
                                      <p:cBhvr>
                                        <p:cTn id="7" dur="500"/>
                                        <p:tgtEl>
                                          <p:spTgt spid="40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wipe(up)">
                                      <p:cBhvr>
                                        <p:cTn id="12" dur="500"/>
                                        <p:tgtEl>
                                          <p:spTgt spid="410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101"/>
                                        </p:tgtEl>
                                        <p:attrNameLst>
                                          <p:attrName>style.visibility</p:attrName>
                                        </p:attrNameLst>
                                      </p:cBhvr>
                                      <p:to>
                                        <p:strVal val="visible"/>
                                      </p:to>
                                    </p:set>
                                    <p:animEffect transition="in" filter="wipe(up)">
                                      <p:cBhvr>
                                        <p:cTn id="17" dur="500"/>
                                        <p:tgtEl>
                                          <p:spTgt spid="41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102"/>
                                        </p:tgtEl>
                                        <p:attrNameLst>
                                          <p:attrName>style.visibility</p:attrName>
                                        </p:attrNameLst>
                                      </p:cBhvr>
                                      <p:to>
                                        <p:strVal val="visible"/>
                                      </p:to>
                                    </p:set>
                                    <p:animEffect transition="in" filter="wipe(up)">
                                      <p:cBhvr>
                                        <p:cTn id="22" dur="500"/>
                                        <p:tgtEl>
                                          <p:spTgt spid="410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103"/>
                                        </p:tgtEl>
                                        <p:attrNameLst>
                                          <p:attrName>style.visibility</p:attrName>
                                        </p:attrNameLst>
                                      </p:cBhvr>
                                      <p:to>
                                        <p:strVal val="visible"/>
                                      </p:to>
                                    </p:set>
                                    <p:animEffect transition="in" filter="wipe(up)">
                                      <p:cBhvr>
                                        <p:cTn id="27" dur="500"/>
                                        <p:tgtEl>
                                          <p:spTgt spid="410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104"/>
                                        </p:tgtEl>
                                        <p:attrNameLst>
                                          <p:attrName>style.visibility</p:attrName>
                                        </p:attrNameLst>
                                      </p:cBhvr>
                                      <p:to>
                                        <p:strVal val="visible"/>
                                      </p:to>
                                    </p:set>
                                    <p:animEffect transition="in" filter="wipe(up)">
                                      <p:cBhvr>
                                        <p:cTn id="32" dur="5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autoUpdateAnimBg="0"/>
      <p:bldP spid="4100" grpId="0" autoUpdateAnimBg="0"/>
      <p:bldP spid="4101" grpId="0" autoUpdateAnimBg="0"/>
      <p:bldP spid="4102" grpId="0" autoUpdateAnimBg="0"/>
      <p:bldP spid="4103" grpId="0" autoUpdateAnimBg="0"/>
      <p:bldP spid="4104"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441325" y="704850"/>
            <a:ext cx="8258175" cy="1066800"/>
          </a:xfrm>
          <a:prstGeom prst="rect">
            <a:avLst/>
          </a:prstGeom>
          <a:noFill/>
          <a:ln w="9525">
            <a:noFill/>
            <a:miter lim="800000"/>
            <a:headEnd/>
            <a:tailEnd/>
          </a:ln>
          <a:effectLst/>
        </p:spPr>
        <p:txBody>
          <a:bodyPr wrap="none">
            <a:spAutoFit/>
          </a:bodyPr>
          <a:lstStyle/>
          <a:p>
            <a:r>
              <a:rPr lang="en-GB" b="1">
                <a:solidFill>
                  <a:schemeClr val="accent2"/>
                </a:solidFill>
              </a:rPr>
              <a:t>Ribose</a:t>
            </a:r>
            <a:r>
              <a:rPr lang="en-GB"/>
              <a:t> is a sugar, like glucose, but with only five</a:t>
            </a:r>
          </a:p>
          <a:p>
            <a:r>
              <a:rPr lang="en-GB"/>
              <a:t>carbon atoms in its molecule</a:t>
            </a:r>
            <a:endParaRPr lang="en-US"/>
          </a:p>
        </p:txBody>
      </p:sp>
      <p:sp>
        <p:nvSpPr>
          <p:cNvPr id="5123" name="Text Box 3"/>
          <p:cNvSpPr txBox="1">
            <a:spLocks noChangeArrowheads="1"/>
          </p:cNvSpPr>
          <p:nvPr/>
        </p:nvSpPr>
        <p:spPr bwMode="auto">
          <a:xfrm>
            <a:off x="517525" y="1924050"/>
            <a:ext cx="7775575" cy="1066800"/>
          </a:xfrm>
          <a:prstGeom prst="rect">
            <a:avLst/>
          </a:prstGeom>
          <a:noFill/>
          <a:ln w="9525">
            <a:noFill/>
            <a:miter lim="800000"/>
            <a:headEnd/>
            <a:tailEnd/>
          </a:ln>
          <a:effectLst/>
        </p:spPr>
        <p:txBody>
          <a:bodyPr wrap="none">
            <a:spAutoFit/>
          </a:bodyPr>
          <a:lstStyle/>
          <a:p>
            <a:r>
              <a:rPr lang="en-GB" b="1">
                <a:solidFill>
                  <a:schemeClr val="accent2"/>
                </a:solidFill>
              </a:rPr>
              <a:t>Deoxyribose</a:t>
            </a:r>
            <a:r>
              <a:rPr lang="en-GB"/>
              <a:t> is almost the same but lacks one </a:t>
            </a:r>
          </a:p>
          <a:p>
            <a:r>
              <a:rPr lang="en-GB"/>
              <a:t>oxygen atom</a:t>
            </a:r>
            <a:endParaRPr lang="en-US"/>
          </a:p>
        </p:txBody>
      </p:sp>
      <p:sp>
        <p:nvSpPr>
          <p:cNvPr id="5129" name="Text Box 9"/>
          <p:cNvSpPr txBox="1">
            <a:spLocks noChangeArrowheads="1"/>
          </p:cNvSpPr>
          <p:nvPr/>
        </p:nvSpPr>
        <p:spPr bwMode="auto">
          <a:xfrm>
            <a:off x="533400" y="3200400"/>
            <a:ext cx="8394700" cy="579438"/>
          </a:xfrm>
          <a:prstGeom prst="rect">
            <a:avLst/>
          </a:prstGeom>
          <a:noFill/>
          <a:ln w="9525">
            <a:noFill/>
            <a:miter lim="800000"/>
            <a:headEnd/>
            <a:tailEnd/>
          </a:ln>
          <a:effectLst/>
        </p:spPr>
        <p:txBody>
          <a:bodyPr wrap="none">
            <a:spAutoFit/>
          </a:bodyPr>
          <a:lstStyle/>
          <a:p>
            <a:r>
              <a:rPr lang="en-GB"/>
              <a:t>Both molecules may be represented by the symbol</a:t>
            </a:r>
            <a:endParaRPr lang="en-US"/>
          </a:p>
        </p:txBody>
      </p:sp>
      <p:sp>
        <p:nvSpPr>
          <p:cNvPr id="5131" name="AutoShape 11"/>
          <p:cNvSpPr>
            <a:spLocks noChangeArrowheads="1"/>
          </p:cNvSpPr>
          <p:nvPr/>
        </p:nvSpPr>
        <p:spPr bwMode="auto">
          <a:xfrm>
            <a:off x="2971800" y="4419600"/>
            <a:ext cx="2286000" cy="2057400"/>
          </a:xfrm>
          <a:prstGeom prst="pentagon">
            <a:avLst/>
          </a:prstGeom>
          <a:solidFill>
            <a:srgbClr val="EAEAEA"/>
          </a:solidFill>
          <a:ln w="28575">
            <a:solidFill>
              <a:schemeClr val="tx1"/>
            </a:solidFill>
            <a:miter lim="800000"/>
            <a:headEnd/>
            <a:tailEnd/>
          </a:ln>
          <a:effectLst/>
        </p:spPr>
        <p:txBody>
          <a:bodyPr wrap="none" anchor="ctr"/>
          <a:lstStyle/>
          <a:p>
            <a:endParaRPr lang="en-US"/>
          </a:p>
        </p:txBody>
      </p:sp>
      <p:sp>
        <p:nvSpPr>
          <p:cNvPr id="5133" name="Rectangle 13"/>
          <p:cNvSpPr>
            <a:spLocks noGrp="1" noChangeArrowheads="1"/>
          </p:cNvSpPr>
          <p:nvPr>
            <p:ph type="title" idx="4294967295"/>
          </p:nvPr>
        </p:nvSpPr>
        <p:spPr>
          <a:xfrm>
            <a:off x="2690812" y="41642"/>
            <a:ext cx="3429000" cy="533400"/>
          </a:xfrm>
        </p:spPr>
        <p:txBody>
          <a:bodyPr/>
          <a:lstStyle/>
          <a:p>
            <a:r>
              <a:rPr lang="en-US" sz="2400" dirty="0">
                <a:latin typeface="Arial" charset="0"/>
              </a:rPr>
              <a:t>Ribose &amp; deoxyribose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ipe(up)">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123"/>
                                        </p:tgtEl>
                                        <p:attrNameLst>
                                          <p:attrName>style.visibility</p:attrName>
                                        </p:attrNameLst>
                                      </p:cBhvr>
                                      <p:to>
                                        <p:strVal val="visible"/>
                                      </p:to>
                                    </p:set>
                                    <p:animEffect transition="in" filter="wipe(up)">
                                      <p:cBhvr>
                                        <p:cTn id="12" dur="500"/>
                                        <p:tgtEl>
                                          <p:spTgt spid="51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129"/>
                                        </p:tgtEl>
                                        <p:attrNameLst>
                                          <p:attrName>style.visibility</p:attrName>
                                        </p:attrNameLst>
                                      </p:cBhvr>
                                      <p:to>
                                        <p:strVal val="visible"/>
                                      </p:to>
                                    </p:set>
                                    <p:animEffect transition="in" filter="wipe(up)">
                                      <p:cBhvr>
                                        <p:cTn id="17" dur="500"/>
                                        <p:tgtEl>
                                          <p:spTgt spid="5129"/>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5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utoUpdateAnimBg="0"/>
      <p:bldP spid="5123" grpId="0" autoUpdateAnimBg="0"/>
      <p:bldP spid="5129" grpId="0" autoUpdateAnimBg="0"/>
      <p:bldP spid="51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990600" y="685800"/>
            <a:ext cx="6135688" cy="579438"/>
          </a:xfrm>
          <a:prstGeom prst="rect">
            <a:avLst/>
          </a:prstGeom>
          <a:noFill/>
          <a:ln w="9525">
            <a:noFill/>
            <a:miter lim="800000"/>
            <a:headEnd/>
            <a:tailEnd/>
          </a:ln>
          <a:effectLst/>
        </p:spPr>
        <p:txBody>
          <a:bodyPr wrap="none">
            <a:spAutoFit/>
          </a:bodyPr>
          <a:lstStyle/>
          <a:p>
            <a:r>
              <a:rPr lang="en-GB"/>
              <a:t>The most common organic bases are</a:t>
            </a:r>
            <a:endParaRPr lang="en-US"/>
          </a:p>
        </p:txBody>
      </p:sp>
      <p:grpSp>
        <p:nvGrpSpPr>
          <p:cNvPr id="6165" name="Group 21"/>
          <p:cNvGrpSpPr>
            <a:grpSpLocks/>
          </p:cNvGrpSpPr>
          <p:nvPr/>
        </p:nvGrpSpPr>
        <p:grpSpPr bwMode="auto">
          <a:xfrm>
            <a:off x="914400" y="1238250"/>
            <a:ext cx="6767513" cy="1481138"/>
            <a:chOff x="576" y="780"/>
            <a:chExt cx="4263" cy="933"/>
          </a:xfrm>
        </p:grpSpPr>
        <p:sp>
          <p:nvSpPr>
            <p:cNvPr id="6147" name="Text Box 3"/>
            <p:cNvSpPr txBox="1">
              <a:spLocks noChangeArrowheads="1"/>
            </p:cNvSpPr>
            <p:nvPr/>
          </p:nvSpPr>
          <p:spPr bwMode="auto">
            <a:xfrm>
              <a:off x="576" y="1056"/>
              <a:ext cx="1114" cy="365"/>
            </a:xfrm>
            <a:prstGeom prst="rect">
              <a:avLst/>
            </a:prstGeom>
            <a:noFill/>
            <a:ln w="9525">
              <a:noFill/>
              <a:miter lim="800000"/>
              <a:headEnd/>
              <a:tailEnd/>
            </a:ln>
            <a:effectLst/>
          </p:spPr>
          <p:txBody>
            <a:bodyPr>
              <a:spAutoFit/>
            </a:bodyPr>
            <a:lstStyle/>
            <a:p>
              <a:r>
                <a:rPr lang="en-GB"/>
                <a:t>Adenine</a:t>
              </a:r>
              <a:endParaRPr lang="en-US"/>
            </a:p>
          </p:txBody>
        </p:sp>
        <p:pic>
          <p:nvPicPr>
            <p:cNvPr id="6150" name="Picture 6" descr="DNA adenine"/>
            <p:cNvPicPr>
              <a:picLocks noChangeAspect="1" noChangeArrowheads="1"/>
            </p:cNvPicPr>
            <p:nvPr/>
          </p:nvPicPr>
          <p:blipFill>
            <a:blip r:embed="rId2" cstate="print">
              <a:lum contrast="20000"/>
            </a:blip>
            <a:srcRect/>
            <a:stretch>
              <a:fillRect/>
            </a:stretch>
          </p:blipFill>
          <p:spPr bwMode="auto">
            <a:xfrm>
              <a:off x="1920" y="780"/>
              <a:ext cx="2208" cy="933"/>
            </a:xfrm>
            <a:prstGeom prst="rect">
              <a:avLst/>
            </a:prstGeom>
            <a:noFill/>
          </p:spPr>
        </p:pic>
        <p:sp>
          <p:nvSpPr>
            <p:cNvPr id="6161" name="Text Box 17"/>
            <p:cNvSpPr txBox="1">
              <a:spLocks noChangeArrowheads="1"/>
            </p:cNvSpPr>
            <p:nvPr/>
          </p:nvSpPr>
          <p:spPr bwMode="auto">
            <a:xfrm>
              <a:off x="4368" y="1056"/>
              <a:ext cx="471" cy="365"/>
            </a:xfrm>
            <a:prstGeom prst="rect">
              <a:avLst/>
            </a:prstGeom>
            <a:noFill/>
            <a:ln w="9525">
              <a:noFill/>
              <a:miter lim="800000"/>
              <a:headEnd/>
              <a:tailEnd/>
            </a:ln>
            <a:effectLst/>
          </p:spPr>
          <p:txBody>
            <a:bodyPr wrap="none">
              <a:spAutoFit/>
            </a:bodyPr>
            <a:lstStyle/>
            <a:p>
              <a:r>
                <a:rPr lang="en-GB"/>
                <a:t>(A)</a:t>
              </a:r>
              <a:endParaRPr lang="en-US"/>
            </a:p>
          </p:txBody>
        </p:sp>
      </p:grpSp>
      <p:grpSp>
        <p:nvGrpSpPr>
          <p:cNvPr id="6166" name="Group 22"/>
          <p:cNvGrpSpPr>
            <a:grpSpLocks/>
          </p:cNvGrpSpPr>
          <p:nvPr/>
        </p:nvGrpSpPr>
        <p:grpSpPr bwMode="auto">
          <a:xfrm>
            <a:off x="914400" y="2743200"/>
            <a:ext cx="6797675" cy="1233488"/>
            <a:chOff x="576" y="1728"/>
            <a:chExt cx="4282" cy="777"/>
          </a:xfrm>
        </p:grpSpPr>
        <p:sp>
          <p:nvSpPr>
            <p:cNvPr id="6155" name="Text Box 11"/>
            <p:cNvSpPr txBox="1">
              <a:spLocks noChangeArrowheads="1"/>
            </p:cNvSpPr>
            <p:nvPr/>
          </p:nvSpPr>
          <p:spPr bwMode="auto">
            <a:xfrm>
              <a:off x="576" y="1872"/>
              <a:ext cx="1040" cy="365"/>
            </a:xfrm>
            <a:prstGeom prst="rect">
              <a:avLst/>
            </a:prstGeom>
            <a:noFill/>
            <a:ln w="9525">
              <a:noFill/>
              <a:miter lim="800000"/>
              <a:headEnd/>
              <a:tailEnd/>
            </a:ln>
            <a:effectLst/>
          </p:spPr>
          <p:txBody>
            <a:bodyPr wrap="none">
              <a:spAutoFit/>
            </a:bodyPr>
            <a:lstStyle/>
            <a:p>
              <a:r>
                <a:rPr lang="en-GB"/>
                <a:t>Thymine</a:t>
              </a:r>
              <a:endParaRPr lang="en-US"/>
            </a:p>
          </p:txBody>
        </p:sp>
        <p:pic>
          <p:nvPicPr>
            <p:cNvPr id="6157" name="Picture 13" descr="DNA Thymine"/>
            <p:cNvPicPr>
              <a:picLocks noChangeAspect="1" noChangeArrowheads="1"/>
            </p:cNvPicPr>
            <p:nvPr/>
          </p:nvPicPr>
          <p:blipFill>
            <a:blip r:embed="rId3" cstate="print">
              <a:lum contrast="20000"/>
            </a:blip>
            <a:srcRect/>
            <a:stretch>
              <a:fillRect/>
            </a:stretch>
          </p:blipFill>
          <p:spPr bwMode="auto">
            <a:xfrm>
              <a:off x="1968" y="1728"/>
              <a:ext cx="2208" cy="777"/>
            </a:xfrm>
            <a:prstGeom prst="rect">
              <a:avLst/>
            </a:prstGeom>
            <a:noFill/>
          </p:spPr>
        </p:pic>
        <p:sp>
          <p:nvSpPr>
            <p:cNvPr id="6162" name="Text Box 18"/>
            <p:cNvSpPr txBox="1">
              <a:spLocks noChangeArrowheads="1"/>
            </p:cNvSpPr>
            <p:nvPr/>
          </p:nvSpPr>
          <p:spPr bwMode="auto">
            <a:xfrm>
              <a:off x="4416" y="1872"/>
              <a:ext cx="442" cy="365"/>
            </a:xfrm>
            <a:prstGeom prst="rect">
              <a:avLst/>
            </a:prstGeom>
            <a:noFill/>
            <a:ln w="9525">
              <a:noFill/>
              <a:miter lim="800000"/>
              <a:headEnd/>
              <a:tailEnd/>
            </a:ln>
            <a:effectLst/>
          </p:spPr>
          <p:txBody>
            <a:bodyPr wrap="none">
              <a:spAutoFit/>
            </a:bodyPr>
            <a:lstStyle/>
            <a:p>
              <a:r>
                <a:rPr lang="en-GB"/>
                <a:t>(T)</a:t>
              </a:r>
              <a:endParaRPr lang="en-US"/>
            </a:p>
          </p:txBody>
        </p:sp>
      </p:grpSp>
      <p:grpSp>
        <p:nvGrpSpPr>
          <p:cNvPr id="6167" name="Group 23"/>
          <p:cNvGrpSpPr>
            <a:grpSpLocks/>
          </p:cNvGrpSpPr>
          <p:nvPr/>
        </p:nvGrpSpPr>
        <p:grpSpPr bwMode="auto">
          <a:xfrm>
            <a:off x="990600" y="3962400"/>
            <a:ext cx="6745288" cy="1284288"/>
            <a:chOff x="624" y="2496"/>
            <a:chExt cx="4249" cy="809"/>
          </a:xfrm>
        </p:grpSpPr>
        <p:sp>
          <p:nvSpPr>
            <p:cNvPr id="6151" name="Text Box 7"/>
            <p:cNvSpPr txBox="1">
              <a:spLocks noChangeArrowheads="1"/>
            </p:cNvSpPr>
            <p:nvPr/>
          </p:nvSpPr>
          <p:spPr bwMode="auto">
            <a:xfrm>
              <a:off x="624" y="2688"/>
              <a:ext cx="1027" cy="365"/>
            </a:xfrm>
            <a:prstGeom prst="rect">
              <a:avLst/>
            </a:prstGeom>
            <a:noFill/>
            <a:ln w="9525">
              <a:noFill/>
              <a:miter lim="800000"/>
              <a:headEnd/>
              <a:tailEnd/>
            </a:ln>
            <a:effectLst/>
          </p:spPr>
          <p:txBody>
            <a:bodyPr wrap="none">
              <a:spAutoFit/>
            </a:bodyPr>
            <a:lstStyle/>
            <a:p>
              <a:r>
                <a:rPr lang="en-GB"/>
                <a:t>Cytosine</a:t>
              </a:r>
              <a:endParaRPr lang="en-US"/>
            </a:p>
          </p:txBody>
        </p:sp>
        <p:pic>
          <p:nvPicPr>
            <p:cNvPr id="6153" name="Picture 9" descr="DNA Cytosine"/>
            <p:cNvPicPr>
              <a:picLocks noChangeAspect="1" noChangeArrowheads="1"/>
            </p:cNvPicPr>
            <p:nvPr/>
          </p:nvPicPr>
          <p:blipFill>
            <a:blip r:embed="rId4" cstate="print">
              <a:lum contrast="20000"/>
            </a:blip>
            <a:srcRect/>
            <a:stretch>
              <a:fillRect/>
            </a:stretch>
          </p:blipFill>
          <p:spPr bwMode="auto">
            <a:xfrm>
              <a:off x="2016" y="2496"/>
              <a:ext cx="2304" cy="809"/>
            </a:xfrm>
            <a:prstGeom prst="rect">
              <a:avLst/>
            </a:prstGeom>
            <a:noFill/>
          </p:spPr>
        </p:pic>
        <p:sp>
          <p:nvSpPr>
            <p:cNvPr id="6163" name="Text Box 19"/>
            <p:cNvSpPr txBox="1">
              <a:spLocks noChangeArrowheads="1"/>
            </p:cNvSpPr>
            <p:nvPr/>
          </p:nvSpPr>
          <p:spPr bwMode="auto">
            <a:xfrm>
              <a:off x="4416" y="2688"/>
              <a:ext cx="457" cy="365"/>
            </a:xfrm>
            <a:prstGeom prst="rect">
              <a:avLst/>
            </a:prstGeom>
            <a:noFill/>
            <a:ln w="9525">
              <a:noFill/>
              <a:miter lim="800000"/>
              <a:headEnd/>
              <a:tailEnd/>
            </a:ln>
            <a:effectLst/>
          </p:spPr>
          <p:txBody>
            <a:bodyPr wrap="none">
              <a:spAutoFit/>
            </a:bodyPr>
            <a:lstStyle/>
            <a:p>
              <a:r>
                <a:rPr lang="en-GB"/>
                <a:t>(C)</a:t>
              </a:r>
              <a:endParaRPr lang="en-US"/>
            </a:p>
          </p:txBody>
        </p:sp>
      </p:grpSp>
      <p:grpSp>
        <p:nvGrpSpPr>
          <p:cNvPr id="6168" name="Group 24"/>
          <p:cNvGrpSpPr>
            <a:grpSpLocks/>
          </p:cNvGrpSpPr>
          <p:nvPr/>
        </p:nvGrpSpPr>
        <p:grpSpPr bwMode="auto">
          <a:xfrm>
            <a:off x="1066800" y="5410200"/>
            <a:ext cx="6767513" cy="1092200"/>
            <a:chOff x="672" y="3408"/>
            <a:chExt cx="4263" cy="688"/>
          </a:xfrm>
        </p:grpSpPr>
        <p:sp>
          <p:nvSpPr>
            <p:cNvPr id="6158" name="Text Box 14"/>
            <p:cNvSpPr txBox="1">
              <a:spLocks noChangeArrowheads="1"/>
            </p:cNvSpPr>
            <p:nvPr/>
          </p:nvSpPr>
          <p:spPr bwMode="auto">
            <a:xfrm>
              <a:off x="672" y="3552"/>
              <a:ext cx="984" cy="365"/>
            </a:xfrm>
            <a:prstGeom prst="rect">
              <a:avLst/>
            </a:prstGeom>
            <a:noFill/>
            <a:ln w="9525">
              <a:noFill/>
              <a:miter lim="800000"/>
              <a:headEnd/>
              <a:tailEnd/>
            </a:ln>
            <a:effectLst/>
          </p:spPr>
          <p:txBody>
            <a:bodyPr wrap="none">
              <a:spAutoFit/>
            </a:bodyPr>
            <a:lstStyle/>
            <a:p>
              <a:r>
                <a:rPr lang="en-GB"/>
                <a:t>Guanine</a:t>
              </a:r>
              <a:endParaRPr lang="en-US"/>
            </a:p>
          </p:txBody>
        </p:sp>
        <p:pic>
          <p:nvPicPr>
            <p:cNvPr id="6160" name="Picture 16" descr="DNA Guanine"/>
            <p:cNvPicPr>
              <a:picLocks noChangeAspect="1" noChangeArrowheads="1"/>
            </p:cNvPicPr>
            <p:nvPr/>
          </p:nvPicPr>
          <p:blipFill>
            <a:blip r:embed="rId5" cstate="print">
              <a:lum contrast="20000"/>
            </a:blip>
            <a:srcRect/>
            <a:stretch>
              <a:fillRect/>
            </a:stretch>
          </p:blipFill>
          <p:spPr bwMode="auto">
            <a:xfrm>
              <a:off x="2064" y="3408"/>
              <a:ext cx="2208" cy="688"/>
            </a:xfrm>
            <a:prstGeom prst="rect">
              <a:avLst/>
            </a:prstGeom>
            <a:noFill/>
          </p:spPr>
        </p:pic>
        <p:sp>
          <p:nvSpPr>
            <p:cNvPr id="6164" name="Text Box 20"/>
            <p:cNvSpPr txBox="1">
              <a:spLocks noChangeArrowheads="1"/>
            </p:cNvSpPr>
            <p:nvPr/>
          </p:nvSpPr>
          <p:spPr bwMode="auto">
            <a:xfrm>
              <a:off x="4464" y="3504"/>
              <a:ext cx="471" cy="365"/>
            </a:xfrm>
            <a:prstGeom prst="rect">
              <a:avLst/>
            </a:prstGeom>
            <a:noFill/>
            <a:ln w="9525">
              <a:noFill/>
              <a:miter lim="800000"/>
              <a:headEnd/>
              <a:tailEnd/>
            </a:ln>
            <a:effectLst/>
          </p:spPr>
          <p:txBody>
            <a:bodyPr wrap="none">
              <a:spAutoFit/>
            </a:bodyPr>
            <a:lstStyle/>
            <a:p>
              <a:r>
                <a:rPr lang="en-GB"/>
                <a:t>(G)</a:t>
              </a:r>
              <a:endParaRPr lang="en-US"/>
            </a:p>
          </p:txBody>
        </p:sp>
      </p:grpSp>
      <p:sp>
        <p:nvSpPr>
          <p:cNvPr id="6170" name="Rectangle 26"/>
          <p:cNvSpPr>
            <a:spLocks noGrp="1" noChangeArrowheads="1"/>
          </p:cNvSpPr>
          <p:nvPr>
            <p:ph type="title" idx="4294967295"/>
          </p:nvPr>
        </p:nvSpPr>
        <p:spPr>
          <a:xfrm>
            <a:off x="3657600" y="70644"/>
            <a:ext cx="1981200" cy="533400"/>
          </a:xfrm>
        </p:spPr>
        <p:txBody>
          <a:bodyPr/>
          <a:lstStyle/>
          <a:p>
            <a:r>
              <a:rPr lang="en-US" sz="2400">
                <a:solidFill>
                  <a:srgbClr val="C00000"/>
                </a:solidFill>
                <a:highlight>
                  <a:srgbClr val="FFFF00"/>
                </a:highlight>
                <a:latin typeface="Arial" charset="0"/>
              </a:rPr>
              <a:t>The bases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up)">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165"/>
                                        </p:tgtEl>
                                        <p:attrNameLst>
                                          <p:attrName>style.visibility</p:attrName>
                                        </p:attrNameLst>
                                      </p:cBhvr>
                                      <p:to>
                                        <p:strVal val="visible"/>
                                      </p:to>
                                    </p:set>
                                    <p:animEffect transition="in" filter="wipe(up)">
                                      <p:cBhvr>
                                        <p:cTn id="12" dur="500"/>
                                        <p:tgtEl>
                                          <p:spTgt spid="61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166"/>
                                        </p:tgtEl>
                                        <p:attrNameLst>
                                          <p:attrName>style.visibility</p:attrName>
                                        </p:attrNameLst>
                                      </p:cBhvr>
                                      <p:to>
                                        <p:strVal val="visible"/>
                                      </p:to>
                                    </p:set>
                                    <p:animEffect transition="in" filter="wipe(up)">
                                      <p:cBhvr>
                                        <p:cTn id="17" dur="500"/>
                                        <p:tgtEl>
                                          <p:spTgt spid="61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167"/>
                                        </p:tgtEl>
                                        <p:attrNameLst>
                                          <p:attrName>style.visibility</p:attrName>
                                        </p:attrNameLst>
                                      </p:cBhvr>
                                      <p:to>
                                        <p:strVal val="visible"/>
                                      </p:to>
                                    </p:set>
                                    <p:animEffect transition="in" filter="wipe(up)">
                                      <p:cBhvr>
                                        <p:cTn id="22" dur="500"/>
                                        <p:tgtEl>
                                          <p:spTgt spid="616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168"/>
                                        </p:tgtEl>
                                        <p:attrNameLst>
                                          <p:attrName>style.visibility</p:attrName>
                                        </p:attrNameLst>
                                      </p:cBhvr>
                                      <p:to>
                                        <p:strVal val="visible"/>
                                      </p:to>
                                    </p:set>
                                    <p:animEffect transition="in" filter="wipe(up)">
                                      <p:cBhvr>
                                        <p:cTn id="27" dur="500"/>
                                        <p:tgtEl>
                                          <p:spTgt spid="6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5" name="Picture 7" descr="DNA adenine"/>
          <p:cNvPicPr>
            <a:picLocks noChangeAspect="1" noChangeArrowheads="1"/>
          </p:cNvPicPr>
          <p:nvPr/>
        </p:nvPicPr>
        <p:blipFill>
          <a:blip r:embed="rId3" cstate="print">
            <a:lum contrast="20000"/>
          </a:blip>
          <a:srcRect/>
          <a:stretch>
            <a:fillRect/>
          </a:stretch>
        </p:blipFill>
        <p:spPr bwMode="auto">
          <a:xfrm>
            <a:off x="4800600" y="3429000"/>
            <a:ext cx="3505200" cy="1481138"/>
          </a:xfrm>
          <a:prstGeom prst="rect">
            <a:avLst/>
          </a:prstGeom>
          <a:noFill/>
        </p:spPr>
      </p:pic>
      <p:sp>
        <p:nvSpPr>
          <p:cNvPr id="7170" name="Text Box 2"/>
          <p:cNvSpPr txBox="1">
            <a:spLocks noChangeArrowheads="1"/>
          </p:cNvSpPr>
          <p:nvPr/>
        </p:nvSpPr>
        <p:spPr bwMode="auto">
          <a:xfrm>
            <a:off x="0" y="914400"/>
            <a:ext cx="3108325" cy="579438"/>
          </a:xfrm>
          <a:prstGeom prst="rect">
            <a:avLst/>
          </a:prstGeom>
          <a:noFill/>
          <a:ln w="9525">
            <a:noFill/>
            <a:miter lim="800000"/>
            <a:headEnd/>
            <a:tailEnd/>
          </a:ln>
          <a:effectLst/>
        </p:spPr>
        <p:txBody>
          <a:bodyPr wrap="none">
            <a:spAutoFit/>
          </a:bodyPr>
          <a:lstStyle/>
          <a:p>
            <a:r>
              <a:rPr lang="en-GB"/>
              <a:t>The deoxyribose, </a:t>
            </a:r>
            <a:endParaRPr lang="en-US"/>
          </a:p>
        </p:txBody>
      </p:sp>
      <p:sp>
        <p:nvSpPr>
          <p:cNvPr id="7181" name="Text Box 13"/>
          <p:cNvSpPr txBox="1">
            <a:spLocks noChangeArrowheads="1"/>
          </p:cNvSpPr>
          <p:nvPr/>
        </p:nvSpPr>
        <p:spPr bwMode="auto">
          <a:xfrm>
            <a:off x="3048000" y="914400"/>
            <a:ext cx="2432050" cy="579438"/>
          </a:xfrm>
          <a:prstGeom prst="rect">
            <a:avLst/>
          </a:prstGeom>
          <a:noFill/>
          <a:ln w="9525">
            <a:noFill/>
            <a:miter lim="800000"/>
            <a:headEnd/>
            <a:tailEnd/>
          </a:ln>
          <a:effectLst/>
        </p:spPr>
        <p:txBody>
          <a:bodyPr wrap="none">
            <a:spAutoFit/>
          </a:bodyPr>
          <a:lstStyle/>
          <a:p>
            <a:r>
              <a:rPr lang="en-GB"/>
              <a:t>the phosphate</a:t>
            </a:r>
            <a:endParaRPr lang="en-US"/>
          </a:p>
        </p:txBody>
      </p:sp>
      <p:sp>
        <p:nvSpPr>
          <p:cNvPr id="7182" name="Text Box 14"/>
          <p:cNvSpPr txBox="1">
            <a:spLocks noChangeArrowheads="1"/>
          </p:cNvSpPr>
          <p:nvPr/>
        </p:nvSpPr>
        <p:spPr bwMode="auto">
          <a:xfrm>
            <a:off x="5410200" y="914400"/>
            <a:ext cx="3482975" cy="579438"/>
          </a:xfrm>
          <a:prstGeom prst="rect">
            <a:avLst/>
          </a:prstGeom>
          <a:noFill/>
          <a:ln w="9525">
            <a:noFill/>
            <a:miter lim="800000"/>
            <a:headEnd/>
            <a:tailEnd/>
          </a:ln>
          <a:effectLst/>
        </p:spPr>
        <p:txBody>
          <a:bodyPr wrap="none">
            <a:spAutoFit/>
          </a:bodyPr>
          <a:lstStyle/>
          <a:p>
            <a:r>
              <a:rPr lang="en-GB"/>
              <a:t>and one of the bases</a:t>
            </a:r>
            <a:endParaRPr lang="en-US"/>
          </a:p>
        </p:txBody>
      </p:sp>
      <p:grpSp>
        <p:nvGrpSpPr>
          <p:cNvPr id="7207" name="Group 39"/>
          <p:cNvGrpSpPr>
            <a:grpSpLocks/>
          </p:cNvGrpSpPr>
          <p:nvPr/>
        </p:nvGrpSpPr>
        <p:grpSpPr bwMode="auto">
          <a:xfrm>
            <a:off x="914400" y="3124200"/>
            <a:ext cx="6164263" cy="3033713"/>
            <a:chOff x="576" y="1968"/>
            <a:chExt cx="3883" cy="1911"/>
          </a:xfrm>
        </p:grpSpPr>
        <p:sp>
          <p:nvSpPr>
            <p:cNvPr id="7179" name="Text Box 11"/>
            <p:cNvSpPr txBox="1">
              <a:spLocks noChangeArrowheads="1"/>
            </p:cNvSpPr>
            <p:nvPr/>
          </p:nvSpPr>
          <p:spPr bwMode="auto">
            <a:xfrm>
              <a:off x="3648" y="2496"/>
              <a:ext cx="811" cy="327"/>
            </a:xfrm>
            <a:prstGeom prst="rect">
              <a:avLst/>
            </a:prstGeom>
            <a:noFill/>
            <a:ln w="9525">
              <a:noFill/>
              <a:miter lim="800000"/>
              <a:headEnd/>
              <a:tailEnd/>
            </a:ln>
            <a:effectLst/>
          </p:spPr>
          <p:txBody>
            <a:bodyPr wrap="none">
              <a:spAutoFit/>
            </a:bodyPr>
            <a:lstStyle/>
            <a:p>
              <a:r>
                <a:rPr lang="en-GB" sz="2800"/>
                <a:t>adenine</a:t>
              </a:r>
              <a:endParaRPr lang="en-US" sz="2800"/>
            </a:p>
          </p:txBody>
        </p:sp>
        <p:sp>
          <p:nvSpPr>
            <p:cNvPr id="7180" name="Text Box 12"/>
            <p:cNvSpPr txBox="1">
              <a:spLocks noChangeArrowheads="1"/>
            </p:cNvSpPr>
            <p:nvPr/>
          </p:nvSpPr>
          <p:spPr bwMode="auto">
            <a:xfrm>
              <a:off x="1632" y="3552"/>
              <a:ext cx="1210" cy="327"/>
            </a:xfrm>
            <a:prstGeom prst="rect">
              <a:avLst/>
            </a:prstGeom>
            <a:noFill/>
            <a:ln w="9525">
              <a:noFill/>
              <a:miter lim="800000"/>
              <a:headEnd/>
              <a:tailEnd/>
            </a:ln>
            <a:effectLst/>
          </p:spPr>
          <p:txBody>
            <a:bodyPr wrap="none">
              <a:spAutoFit/>
            </a:bodyPr>
            <a:lstStyle/>
            <a:p>
              <a:r>
                <a:rPr lang="en-GB" sz="2800"/>
                <a:t>deoxyribose</a:t>
              </a:r>
              <a:endParaRPr lang="en-US" sz="2800"/>
            </a:p>
          </p:txBody>
        </p:sp>
        <p:sp>
          <p:nvSpPr>
            <p:cNvPr id="7174" name="AutoShape 6"/>
            <p:cNvSpPr>
              <a:spLocks noChangeArrowheads="1"/>
            </p:cNvSpPr>
            <p:nvPr/>
          </p:nvSpPr>
          <p:spPr bwMode="auto">
            <a:xfrm>
              <a:off x="1536" y="2256"/>
              <a:ext cx="1200" cy="1104"/>
            </a:xfrm>
            <a:prstGeom prst="pentagon">
              <a:avLst/>
            </a:prstGeom>
            <a:solidFill>
              <a:srgbClr val="EAEAEA"/>
            </a:solidFill>
            <a:ln w="28575">
              <a:solidFill>
                <a:schemeClr val="tx1"/>
              </a:solidFill>
              <a:miter lim="800000"/>
              <a:headEnd/>
              <a:tailEnd/>
            </a:ln>
            <a:effectLst/>
          </p:spPr>
          <p:txBody>
            <a:bodyPr wrap="none" anchor="ctr"/>
            <a:lstStyle/>
            <a:p>
              <a:endParaRPr lang="en-US"/>
            </a:p>
          </p:txBody>
        </p:sp>
        <p:sp>
          <p:nvSpPr>
            <p:cNvPr id="7171" name="Text Box 3"/>
            <p:cNvSpPr txBox="1">
              <a:spLocks noChangeArrowheads="1"/>
            </p:cNvSpPr>
            <p:nvPr/>
          </p:nvSpPr>
          <p:spPr bwMode="auto">
            <a:xfrm>
              <a:off x="576" y="1968"/>
              <a:ext cx="672" cy="365"/>
            </a:xfrm>
            <a:prstGeom prst="rect">
              <a:avLst/>
            </a:prstGeom>
            <a:noFill/>
            <a:ln w="9525">
              <a:noFill/>
              <a:miter lim="800000"/>
              <a:headEnd/>
              <a:tailEnd/>
            </a:ln>
            <a:effectLst/>
          </p:spPr>
          <p:txBody>
            <a:bodyPr>
              <a:spAutoFit/>
            </a:bodyPr>
            <a:lstStyle/>
            <a:p>
              <a:r>
                <a:rPr lang="en-GB"/>
                <a:t>PO</a:t>
              </a:r>
              <a:r>
                <a:rPr lang="en-GB" baseline="-25000"/>
                <a:t>4</a:t>
              </a:r>
              <a:endParaRPr lang="en-US" baseline="-25000"/>
            </a:p>
          </p:txBody>
        </p:sp>
        <p:grpSp>
          <p:nvGrpSpPr>
            <p:cNvPr id="7203" name="Group 35"/>
            <p:cNvGrpSpPr>
              <a:grpSpLocks/>
            </p:cNvGrpSpPr>
            <p:nvPr/>
          </p:nvGrpSpPr>
          <p:grpSpPr bwMode="auto">
            <a:xfrm>
              <a:off x="1104" y="2304"/>
              <a:ext cx="2208" cy="384"/>
              <a:chOff x="1104" y="2304"/>
              <a:chExt cx="2208" cy="384"/>
            </a:xfrm>
          </p:grpSpPr>
          <p:sp>
            <p:nvSpPr>
              <p:cNvPr id="7176" name="Line 8"/>
              <p:cNvSpPr>
                <a:spLocks noChangeShapeType="1"/>
              </p:cNvSpPr>
              <p:nvPr/>
            </p:nvSpPr>
            <p:spPr bwMode="auto">
              <a:xfrm flipH="1" flipV="1">
                <a:off x="1104" y="2304"/>
                <a:ext cx="432" cy="336"/>
              </a:xfrm>
              <a:prstGeom prst="line">
                <a:avLst/>
              </a:prstGeom>
              <a:noFill/>
              <a:ln w="28575">
                <a:solidFill>
                  <a:schemeClr val="tx1"/>
                </a:solidFill>
                <a:round/>
                <a:headEnd/>
                <a:tailEnd/>
              </a:ln>
              <a:effectLst/>
            </p:spPr>
            <p:txBody>
              <a:bodyPr/>
              <a:lstStyle/>
              <a:p>
                <a:endParaRPr lang="en-US"/>
              </a:p>
            </p:txBody>
          </p:sp>
          <p:sp>
            <p:nvSpPr>
              <p:cNvPr id="7177" name="Line 9"/>
              <p:cNvSpPr>
                <a:spLocks noChangeShapeType="1"/>
              </p:cNvSpPr>
              <p:nvPr/>
            </p:nvSpPr>
            <p:spPr bwMode="auto">
              <a:xfrm>
                <a:off x="2736" y="2688"/>
                <a:ext cx="576" cy="0"/>
              </a:xfrm>
              <a:prstGeom prst="line">
                <a:avLst/>
              </a:prstGeom>
              <a:noFill/>
              <a:ln w="28575">
                <a:solidFill>
                  <a:schemeClr val="tx1"/>
                </a:solidFill>
                <a:round/>
                <a:headEnd/>
                <a:tailEnd/>
              </a:ln>
              <a:effectLst/>
            </p:spPr>
            <p:txBody>
              <a:bodyPr/>
              <a:lstStyle/>
              <a:p>
                <a:endParaRPr lang="en-US"/>
              </a:p>
            </p:txBody>
          </p:sp>
        </p:grpSp>
      </p:grpSp>
      <p:sp>
        <p:nvSpPr>
          <p:cNvPr id="7185" name="Text Box 17"/>
          <p:cNvSpPr txBox="1">
            <a:spLocks noChangeArrowheads="1"/>
          </p:cNvSpPr>
          <p:nvPr/>
        </p:nvSpPr>
        <p:spPr bwMode="auto">
          <a:xfrm>
            <a:off x="1447800" y="1752600"/>
            <a:ext cx="5060950" cy="579438"/>
          </a:xfrm>
          <a:prstGeom prst="rect">
            <a:avLst/>
          </a:prstGeom>
          <a:noFill/>
          <a:ln w="9525">
            <a:noFill/>
            <a:miter lim="800000"/>
            <a:headEnd/>
            <a:tailEnd/>
          </a:ln>
          <a:effectLst/>
        </p:spPr>
        <p:txBody>
          <a:bodyPr wrap="none">
            <a:spAutoFit/>
          </a:bodyPr>
          <a:lstStyle/>
          <a:p>
            <a:r>
              <a:rPr lang="en-GB"/>
              <a:t>Combine to form a nucleotide</a:t>
            </a:r>
            <a:endParaRPr lang="en-US"/>
          </a:p>
        </p:txBody>
      </p:sp>
      <p:sp>
        <p:nvSpPr>
          <p:cNvPr id="7205" name="Rectangle 37"/>
          <p:cNvSpPr>
            <a:spLocks noGrp="1" noChangeArrowheads="1"/>
          </p:cNvSpPr>
          <p:nvPr>
            <p:ph type="title" idx="4294967295"/>
          </p:nvPr>
        </p:nvSpPr>
        <p:spPr>
          <a:xfrm>
            <a:off x="0" y="0"/>
            <a:ext cx="2057400" cy="533400"/>
          </a:xfrm>
        </p:spPr>
        <p:txBody>
          <a:bodyPr/>
          <a:lstStyle/>
          <a:p>
            <a:r>
              <a:rPr lang="en-US" sz="2400" dirty="0">
                <a:highlight>
                  <a:srgbClr val="FFFF00"/>
                </a:highlight>
                <a:latin typeface="Arial" charset="0"/>
              </a:rPr>
              <a:t>Nucleotides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up)">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181"/>
                                        </p:tgtEl>
                                        <p:attrNameLst>
                                          <p:attrName>style.visibility</p:attrName>
                                        </p:attrNameLst>
                                      </p:cBhvr>
                                      <p:to>
                                        <p:strVal val="visible"/>
                                      </p:to>
                                    </p:set>
                                    <p:animEffect transition="in" filter="wipe(up)">
                                      <p:cBhvr>
                                        <p:cTn id="12" dur="500"/>
                                        <p:tgtEl>
                                          <p:spTgt spid="718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182"/>
                                        </p:tgtEl>
                                        <p:attrNameLst>
                                          <p:attrName>style.visibility</p:attrName>
                                        </p:attrNameLst>
                                      </p:cBhvr>
                                      <p:to>
                                        <p:strVal val="visible"/>
                                      </p:to>
                                    </p:set>
                                    <p:animEffect transition="in" filter="wipe(up)">
                                      <p:cBhvr>
                                        <p:cTn id="17" dur="500"/>
                                        <p:tgtEl>
                                          <p:spTgt spid="7182"/>
                                        </p:tgtEl>
                                      </p:cBhvr>
                                    </p:animEffect>
                                  </p:childTnLst>
                                </p:cTn>
                              </p:par>
                            </p:childTnLst>
                          </p:cTn>
                        </p:par>
                        <p:par>
                          <p:cTn id="18" fill="hold">
                            <p:stCondLst>
                              <p:cond delay="500"/>
                            </p:stCondLst>
                            <p:childTnLst>
                              <p:par>
                                <p:cTn id="19" presetID="22" presetClass="entr" presetSubtype="1" fill="hold" nodeType="afterEffect">
                                  <p:stCondLst>
                                    <p:cond delay="1000"/>
                                  </p:stCondLst>
                                  <p:childTnLst>
                                    <p:set>
                                      <p:cBhvr>
                                        <p:cTn id="20" dur="1" fill="hold">
                                          <p:stCondLst>
                                            <p:cond delay="0"/>
                                          </p:stCondLst>
                                        </p:cTn>
                                        <p:tgtEl>
                                          <p:spTgt spid="7175"/>
                                        </p:tgtEl>
                                        <p:attrNameLst>
                                          <p:attrName>style.visibility</p:attrName>
                                        </p:attrNameLst>
                                      </p:cBhvr>
                                      <p:to>
                                        <p:strVal val="visible"/>
                                      </p:to>
                                    </p:set>
                                    <p:animEffect transition="in" filter="wipe(up)">
                                      <p:cBhvr>
                                        <p:cTn id="21" dur="500"/>
                                        <p:tgtEl>
                                          <p:spTgt spid="717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185"/>
                                        </p:tgtEl>
                                        <p:attrNameLst>
                                          <p:attrName>style.visibility</p:attrName>
                                        </p:attrNameLst>
                                      </p:cBhvr>
                                      <p:to>
                                        <p:strVal val="visible"/>
                                      </p:to>
                                    </p:set>
                                    <p:animEffect transition="in" filter="wipe(up)">
                                      <p:cBhvr>
                                        <p:cTn id="26" dur="500"/>
                                        <p:tgtEl>
                                          <p:spTgt spid="7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utoUpdateAnimBg="0"/>
      <p:bldP spid="7181" grpId="0" autoUpdateAnimBg="0"/>
      <p:bldP spid="7182" grpId="0" autoUpdateAnimBg="0"/>
      <p:bldP spid="7185"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EC4BFCC1-AFBB-4A6A-A54F-32B475CE620C}"/>
              </a:ext>
            </a:extLst>
          </p:cNvPr>
          <p:cNvPicPr>
            <a:picLocks noChangeAspect="1" noChangeArrowheads="1"/>
          </p:cNvPicPr>
          <p:nvPr/>
        </p:nvPicPr>
        <p:blipFill>
          <a:blip r:embed="rId3" cstate="print"/>
          <a:srcRect/>
          <a:stretch>
            <a:fillRect/>
          </a:stretch>
        </p:blipFill>
        <p:spPr bwMode="auto">
          <a:xfrm>
            <a:off x="457200" y="762000"/>
            <a:ext cx="8458200" cy="3200400"/>
          </a:xfrm>
          <a:prstGeom prst="rect">
            <a:avLst/>
          </a:prstGeom>
          <a:noFill/>
          <a:ln w="9525">
            <a:noFill/>
            <a:miter lim="800000"/>
            <a:headEnd/>
            <a:tailEnd/>
          </a:ln>
        </p:spPr>
      </p:pic>
      <p:sp>
        <p:nvSpPr>
          <p:cNvPr id="3" name="Rectangle 3">
            <a:extLst>
              <a:ext uri="{FF2B5EF4-FFF2-40B4-BE49-F238E27FC236}">
                <a16:creationId xmlns:a16="http://schemas.microsoft.com/office/drawing/2014/main" id="{2C0A668C-D44D-464E-8B99-B9420A0B9D50}"/>
              </a:ext>
            </a:extLst>
          </p:cNvPr>
          <p:cNvSpPr txBox="1">
            <a:spLocks noChangeArrowheads="1"/>
          </p:cNvSpPr>
          <p:nvPr/>
        </p:nvSpPr>
        <p:spPr>
          <a:xfrm>
            <a:off x="800100" y="4495800"/>
            <a:ext cx="7772400" cy="2057400"/>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just">
              <a:lnSpc>
                <a:spcPct val="80000"/>
              </a:lnSpc>
            </a:pPr>
            <a:r>
              <a:rPr lang="en-US" sz="2400" kern="0"/>
              <a:t>Deoxyribonucleic acid (DNA) and ribonucleic acid (RNA), are the chemical carriers of genetic information</a:t>
            </a:r>
          </a:p>
          <a:p>
            <a:pPr algn="just">
              <a:lnSpc>
                <a:spcPct val="80000"/>
              </a:lnSpc>
            </a:pPr>
            <a:r>
              <a:rPr lang="en-US" sz="2400" kern="0"/>
              <a:t>Nucleic acids are biopolymers made of nucleotides, aldopentoses linked to a purine or pyrimidine and a phosphate</a:t>
            </a:r>
            <a:endParaRPr lang="en-US" sz="2400" kern="0" dirty="0"/>
          </a:p>
        </p:txBody>
      </p:sp>
    </p:spTree>
    <p:extLst>
      <p:ext uri="{BB962C8B-B14F-4D97-AF65-F5344CB8AC3E}">
        <p14:creationId xmlns:p14="http://schemas.microsoft.com/office/powerpoint/2010/main" val="4029337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 name="Text Box 51"/>
          <p:cNvSpPr txBox="1">
            <a:spLocks noChangeArrowheads="1"/>
          </p:cNvSpPr>
          <p:nvPr/>
        </p:nvSpPr>
        <p:spPr bwMode="auto">
          <a:xfrm>
            <a:off x="5410200" y="1447800"/>
            <a:ext cx="2895600" cy="3016250"/>
          </a:xfrm>
          <a:prstGeom prst="rect">
            <a:avLst/>
          </a:prstGeom>
          <a:noFill/>
          <a:ln w="9525">
            <a:noFill/>
            <a:miter lim="800000"/>
            <a:headEnd/>
            <a:tailEnd/>
          </a:ln>
          <a:effectLst/>
        </p:spPr>
        <p:txBody>
          <a:bodyPr>
            <a:spAutoFit/>
          </a:bodyPr>
          <a:lstStyle/>
          <a:p>
            <a:r>
              <a:rPr lang="en-GB"/>
              <a:t>A molecule of DNA is formed by millions of nucleotides joined together in a long chain</a:t>
            </a:r>
            <a:endParaRPr lang="en-US"/>
          </a:p>
        </p:txBody>
      </p:sp>
      <p:grpSp>
        <p:nvGrpSpPr>
          <p:cNvPr id="9279" name="Group 63"/>
          <p:cNvGrpSpPr>
            <a:grpSpLocks/>
          </p:cNvGrpSpPr>
          <p:nvPr/>
        </p:nvGrpSpPr>
        <p:grpSpPr bwMode="auto">
          <a:xfrm>
            <a:off x="685800" y="685800"/>
            <a:ext cx="3962400" cy="6172200"/>
            <a:chOff x="432" y="432"/>
            <a:chExt cx="2496" cy="3888"/>
          </a:xfrm>
        </p:grpSpPr>
        <p:grpSp>
          <p:nvGrpSpPr>
            <p:cNvPr id="9262" name="Group 46"/>
            <p:cNvGrpSpPr>
              <a:grpSpLocks/>
            </p:cNvGrpSpPr>
            <p:nvPr/>
          </p:nvGrpSpPr>
          <p:grpSpPr bwMode="auto">
            <a:xfrm>
              <a:off x="624" y="432"/>
              <a:ext cx="2271" cy="960"/>
              <a:chOff x="672" y="288"/>
              <a:chExt cx="2271" cy="960"/>
            </a:xfrm>
          </p:grpSpPr>
          <p:sp>
            <p:nvSpPr>
              <p:cNvPr id="9218" name="AutoShape 2"/>
              <p:cNvSpPr>
                <a:spLocks noChangeArrowheads="1"/>
              </p:cNvSpPr>
              <p:nvPr/>
            </p:nvSpPr>
            <p:spPr bwMode="auto">
              <a:xfrm>
                <a:off x="1200" y="672"/>
                <a:ext cx="480" cy="384"/>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9219" name="Text Box 3"/>
              <p:cNvSpPr txBox="1">
                <a:spLocks noChangeArrowheads="1"/>
              </p:cNvSpPr>
              <p:nvPr/>
            </p:nvSpPr>
            <p:spPr bwMode="auto">
              <a:xfrm>
                <a:off x="672" y="432"/>
                <a:ext cx="373" cy="250"/>
              </a:xfrm>
              <a:prstGeom prst="rect">
                <a:avLst/>
              </a:prstGeom>
              <a:noFill/>
              <a:ln w="9525">
                <a:noFill/>
                <a:miter lim="800000"/>
                <a:headEnd/>
                <a:tailEnd/>
              </a:ln>
              <a:effectLst/>
            </p:spPr>
            <p:txBody>
              <a:bodyPr wrap="none">
                <a:spAutoFit/>
              </a:bodyPr>
              <a:lstStyle/>
              <a:p>
                <a:r>
                  <a:rPr lang="en-US" sz="2000"/>
                  <a:t>PO</a:t>
                </a:r>
                <a:r>
                  <a:rPr lang="en-US" sz="2000" baseline="-25000"/>
                  <a:t>4</a:t>
                </a:r>
              </a:p>
            </p:txBody>
          </p:sp>
          <p:pic>
            <p:nvPicPr>
              <p:cNvPr id="9220" name="Picture 4" descr="DNA adenine"/>
              <p:cNvPicPr>
                <a:picLocks noChangeAspect="1" noChangeArrowheads="1"/>
              </p:cNvPicPr>
              <p:nvPr/>
            </p:nvPicPr>
            <p:blipFill>
              <a:blip r:embed="rId2" cstate="print">
                <a:lum contrast="20000"/>
              </a:blip>
              <a:srcRect/>
              <a:stretch>
                <a:fillRect/>
              </a:stretch>
            </p:blipFill>
            <p:spPr bwMode="auto">
              <a:xfrm>
                <a:off x="1920" y="576"/>
                <a:ext cx="1023" cy="432"/>
              </a:xfrm>
              <a:prstGeom prst="rect">
                <a:avLst/>
              </a:prstGeom>
              <a:noFill/>
            </p:spPr>
          </p:pic>
          <p:sp>
            <p:nvSpPr>
              <p:cNvPr id="9221" name="Line 5"/>
              <p:cNvSpPr>
                <a:spLocks noChangeShapeType="1"/>
              </p:cNvSpPr>
              <p:nvPr/>
            </p:nvSpPr>
            <p:spPr bwMode="auto">
              <a:xfrm flipH="1" flipV="1">
                <a:off x="1008" y="672"/>
                <a:ext cx="192" cy="144"/>
              </a:xfrm>
              <a:prstGeom prst="line">
                <a:avLst/>
              </a:prstGeom>
              <a:noFill/>
              <a:ln w="9525">
                <a:solidFill>
                  <a:schemeClr val="tx1"/>
                </a:solidFill>
                <a:round/>
                <a:headEnd/>
                <a:tailEnd/>
              </a:ln>
              <a:effectLst/>
            </p:spPr>
            <p:txBody>
              <a:bodyPr/>
              <a:lstStyle/>
              <a:p>
                <a:endParaRPr lang="en-US"/>
              </a:p>
            </p:txBody>
          </p:sp>
          <p:sp>
            <p:nvSpPr>
              <p:cNvPr id="9222" name="Line 6"/>
              <p:cNvSpPr>
                <a:spLocks noChangeShapeType="1"/>
              </p:cNvSpPr>
              <p:nvPr/>
            </p:nvSpPr>
            <p:spPr bwMode="auto">
              <a:xfrm>
                <a:off x="1680" y="816"/>
                <a:ext cx="336" cy="0"/>
              </a:xfrm>
              <a:prstGeom prst="line">
                <a:avLst/>
              </a:prstGeom>
              <a:noFill/>
              <a:ln w="9525">
                <a:solidFill>
                  <a:schemeClr val="tx1"/>
                </a:solidFill>
                <a:round/>
                <a:headEnd/>
                <a:tailEnd/>
              </a:ln>
              <a:effectLst/>
            </p:spPr>
            <p:txBody>
              <a:bodyPr/>
              <a:lstStyle/>
              <a:p>
                <a:endParaRPr lang="en-US"/>
              </a:p>
            </p:txBody>
          </p:sp>
          <p:sp>
            <p:nvSpPr>
              <p:cNvPr id="9242" name="Line 26"/>
              <p:cNvSpPr>
                <a:spLocks noChangeShapeType="1"/>
              </p:cNvSpPr>
              <p:nvPr/>
            </p:nvSpPr>
            <p:spPr bwMode="auto">
              <a:xfrm flipH="1">
                <a:off x="1008" y="1056"/>
                <a:ext cx="288" cy="192"/>
              </a:xfrm>
              <a:prstGeom prst="line">
                <a:avLst/>
              </a:prstGeom>
              <a:noFill/>
              <a:ln w="9525">
                <a:solidFill>
                  <a:schemeClr val="tx1"/>
                </a:solidFill>
                <a:round/>
                <a:headEnd/>
                <a:tailEnd/>
              </a:ln>
              <a:effectLst/>
            </p:spPr>
            <p:txBody>
              <a:bodyPr/>
              <a:lstStyle/>
              <a:p>
                <a:endParaRPr lang="en-US"/>
              </a:p>
            </p:txBody>
          </p:sp>
          <p:sp>
            <p:nvSpPr>
              <p:cNvPr id="9246" name="Line 30"/>
              <p:cNvSpPr>
                <a:spLocks noChangeShapeType="1"/>
              </p:cNvSpPr>
              <p:nvPr/>
            </p:nvSpPr>
            <p:spPr bwMode="auto">
              <a:xfrm flipV="1">
                <a:off x="1008" y="288"/>
                <a:ext cx="240" cy="192"/>
              </a:xfrm>
              <a:prstGeom prst="line">
                <a:avLst/>
              </a:prstGeom>
              <a:noFill/>
              <a:ln w="9525">
                <a:solidFill>
                  <a:schemeClr val="tx1"/>
                </a:solidFill>
                <a:round/>
                <a:headEnd/>
                <a:tailEnd/>
              </a:ln>
              <a:effectLst/>
            </p:spPr>
            <p:txBody>
              <a:bodyPr/>
              <a:lstStyle/>
              <a:p>
                <a:endParaRPr lang="en-US"/>
              </a:p>
            </p:txBody>
          </p:sp>
        </p:grpSp>
        <p:grpSp>
          <p:nvGrpSpPr>
            <p:cNvPr id="9265" name="Group 49"/>
            <p:cNvGrpSpPr>
              <a:grpSpLocks/>
            </p:cNvGrpSpPr>
            <p:nvPr/>
          </p:nvGrpSpPr>
          <p:grpSpPr bwMode="auto">
            <a:xfrm>
              <a:off x="624" y="1344"/>
              <a:ext cx="2304" cy="816"/>
              <a:chOff x="720" y="1344"/>
              <a:chExt cx="2304" cy="816"/>
            </a:xfrm>
          </p:grpSpPr>
          <p:sp>
            <p:nvSpPr>
              <p:cNvPr id="9225" name="AutoShape 9"/>
              <p:cNvSpPr>
                <a:spLocks noChangeArrowheads="1"/>
              </p:cNvSpPr>
              <p:nvPr/>
            </p:nvSpPr>
            <p:spPr bwMode="auto">
              <a:xfrm>
                <a:off x="1248" y="1584"/>
                <a:ext cx="480" cy="384"/>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9226" name="Text Box 10"/>
              <p:cNvSpPr txBox="1">
                <a:spLocks noChangeArrowheads="1"/>
              </p:cNvSpPr>
              <p:nvPr/>
            </p:nvSpPr>
            <p:spPr bwMode="auto">
              <a:xfrm>
                <a:off x="720" y="1344"/>
                <a:ext cx="373" cy="250"/>
              </a:xfrm>
              <a:prstGeom prst="rect">
                <a:avLst/>
              </a:prstGeom>
              <a:noFill/>
              <a:ln w="9525">
                <a:noFill/>
                <a:miter lim="800000"/>
                <a:headEnd/>
                <a:tailEnd/>
              </a:ln>
              <a:effectLst/>
            </p:spPr>
            <p:txBody>
              <a:bodyPr wrap="none">
                <a:spAutoFit/>
              </a:bodyPr>
              <a:lstStyle/>
              <a:p>
                <a:r>
                  <a:rPr lang="en-US" sz="2000"/>
                  <a:t>PO</a:t>
                </a:r>
                <a:r>
                  <a:rPr lang="en-US" sz="2000" baseline="-25000"/>
                  <a:t>4</a:t>
                </a:r>
              </a:p>
            </p:txBody>
          </p:sp>
          <p:sp>
            <p:nvSpPr>
              <p:cNvPr id="9228" name="Line 12"/>
              <p:cNvSpPr>
                <a:spLocks noChangeShapeType="1"/>
              </p:cNvSpPr>
              <p:nvPr/>
            </p:nvSpPr>
            <p:spPr bwMode="auto">
              <a:xfrm flipH="1" flipV="1">
                <a:off x="1056" y="1584"/>
                <a:ext cx="192" cy="144"/>
              </a:xfrm>
              <a:prstGeom prst="line">
                <a:avLst/>
              </a:prstGeom>
              <a:noFill/>
              <a:ln w="9525">
                <a:solidFill>
                  <a:schemeClr val="tx1"/>
                </a:solidFill>
                <a:round/>
                <a:headEnd/>
                <a:tailEnd/>
              </a:ln>
              <a:effectLst/>
            </p:spPr>
            <p:txBody>
              <a:bodyPr/>
              <a:lstStyle/>
              <a:p>
                <a:endParaRPr lang="en-US"/>
              </a:p>
            </p:txBody>
          </p:sp>
          <p:sp>
            <p:nvSpPr>
              <p:cNvPr id="9243" name="Line 27"/>
              <p:cNvSpPr>
                <a:spLocks noChangeShapeType="1"/>
              </p:cNvSpPr>
              <p:nvPr/>
            </p:nvSpPr>
            <p:spPr bwMode="auto">
              <a:xfrm flipH="1">
                <a:off x="1008" y="1968"/>
                <a:ext cx="336" cy="192"/>
              </a:xfrm>
              <a:prstGeom prst="line">
                <a:avLst/>
              </a:prstGeom>
              <a:noFill/>
              <a:ln w="9525">
                <a:solidFill>
                  <a:schemeClr val="tx1"/>
                </a:solidFill>
                <a:round/>
                <a:headEnd/>
                <a:tailEnd/>
              </a:ln>
              <a:effectLst/>
            </p:spPr>
            <p:txBody>
              <a:bodyPr/>
              <a:lstStyle/>
              <a:p>
                <a:endParaRPr lang="en-US"/>
              </a:p>
            </p:txBody>
          </p:sp>
          <p:pic>
            <p:nvPicPr>
              <p:cNvPr id="9248" name="Picture 32" descr="DNA Cytosine"/>
              <p:cNvPicPr>
                <a:picLocks noChangeAspect="1" noChangeArrowheads="1"/>
              </p:cNvPicPr>
              <p:nvPr/>
            </p:nvPicPr>
            <p:blipFill>
              <a:blip r:embed="rId3" cstate="print">
                <a:lum contrast="20000"/>
              </a:blip>
              <a:srcRect/>
              <a:stretch>
                <a:fillRect/>
              </a:stretch>
            </p:blipFill>
            <p:spPr bwMode="auto">
              <a:xfrm>
                <a:off x="1968" y="1536"/>
                <a:ext cx="1056" cy="371"/>
              </a:xfrm>
              <a:prstGeom prst="rect">
                <a:avLst/>
              </a:prstGeom>
              <a:noFill/>
            </p:spPr>
          </p:pic>
          <p:sp>
            <p:nvSpPr>
              <p:cNvPr id="9250" name="Line 34"/>
              <p:cNvSpPr>
                <a:spLocks noChangeShapeType="1"/>
              </p:cNvSpPr>
              <p:nvPr/>
            </p:nvSpPr>
            <p:spPr bwMode="auto">
              <a:xfrm>
                <a:off x="1728" y="1728"/>
                <a:ext cx="336" cy="0"/>
              </a:xfrm>
              <a:prstGeom prst="line">
                <a:avLst/>
              </a:prstGeom>
              <a:noFill/>
              <a:ln w="9525">
                <a:solidFill>
                  <a:schemeClr val="tx1"/>
                </a:solidFill>
                <a:round/>
                <a:headEnd/>
                <a:tailEnd/>
              </a:ln>
              <a:effectLst/>
            </p:spPr>
            <p:txBody>
              <a:bodyPr/>
              <a:lstStyle/>
              <a:p>
                <a:endParaRPr lang="en-US"/>
              </a:p>
            </p:txBody>
          </p:sp>
        </p:grpSp>
        <p:grpSp>
          <p:nvGrpSpPr>
            <p:cNvPr id="9266" name="Group 50"/>
            <p:cNvGrpSpPr>
              <a:grpSpLocks/>
            </p:cNvGrpSpPr>
            <p:nvPr/>
          </p:nvGrpSpPr>
          <p:grpSpPr bwMode="auto">
            <a:xfrm>
              <a:off x="576" y="2112"/>
              <a:ext cx="2256" cy="816"/>
              <a:chOff x="432" y="3264"/>
              <a:chExt cx="2256" cy="816"/>
            </a:xfrm>
          </p:grpSpPr>
          <p:sp>
            <p:nvSpPr>
              <p:cNvPr id="9231" name="AutoShape 15"/>
              <p:cNvSpPr>
                <a:spLocks noChangeArrowheads="1"/>
              </p:cNvSpPr>
              <p:nvPr/>
            </p:nvSpPr>
            <p:spPr bwMode="auto">
              <a:xfrm>
                <a:off x="960" y="3504"/>
                <a:ext cx="480" cy="384"/>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9232" name="Text Box 16"/>
              <p:cNvSpPr txBox="1">
                <a:spLocks noChangeArrowheads="1"/>
              </p:cNvSpPr>
              <p:nvPr/>
            </p:nvSpPr>
            <p:spPr bwMode="auto">
              <a:xfrm>
                <a:off x="432" y="3264"/>
                <a:ext cx="373" cy="250"/>
              </a:xfrm>
              <a:prstGeom prst="rect">
                <a:avLst/>
              </a:prstGeom>
              <a:noFill/>
              <a:ln w="9525">
                <a:noFill/>
                <a:miter lim="800000"/>
                <a:headEnd/>
                <a:tailEnd/>
              </a:ln>
              <a:effectLst/>
            </p:spPr>
            <p:txBody>
              <a:bodyPr wrap="none">
                <a:spAutoFit/>
              </a:bodyPr>
              <a:lstStyle/>
              <a:p>
                <a:r>
                  <a:rPr lang="en-US" sz="2000"/>
                  <a:t>PO</a:t>
                </a:r>
                <a:r>
                  <a:rPr lang="en-US" sz="2000" baseline="-25000"/>
                  <a:t>4</a:t>
                </a:r>
              </a:p>
            </p:txBody>
          </p:sp>
          <p:sp>
            <p:nvSpPr>
              <p:cNvPr id="9234" name="Line 18"/>
              <p:cNvSpPr>
                <a:spLocks noChangeShapeType="1"/>
              </p:cNvSpPr>
              <p:nvPr/>
            </p:nvSpPr>
            <p:spPr bwMode="auto">
              <a:xfrm flipH="1" flipV="1">
                <a:off x="768" y="3504"/>
                <a:ext cx="192" cy="144"/>
              </a:xfrm>
              <a:prstGeom prst="line">
                <a:avLst/>
              </a:prstGeom>
              <a:noFill/>
              <a:ln w="9525">
                <a:solidFill>
                  <a:schemeClr val="tx1"/>
                </a:solidFill>
                <a:round/>
                <a:headEnd/>
                <a:tailEnd/>
              </a:ln>
              <a:effectLst/>
            </p:spPr>
            <p:txBody>
              <a:bodyPr/>
              <a:lstStyle/>
              <a:p>
                <a:endParaRPr lang="en-US"/>
              </a:p>
            </p:txBody>
          </p:sp>
          <p:sp>
            <p:nvSpPr>
              <p:cNvPr id="9245" name="Line 29"/>
              <p:cNvSpPr>
                <a:spLocks noChangeShapeType="1"/>
              </p:cNvSpPr>
              <p:nvPr/>
            </p:nvSpPr>
            <p:spPr bwMode="auto">
              <a:xfrm flipH="1">
                <a:off x="768" y="3888"/>
                <a:ext cx="288" cy="192"/>
              </a:xfrm>
              <a:prstGeom prst="line">
                <a:avLst/>
              </a:prstGeom>
              <a:noFill/>
              <a:ln w="9525">
                <a:solidFill>
                  <a:schemeClr val="tx1"/>
                </a:solidFill>
                <a:round/>
                <a:headEnd/>
                <a:tailEnd/>
              </a:ln>
              <a:effectLst/>
            </p:spPr>
            <p:txBody>
              <a:bodyPr/>
              <a:lstStyle/>
              <a:p>
                <a:endParaRPr lang="en-US"/>
              </a:p>
            </p:txBody>
          </p:sp>
          <p:pic>
            <p:nvPicPr>
              <p:cNvPr id="9251" name="Picture 35" descr="DNA Thymine"/>
              <p:cNvPicPr>
                <a:picLocks noChangeAspect="1" noChangeArrowheads="1"/>
              </p:cNvPicPr>
              <p:nvPr/>
            </p:nvPicPr>
            <p:blipFill>
              <a:blip r:embed="rId4" cstate="print">
                <a:lum contrast="20000"/>
              </a:blip>
              <a:srcRect/>
              <a:stretch>
                <a:fillRect/>
              </a:stretch>
            </p:blipFill>
            <p:spPr bwMode="auto">
              <a:xfrm>
                <a:off x="1680" y="3456"/>
                <a:ext cx="1008" cy="355"/>
              </a:xfrm>
              <a:prstGeom prst="rect">
                <a:avLst/>
              </a:prstGeom>
              <a:noFill/>
            </p:spPr>
          </p:pic>
          <p:sp>
            <p:nvSpPr>
              <p:cNvPr id="9252" name="Line 36"/>
              <p:cNvSpPr>
                <a:spLocks noChangeShapeType="1"/>
              </p:cNvSpPr>
              <p:nvPr/>
            </p:nvSpPr>
            <p:spPr bwMode="auto">
              <a:xfrm>
                <a:off x="1440" y="3648"/>
                <a:ext cx="336" cy="0"/>
              </a:xfrm>
              <a:prstGeom prst="line">
                <a:avLst/>
              </a:prstGeom>
              <a:noFill/>
              <a:ln w="9525">
                <a:solidFill>
                  <a:schemeClr val="tx1"/>
                </a:solidFill>
                <a:round/>
                <a:headEnd/>
                <a:tailEnd/>
              </a:ln>
              <a:effectLst/>
            </p:spPr>
            <p:txBody>
              <a:bodyPr/>
              <a:lstStyle/>
              <a:p>
                <a:endParaRPr lang="en-US"/>
              </a:p>
            </p:txBody>
          </p:sp>
        </p:grpSp>
        <p:grpSp>
          <p:nvGrpSpPr>
            <p:cNvPr id="9261" name="Group 45"/>
            <p:cNvGrpSpPr>
              <a:grpSpLocks/>
            </p:cNvGrpSpPr>
            <p:nvPr/>
          </p:nvGrpSpPr>
          <p:grpSpPr bwMode="auto">
            <a:xfrm>
              <a:off x="576" y="2880"/>
              <a:ext cx="2289" cy="864"/>
              <a:chOff x="672" y="3072"/>
              <a:chExt cx="2289" cy="864"/>
            </a:xfrm>
          </p:grpSpPr>
          <p:sp>
            <p:nvSpPr>
              <p:cNvPr id="9237" name="AutoShape 21"/>
              <p:cNvSpPr>
                <a:spLocks noChangeArrowheads="1"/>
              </p:cNvSpPr>
              <p:nvPr/>
            </p:nvSpPr>
            <p:spPr bwMode="auto">
              <a:xfrm>
                <a:off x="1200" y="3312"/>
                <a:ext cx="480" cy="384"/>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9238" name="Text Box 22"/>
              <p:cNvSpPr txBox="1">
                <a:spLocks noChangeArrowheads="1"/>
              </p:cNvSpPr>
              <p:nvPr/>
            </p:nvSpPr>
            <p:spPr bwMode="auto">
              <a:xfrm>
                <a:off x="672" y="3072"/>
                <a:ext cx="373" cy="250"/>
              </a:xfrm>
              <a:prstGeom prst="rect">
                <a:avLst/>
              </a:prstGeom>
              <a:noFill/>
              <a:ln w="9525">
                <a:noFill/>
                <a:miter lim="800000"/>
                <a:headEnd/>
                <a:tailEnd/>
              </a:ln>
              <a:effectLst/>
            </p:spPr>
            <p:txBody>
              <a:bodyPr wrap="none">
                <a:spAutoFit/>
              </a:bodyPr>
              <a:lstStyle/>
              <a:p>
                <a:r>
                  <a:rPr lang="en-US" sz="2000"/>
                  <a:t>PO</a:t>
                </a:r>
                <a:r>
                  <a:rPr lang="en-US" sz="2000" baseline="-25000"/>
                  <a:t>4</a:t>
                </a:r>
              </a:p>
            </p:txBody>
          </p:sp>
          <p:sp>
            <p:nvSpPr>
              <p:cNvPr id="9240" name="Line 24"/>
              <p:cNvSpPr>
                <a:spLocks noChangeShapeType="1"/>
              </p:cNvSpPr>
              <p:nvPr/>
            </p:nvSpPr>
            <p:spPr bwMode="auto">
              <a:xfrm flipH="1" flipV="1">
                <a:off x="1008" y="3312"/>
                <a:ext cx="192" cy="144"/>
              </a:xfrm>
              <a:prstGeom prst="line">
                <a:avLst/>
              </a:prstGeom>
              <a:noFill/>
              <a:ln w="9525">
                <a:solidFill>
                  <a:schemeClr val="tx1"/>
                </a:solidFill>
                <a:round/>
                <a:headEnd/>
                <a:tailEnd/>
              </a:ln>
              <a:effectLst/>
            </p:spPr>
            <p:txBody>
              <a:bodyPr/>
              <a:lstStyle/>
              <a:p>
                <a:endParaRPr lang="en-US"/>
              </a:p>
            </p:txBody>
          </p:sp>
          <p:sp>
            <p:nvSpPr>
              <p:cNvPr id="9247" name="Line 31"/>
              <p:cNvSpPr>
                <a:spLocks noChangeShapeType="1"/>
              </p:cNvSpPr>
              <p:nvPr/>
            </p:nvSpPr>
            <p:spPr bwMode="auto">
              <a:xfrm flipH="1">
                <a:off x="1008" y="3696"/>
                <a:ext cx="288" cy="240"/>
              </a:xfrm>
              <a:prstGeom prst="line">
                <a:avLst/>
              </a:prstGeom>
              <a:noFill/>
              <a:ln w="9525">
                <a:solidFill>
                  <a:schemeClr val="tx1"/>
                </a:solidFill>
                <a:round/>
                <a:headEnd/>
                <a:tailEnd/>
              </a:ln>
              <a:effectLst/>
            </p:spPr>
            <p:txBody>
              <a:bodyPr/>
              <a:lstStyle/>
              <a:p>
                <a:endParaRPr lang="en-US"/>
              </a:p>
            </p:txBody>
          </p:sp>
          <p:pic>
            <p:nvPicPr>
              <p:cNvPr id="9253" name="Picture 37" descr="DNA Guanine"/>
              <p:cNvPicPr>
                <a:picLocks noChangeAspect="1" noChangeArrowheads="1"/>
              </p:cNvPicPr>
              <p:nvPr/>
            </p:nvPicPr>
            <p:blipFill>
              <a:blip r:embed="rId5" cstate="print">
                <a:lum contrast="20000"/>
              </a:blip>
              <a:srcRect/>
              <a:stretch>
                <a:fillRect/>
              </a:stretch>
            </p:blipFill>
            <p:spPr bwMode="auto">
              <a:xfrm>
                <a:off x="1920" y="3312"/>
                <a:ext cx="1041" cy="324"/>
              </a:xfrm>
              <a:prstGeom prst="rect">
                <a:avLst/>
              </a:prstGeom>
              <a:noFill/>
            </p:spPr>
          </p:pic>
          <p:sp>
            <p:nvSpPr>
              <p:cNvPr id="9254" name="Line 38"/>
              <p:cNvSpPr>
                <a:spLocks noChangeShapeType="1"/>
              </p:cNvSpPr>
              <p:nvPr/>
            </p:nvSpPr>
            <p:spPr bwMode="auto">
              <a:xfrm>
                <a:off x="1680" y="3456"/>
                <a:ext cx="336" cy="0"/>
              </a:xfrm>
              <a:prstGeom prst="line">
                <a:avLst/>
              </a:prstGeom>
              <a:noFill/>
              <a:ln w="9525">
                <a:solidFill>
                  <a:schemeClr val="tx1"/>
                </a:solidFill>
                <a:round/>
                <a:headEnd/>
                <a:tailEnd/>
              </a:ln>
              <a:effectLst/>
            </p:spPr>
            <p:txBody>
              <a:bodyPr/>
              <a:lstStyle/>
              <a:p>
                <a:endParaRPr lang="en-US"/>
              </a:p>
            </p:txBody>
          </p:sp>
        </p:grpSp>
        <p:sp>
          <p:nvSpPr>
            <p:cNvPr id="9275" name="Text Box 59"/>
            <p:cNvSpPr txBox="1">
              <a:spLocks noChangeArrowheads="1"/>
            </p:cNvSpPr>
            <p:nvPr/>
          </p:nvSpPr>
          <p:spPr bwMode="auto">
            <a:xfrm>
              <a:off x="432" y="3802"/>
              <a:ext cx="1422" cy="518"/>
            </a:xfrm>
            <a:prstGeom prst="rect">
              <a:avLst/>
            </a:prstGeom>
            <a:noFill/>
            <a:ln w="9525">
              <a:noFill/>
              <a:miter lim="800000"/>
              <a:headEnd/>
              <a:tailEnd/>
            </a:ln>
            <a:effectLst/>
          </p:spPr>
          <p:txBody>
            <a:bodyPr wrap="none">
              <a:spAutoFit/>
            </a:bodyPr>
            <a:lstStyle/>
            <a:p>
              <a:r>
                <a:rPr lang="en-US" sz="2400"/>
                <a:t>sugar-phosphate </a:t>
              </a:r>
            </a:p>
            <a:p>
              <a:r>
                <a:rPr lang="en-US" sz="2400"/>
                <a:t>backbone</a:t>
              </a:r>
            </a:p>
          </p:txBody>
        </p:sp>
        <p:sp>
          <p:nvSpPr>
            <p:cNvPr id="9276" name="Text Box 60"/>
            <p:cNvSpPr txBox="1">
              <a:spLocks noChangeArrowheads="1"/>
            </p:cNvSpPr>
            <p:nvPr/>
          </p:nvSpPr>
          <p:spPr bwMode="auto">
            <a:xfrm>
              <a:off x="1968" y="3840"/>
              <a:ext cx="688" cy="288"/>
            </a:xfrm>
            <a:prstGeom prst="rect">
              <a:avLst/>
            </a:prstGeom>
            <a:noFill/>
            <a:ln w="9525">
              <a:noFill/>
              <a:miter lim="800000"/>
              <a:headEnd/>
              <a:tailEnd/>
            </a:ln>
            <a:effectLst/>
          </p:spPr>
          <p:txBody>
            <a:bodyPr wrap="none">
              <a:spAutoFit/>
            </a:bodyPr>
            <a:lstStyle/>
            <a:p>
              <a:r>
                <a:rPr lang="en-GB" sz="2400"/>
                <a:t>+ bases</a:t>
              </a:r>
              <a:endParaRPr lang="en-US" sz="2400"/>
            </a:p>
          </p:txBody>
        </p:sp>
      </p:grpSp>
      <p:sp>
        <p:nvSpPr>
          <p:cNvPr id="9277" name="Rectangle 61"/>
          <p:cNvSpPr>
            <a:spLocks noGrp="1" noChangeArrowheads="1"/>
          </p:cNvSpPr>
          <p:nvPr>
            <p:ph type="title" idx="4294967295"/>
          </p:nvPr>
        </p:nvSpPr>
        <p:spPr>
          <a:xfrm>
            <a:off x="0" y="0"/>
            <a:ext cx="2895600" cy="457200"/>
          </a:xfrm>
        </p:spPr>
        <p:txBody>
          <a:bodyPr/>
          <a:lstStyle/>
          <a:p>
            <a:r>
              <a:rPr lang="en-US" sz="2400">
                <a:latin typeface="Arial" charset="0"/>
              </a:rPr>
              <a:t>Joined nucleotides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267"/>
                                        </p:tgtEl>
                                        <p:attrNameLst>
                                          <p:attrName>style.visibility</p:attrName>
                                        </p:attrNameLst>
                                      </p:cBhvr>
                                      <p:to>
                                        <p:strVal val="visible"/>
                                      </p:to>
                                    </p:set>
                                    <p:animEffect transition="in" filter="wipe(up)">
                                      <p:cBhvr>
                                        <p:cTn id="7" dur="500"/>
                                        <p:tgtEl>
                                          <p:spTgt spid="9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7"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533400" y="1447800"/>
            <a:ext cx="7716838" cy="1066800"/>
          </a:xfrm>
          <a:prstGeom prst="rect">
            <a:avLst/>
          </a:prstGeom>
          <a:noFill/>
          <a:ln w="9525">
            <a:noFill/>
            <a:miter lim="800000"/>
            <a:headEnd/>
            <a:tailEnd/>
          </a:ln>
          <a:effectLst/>
        </p:spPr>
        <p:txBody>
          <a:bodyPr wrap="none">
            <a:spAutoFit/>
          </a:bodyPr>
          <a:lstStyle/>
          <a:p>
            <a:r>
              <a:rPr lang="en-US"/>
              <a:t>In fact, the DNA  usually consists of a double </a:t>
            </a:r>
          </a:p>
          <a:p>
            <a:r>
              <a:rPr lang="en-US"/>
              <a:t>strand of nucleotides </a:t>
            </a:r>
          </a:p>
        </p:txBody>
      </p:sp>
      <p:sp>
        <p:nvSpPr>
          <p:cNvPr id="12291" name="Text Box 3"/>
          <p:cNvSpPr txBox="1">
            <a:spLocks noChangeArrowheads="1"/>
          </p:cNvSpPr>
          <p:nvPr/>
        </p:nvSpPr>
        <p:spPr bwMode="auto">
          <a:xfrm>
            <a:off x="457200" y="3048000"/>
            <a:ext cx="7705725" cy="1554163"/>
          </a:xfrm>
          <a:prstGeom prst="rect">
            <a:avLst/>
          </a:prstGeom>
          <a:noFill/>
          <a:ln w="9525">
            <a:noFill/>
            <a:miter lim="800000"/>
            <a:headEnd/>
            <a:tailEnd/>
          </a:ln>
          <a:effectLst/>
        </p:spPr>
        <p:txBody>
          <a:bodyPr wrap="none">
            <a:spAutoFit/>
          </a:bodyPr>
          <a:lstStyle/>
          <a:p>
            <a:r>
              <a:rPr lang="en-GB"/>
              <a:t>The sugar-phosphate chains are on the outside</a:t>
            </a:r>
          </a:p>
          <a:p>
            <a:r>
              <a:rPr lang="en-GB"/>
              <a:t>and the strands are held together by chemical </a:t>
            </a:r>
          </a:p>
          <a:p>
            <a:r>
              <a:rPr lang="en-GB"/>
              <a:t>bonds between the bases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wipe(up)">
                                      <p:cBhvr>
                                        <p:cTn id="7" dur="5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291"/>
                                        </p:tgtEl>
                                        <p:attrNameLst>
                                          <p:attrName>style.visibility</p:attrName>
                                        </p:attrNameLst>
                                      </p:cBhvr>
                                      <p:to>
                                        <p:strVal val="visible"/>
                                      </p:to>
                                    </p:set>
                                    <p:animEffect transition="in" filter="wipe(up)">
                                      <p:cBhvr>
                                        <p:cTn id="12"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autoUpdateAnimBg="0"/>
      <p:bldP spid="12291"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51" name="Group 87"/>
          <p:cNvGrpSpPr>
            <a:grpSpLocks/>
          </p:cNvGrpSpPr>
          <p:nvPr/>
        </p:nvGrpSpPr>
        <p:grpSpPr bwMode="auto">
          <a:xfrm>
            <a:off x="838200" y="457200"/>
            <a:ext cx="2536825" cy="6053138"/>
            <a:chOff x="576" y="288"/>
            <a:chExt cx="1598" cy="3813"/>
          </a:xfrm>
        </p:grpSpPr>
        <p:grpSp>
          <p:nvGrpSpPr>
            <p:cNvPr id="11307" name="Group 43"/>
            <p:cNvGrpSpPr>
              <a:grpSpLocks/>
            </p:cNvGrpSpPr>
            <p:nvPr/>
          </p:nvGrpSpPr>
          <p:grpSpPr bwMode="auto">
            <a:xfrm>
              <a:off x="624" y="1584"/>
              <a:ext cx="1550" cy="598"/>
              <a:chOff x="624" y="1680"/>
              <a:chExt cx="1550" cy="598"/>
            </a:xfrm>
          </p:grpSpPr>
          <p:sp>
            <p:nvSpPr>
              <p:cNvPr id="11278" name="AutoShape 14"/>
              <p:cNvSpPr>
                <a:spLocks noChangeArrowheads="1"/>
              </p:cNvSpPr>
              <p:nvPr/>
            </p:nvSpPr>
            <p:spPr bwMode="auto">
              <a:xfrm>
                <a:off x="1006" y="1919"/>
                <a:ext cx="346"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1279" name="Text Box 15"/>
              <p:cNvSpPr txBox="1">
                <a:spLocks noChangeArrowheads="1"/>
              </p:cNvSpPr>
              <p:nvPr/>
            </p:nvSpPr>
            <p:spPr bwMode="auto">
              <a:xfrm>
                <a:off x="624" y="1728"/>
                <a:ext cx="295" cy="192"/>
              </a:xfrm>
              <a:prstGeom prst="rect">
                <a:avLst/>
              </a:prstGeom>
              <a:noFill/>
              <a:ln w="9525">
                <a:noFill/>
                <a:miter lim="800000"/>
                <a:headEnd/>
                <a:tailEnd/>
              </a:ln>
              <a:effectLst/>
            </p:spPr>
            <p:txBody>
              <a:bodyPr wrap="none">
                <a:spAutoFit/>
              </a:bodyPr>
              <a:lstStyle/>
              <a:p>
                <a:r>
                  <a:rPr lang="en-US" sz="1400"/>
                  <a:t>PO</a:t>
                </a:r>
                <a:r>
                  <a:rPr lang="en-US" sz="1400" baseline="-25000"/>
                  <a:t>4</a:t>
                </a:r>
              </a:p>
            </p:txBody>
          </p:sp>
          <p:sp>
            <p:nvSpPr>
              <p:cNvPr id="11280" name="Line 16"/>
              <p:cNvSpPr>
                <a:spLocks noChangeShapeType="1"/>
              </p:cNvSpPr>
              <p:nvPr/>
            </p:nvSpPr>
            <p:spPr bwMode="auto">
              <a:xfrm flipH="1" flipV="1">
                <a:off x="867" y="1919"/>
                <a:ext cx="139" cy="90"/>
              </a:xfrm>
              <a:prstGeom prst="line">
                <a:avLst/>
              </a:prstGeom>
              <a:noFill/>
              <a:ln w="9525">
                <a:solidFill>
                  <a:schemeClr val="tx1"/>
                </a:solidFill>
                <a:round/>
                <a:headEnd/>
                <a:tailEnd/>
              </a:ln>
              <a:effectLst/>
            </p:spPr>
            <p:txBody>
              <a:bodyPr/>
              <a:lstStyle/>
              <a:p>
                <a:endParaRPr lang="en-US"/>
              </a:p>
            </p:txBody>
          </p:sp>
          <p:sp>
            <p:nvSpPr>
              <p:cNvPr id="11281" name="Line 17"/>
              <p:cNvSpPr>
                <a:spLocks noChangeShapeType="1"/>
              </p:cNvSpPr>
              <p:nvPr/>
            </p:nvSpPr>
            <p:spPr bwMode="auto">
              <a:xfrm>
                <a:off x="1352" y="2009"/>
                <a:ext cx="243" cy="0"/>
              </a:xfrm>
              <a:prstGeom prst="line">
                <a:avLst/>
              </a:prstGeom>
              <a:noFill/>
              <a:ln w="9525">
                <a:solidFill>
                  <a:schemeClr val="tx1"/>
                </a:solidFill>
                <a:round/>
                <a:headEnd/>
                <a:tailEnd/>
              </a:ln>
              <a:effectLst/>
            </p:spPr>
            <p:txBody>
              <a:bodyPr/>
              <a:lstStyle/>
              <a:p>
                <a:endParaRPr lang="en-US"/>
              </a:p>
            </p:txBody>
          </p:sp>
          <p:sp>
            <p:nvSpPr>
              <p:cNvPr id="11282" name="Line 18"/>
              <p:cNvSpPr>
                <a:spLocks noChangeShapeType="1"/>
              </p:cNvSpPr>
              <p:nvPr/>
            </p:nvSpPr>
            <p:spPr bwMode="auto">
              <a:xfrm flipH="1">
                <a:off x="867" y="2158"/>
                <a:ext cx="208" cy="120"/>
              </a:xfrm>
              <a:prstGeom prst="line">
                <a:avLst/>
              </a:prstGeom>
              <a:noFill/>
              <a:ln w="9525">
                <a:solidFill>
                  <a:schemeClr val="tx1"/>
                </a:solidFill>
                <a:round/>
                <a:headEnd/>
                <a:tailEnd/>
              </a:ln>
              <a:effectLst/>
            </p:spPr>
            <p:txBody>
              <a:bodyPr/>
              <a:lstStyle/>
              <a:p>
                <a:endParaRPr lang="en-US"/>
              </a:p>
            </p:txBody>
          </p:sp>
          <p:sp>
            <p:nvSpPr>
              <p:cNvPr id="11283" name="Line 19"/>
              <p:cNvSpPr>
                <a:spLocks noChangeShapeType="1"/>
              </p:cNvSpPr>
              <p:nvPr/>
            </p:nvSpPr>
            <p:spPr bwMode="auto">
              <a:xfrm flipV="1">
                <a:off x="867" y="1680"/>
                <a:ext cx="173" cy="120"/>
              </a:xfrm>
              <a:prstGeom prst="line">
                <a:avLst/>
              </a:prstGeom>
              <a:noFill/>
              <a:ln w="9525">
                <a:solidFill>
                  <a:schemeClr val="tx1"/>
                </a:solidFill>
                <a:round/>
                <a:headEnd/>
                <a:tailEnd/>
              </a:ln>
              <a:effectLst/>
            </p:spPr>
            <p:txBody>
              <a:bodyPr/>
              <a:lstStyle/>
              <a:p>
                <a:endParaRPr lang="en-US"/>
              </a:p>
            </p:txBody>
          </p:sp>
          <p:pic>
            <p:nvPicPr>
              <p:cNvPr id="11284" name="Picture 20" descr="DNA adenine"/>
              <p:cNvPicPr>
                <a:picLocks noChangeAspect="1" noChangeArrowheads="1"/>
              </p:cNvPicPr>
              <p:nvPr/>
            </p:nvPicPr>
            <p:blipFill>
              <a:blip r:embed="rId2" cstate="print">
                <a:lum contrast="20000"/>
              </a:blip>
              <a:srcRect/>
              <a:stretch>
                <a:fillRect/>
              </a:stretch>
            </p:blipFill>
            <p:spPr bwMode="auto">
              <a:xfrm>
                <a:off x="1595" y="1949"/>
                <a:ext cx="579" cy="128"/>
              </a:xfrm>
              <a:prstGeom prst="rect">
                <a:avLst/>
              </a:prstGeom>
              <a:noFill/>
            </p:spPr>
          </p:pic>
        </p:grpSp>
        <p:grpSp>
          <p:nvGrpSpPr>
            <p:cNvPr id="11333" name="Group 69"/>
            <p:cNvGrpSpPr>
              <a:grpSpLocks/>
            </p:cNvGrpSpPr>
            <p:nvPr/>
          </p:nvGrpSpPr>
          <p:grpSpPr bwMode="auto">
            <a:xfrm>
              <a:off x="624" y="2160"/>
              <a:ext cx="1535" cy="501"/>
              <a:chOff x="624" y="2256"/>
              <a:chExt cx="1535" cy="501"/>
            </a:xfrm>
          </p:grpSpPr>
          <p:sp>
            <p:nvSpPr>
              <p:cNvPr id="11286" name="AutoShape 22"/>
              <p:cNvSpPr>
                <a:spLocks noChangeArrowheads="1"/>
              </p:cNvSpPr>
              <p:nvPr/>
            </p:nvSpPr>
            <p:spPr bwMode="auto">
              <a:xfrm>
                <a:off x="992" y="2398"/>
                <a:ext cx="346"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1287" name="Text Box 23"/>
              <p:cNvSpPr txBox="1">
                <a:spLocks noChangeArrowheads="1"/>
              </p:cNvSpPr>
              <p:nvPr/>
            </p:nvSpPr>
            <p:spPr bwMode="auto">
              <a:xfrm>
                <a:off x="624" y="2256"/>
                <a:ext cx="270" cy="173"/>
              </a:xfrm>
              <a:prstGeom prst="rect">
                <a:avLst/>
              </a:prstGeom>
              <a:noFill/>
              <a:ln w="9525">
                <a:noFill/>
                <a:miter lim="800000"/>
                <a:headEnd/>
                <a:tailEnd/>
              </a:ln>
              <a:effectLst/>
            </p:spPr>
            <p:txBody>
              <a:bodyPr wrap="none">
                <a:spAutoFit/>
              </a:bodyPr>
              <a:lstStyle/>
              <a:p>
                <a:r>
                  <a:rPr lang="en-US" sz="1200"/>
                  <a:t>PO</a:t>
                </a:r>
                <a:r>
                  <a:rPr lang="en-US" sz="1200" baseline="-25000"/>
                  <a:t>4</a:t>
                </a:r>
              </a:p>
            </p:txBody>
          </p:sp>
          <p:sp>
            <p:nvSpPr>
              <p:cNvPr id="11288" name="Line 24"/>
              <p:cNvSpPr>
                <a:spLocks noChangeShapeType="1"/>
              </p:cNvSpPr>
              <p:nvPr/>
            </p:nvSpPr>
            <p:spPr bwMode="auto">
              <a:xfrm flipH="1" flipV="1">
                <a:off x="853" y="2398"/>
                <a:ext cx="139" cy="90"/>
              </a:xfrm>
              <a:prstGeom prst="line">
                <a:avLst/>
              </a:prstGeom>
              <a:noFill/>
              <a:ln w="9525">
                <a:solidFill>
                  <a:schemeClr val="tx1"/>
                </a:solidFill>
                <a:round/>
                <a:headEnd/>
                <a:tailEnd/>
              </a:ln>
              <a:effectLst/>
            </p:spPr>
            <p:txBody>
              <a:bodyPr/>
              <a:lstStyle/>
              <a:p>
                <a:endParaRPr lang="en-US"/>
              </a:p>
            </p:txBody>
          </p:sp>
          <p:sp>
            <p:nvSpPr>
              <p:cNvPr id="11289" name="Line 25"/>
              <p:cNvSpPr>
                <a:spLocks noChangeShapeType="1"/>
              </p:cNvSpPr>
              <p:nvPr/>
            </p:nvSpPr>
            <p:spPr bwMode="auto">
              <a:xfrm flipH="1">
                <a:off x="819" y="2637"/>
                <a:ext cx="242" cy="120"/>
              </a:xfrm>
              <a:prstGeom prst="line">
                <a:avLst/>
              </a:prstGeom>
              <a:noFill/>
              <a:ln w="9525">
                <a:solidFill>
                  <a:schemeClr val="tx1"/>
                </a:solidFill>
                <a:round/>
                <a:headEnd/>
                <a:tailEnd/>
              </a:ln>
              <a:effectLst/>
            </p:spPr>
            <p:txBody>
              <a:bodyPr/>
              <a:lstStyle/>
              <a:p>
                <a:endParaRPr lang="en-US"/>
              </a:p>
            </p:txBody>
          </p:sp>
          <p:sp>
            <p:nvSpPr>
              <p:cNvPr id="11290" name="Line 26"/>
              <p:cNvSpPr>
                <a:spLocks noChangeShapeType="1"/>
              </p:cNvSpPr>
              <p:nvPr/>
            </p:nvSpPr>
            <p:spPr bwMode="auto">
              <a:xfrm>
                <a:off x="1338" y="2488"/>
                <a:ext cx="243" cy="0"/>
              </a:xfrm>
              <a:prstGeom prst="line">
                <a:avLst/>
              </a:prstGeom>
              <a:noFill/>
              <a:ln w="9525">
                <a:solidFill>
                  <a:schemeClr val="tx1"/>
                </a:solidFill>
                <a:round/>
                <a:headEnd/>
                <a:tailEnd/>
              </a:ln>
              <a:effectLst/>
            </p:spPr>
            <p:txBody>
              <a:bodyPr/>
              <a:lstStyle/>
              <a:p>
                <a:endParaRPr lang="en-US"/>
              </a:p>
            </p:txBody>
          </p:sp>
          <p:pic>
            <p:nvPicPr>
              <p:cNvPr id="11291" name="Picture 27" descr="DNA Cytosine"/>
              <p:cNvPicPr>
                <a:picLocks noChangeAspect="1" noChangeArrowheads="1"/>
              </p:cNvPicPr>
              <p:nvPr/>
            </p:nvPicPr>
            <p:blipFill>
              <a:blip r:embed="rId3" cstate="print">
                <a:lum contrast="20000"/>
              </a:blip>
              <a:srcRect/>
              <a:stretch>
                <a:fillRect/>
              </a:stretch>
            </p:blipFill>
            <p:spPr bwMode="auto">
              <a:xfrm>
                <a:off x="1581" y="2428"/>
                <a:ext cx="578" cy="130"/>
              </a:xfrm>
              <a:prstGeom prst="rect">
                <a:avLst/>
              </a:prstGeom>
              <a:noFill/>
            </p:spPr>
          </p:pic>
        </p:grpSp>
        <p:grpSp>
          <p:nvGrpSpPr>
            <p:cNvPr id="11343" name="Group 79"/>
            <p:cNvGrpSpPr>
              <a:grpSpLocks/>
            </p:cNvGrpSpPr>
            <p:nvPr/>
          </p:nvGrpSpPr>
          <p:grpSpPr bwMode="auto">
            <a:xfrm>
              <a:off x="576" y="2640"/>
              <a:ext cx="1550" cy="499"/>
              <a:chOff x="576" y="2736"/>
              <a:chExt cx="1550" cy="499"/>
            </a:xfrm>
          </p:grpSpPr>
          <p:sp>
            <p:nvSpPr>
              <p:cNvPr id="11295" name="Line 31"/>
              <p:cNvSpPr>
                <a:spLocks noChangeShapeType="1"/>
              </p:cNvSpPr>
              <p:nvPr/>
            </p:nvSpPr>
            <p:spPr bwMode="auto">
              <a:xfrm flipH="1" flipV="1">
                <a:off x="818" y="2876"/>
                <a:ext cx="139" cy="90"/>
              </a:xfrm>
              <a:prstGeom prst="line">
                <a:avLst/>
              </a:prstGeom>
              <a:noFill/>
              <a:ln w="9525">
                <a:solidFill>
                  <a:schemeClr val="tx1"/>
                </a:solidFill>
                <a:round/>
                <a:headEnd/>
                <a:tailEnd/>
              </a:ln>
              <a:effectLst/>
            </p:spPr>
            <p:txBody>
              <a:bodyPr/>
              <a:lstStyle/>
              <a:p>
                <a:endParaRPr lang="en-US"/>
              </a:p>
            </p:txBody>
          </p:sp>
          <p:sp>
            <p:nvSpPr>
              <p:cNvPr id="11296" name="Line 32"/>
              <p:cNvSpPr>
                <a:spLocks noChangeShapeType="1"/>
              </p:cNvSpPr>
              <p:nvPr/>
            </p:nvSpPr>
            <p:spPr bwMode="auto">
              <a:xfrm flipH="1">
                <a:off x="818" y="3115"/>
                <a:ext cx="208" cy="120"/>
              </a:xfrm>
              <a:prstGeom prst="line">
                <a:avLst/>
              </a:prstGeom>
              <a:noFill/>
              <a:ln w="9525">
                <a:solidFill>
                  <a:schemeClr val="tx1"/>
                </a:solidFill>
                <a:round/>
                <a:headEnd/>
                <a:tailEnd/>
              </a:ln>
              <a:effectLst/>
            </p:spPr>
            <p:txBody>
              <a:bodyPr/>
              <a:lstStyle/>
              <a:p>
                <a:endParaRPr lang="en-US"/>
              </a:p>
            </p:txBody>
          </p:sp>
          <p:grpSp>
            <p:nvGrpSpPr>
              <p:cNvPr id="11317" name="Group 53"/>
              <p:cNvGrpSpPr>
                <a:grpSpLocks/>
              </p:cNvGrpSpPr>
              <p:nvPr/>
            </p:nvGrpSpPr>
            <p:grpSpPr bwMode="auto">
              <a:xfrm>
                <a:off x="576" y="2736"/>
                <a:ext cx="1550" cy="379"/>
                <a:chOff x="576" y="2736"/>
                <a:chExt cx="1550" cy="379"/>
              </a:xfrm>
            </p:grpSpPr>
            <p:sp>
              <p:nvSpPr>
                <p:cNvPr id="11293" name="AutoShape 29"/>
                <p:cNvSpPr>
                  <a:spLocks noChangeArrowheads="1"/>
                </p:cNvSpPr>
                <p:nvPr/>
              </p:nvSpPr>
              <p:spPr bwMode="auto">
                <a:xfrm>
                  <a:off x="957" y="2876"/>
                  <a:ext cx="346"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1294" name="Text Box 30"/>
                <p:cNvSpPr txBox="1">
                  <a:spLocks noChangeArrowheads="1"/>
                </p:cNvSpPr>
                <p:nvPr/>
              </p:nvSpPr>
              <p:spPr bwMode="auto">
                <a:xfrm>
                  <a:off x="576" y="2736"/>
                  <a:ext cx="270" cy="173"/>
                </a:xfrm>
                <a:prstGeom prst="rect">
                  <a:avLst/>
                </a:prstGeom>
                <a:noFill/>
                <a:ln w="9525">
                  <a:noFill/>
                  <a:miter lim="800000"/>
                  <a:headEnd/>
                  <a:tailEnd/>
                </a:ln>
                <a:effectLst/>
              </p:spPr>
              <p:txBody>
                <a:bodyPr wrap="none">
                  <a:spAutoFit/>
                </a:bodyPr>
                <a:lstStyle/>
                <a:p>
                  <a:r>
                    <a:rPr lang="en-US" sz="1200"/>
                    <a:t>PO</a:t>
                  </a:r>
                  <a:r>
                    <a:rPr lang="en-US" sz="1200" baseline="-25000"/>
                    <a:t>4</a:t>
                  </a:r>
                </a:p>
              </p:txBody>
            </p:sp>
            <p:sp>
              <p:nvSpPr>
                <p:cNvPr id="11297" name="Line 33"/>
                <p:cNvSpPr>
                  <a:spLocks noChangeShapeType="1"/>
                </p:cNvSpPr>
                <p:nvPr/>
              </p:nvSpPr>
              <p:spPr bwMode="auto">
                <a:xfrm>
                  <a:off x="1303" y="2966"/>
                  <a:ext cx="243" cy="0"/>
                </a:xfrm>
                <a:prstGeom prst="line">
                  <a:avLst/>
                </a:prstGeom>
                <a:noFill/>
                <a:ln w="9525">
                  <a:solidFill>
                    <a:schemeClr val="tx1"/>
                  </a:solidFill>
                  <a:round/>
                  <a:headEnd/>
                  <a:tailEnd/>
                </a:ln>
                <a:effectLst/>
              </p:spPr>
              <p:txBody>
                <a:bodyPr/>
                <a:lstStyle/>
                <a:p>
                  <a:endParaRPr lang="en-US"/>
                </a:p>
              </p:txBody>
            </p:sp>
            <p:pic>
              <p:nvPicPr>
                <p:cNvPr id="11298" name="Picture 34" descr="DNA Thymine"/>
                <p:cNvPicPr>
                  <a:picLocks noChangeAspect="1" noChangeArrowheads="1"/>
                </p:cNvPicPr>
                <p:nvPr/>
              </p:nvPicPr>
              <p:blipFill>
                <a:blip r:embed="rId4" cstate="print">
                  <a:lum contrast="20000"/>
                </a:blip>
                <a:srcRect/>
                <a:stretch>
                  <a:fillRect/>
                </a:stretch>
              </p:blipFill>
              <p:spPr bwMode="auto">
                <a:xfrm>
                  <a:off x="1546" y="2906"/>
                  <a:ext cx="580" cy="123"/>
                </a:xfrm>
                <a:prstGeom prst="rect">
                  <a:avLst/>
                </a:prstGeom>
                <a:noFill/>
              </p:spPr>
            </p:pic>
          </p:grpSp>
        </p:grpSp>
        <p:grpSp>
          <p:nvGrpSpPr>
            <p:cNvPr id="11325" name="Group 61"/>
            <p:cNvGrpSpPr>
              <a:grpSpLocks/>
            </p:cNvGrpSpPr>
            <p:nvPr/>
          </p:nvGrpSpPr>
          <p:grpSpPr bwMode="auto">
            <a:xfrm>
              <a:off x="576" y="3072"/>
              <a:ext cx="1550" cy="541"/>
              <a:chOff x="576" y="3216"/>
              <a:chExt cx="1550" cy="541"/>
            </a:xfrm>
          </p:grpSpPr>
          <p:sp>
            <p:nvSpPr>
              <p:cNvPr id="11301" name="AutoShape 37"/>
              <p:cNvSpPr>
                <a:spLocks noChangeArrowheads="1"/>
              </p:cNvSpPr>
              <p:nvPr/>
            </p:nvSpPr>
            <p:spPr bwMode="auto">
              <a:xfrm>
                <a:off x="957" y="3368"/>
                <a:ext cx="347"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1302" name="Text Box 38"/>
              <p:cNvSpPr txBox="1">
                <a:spLocks noChangeArrowheads="1"/>
              </p:cNvSpPr>
              <p:nvPr/>
            </p:nvSpPr>
            <p:spPr bwMode="auto">
              <a:xfrm>
                <a:off x="576" y="3216"/>
                <a:ext cx="295" cy="192"/>
              </a:xfrm>
              <a:prstGeom prst="rect">
                <a:avLst/>
              </a:prstGeom>
              <a:noFill/>
              <a:ln w="9525">
                <a:noFill/>
                <a:miter lim="800000"/>
                <a:headEnd/>
                <a:tailEnd/>
              </a:ln>
              <a:effectLst/>
            </p:spPr>
            <p:txBody>
              <a:bodyPr wrap="none">
                <a:spAutoFit/>
              </a:bodyPr>
              <a:lstStyle/>
              <a:p>
                <a:r>
                  <a:rPr lang="en-US" sz="1400"/>
                  <a:t>PO</a:t>
                </a:r>
                <a:r>
                  <a:rPr lang="en-US" sz="1400" baseline="-25000"/>
                  <a:t>4</a:t>
                </a:r>
              </a:p>
            </p:txBody>
          </p:sp>
          <p:sp>
            <p:nvSpPr>
              <p:cNvPr id="11303" name="Line 39"/>
              <p:cNvSpPr>
                <a:spLocks noChangeShapeType="1"/>
              </p:cNvSpPr>
              <p:nvPr/>
            </p:nvSpPr>
            <p:spPr bwMode="auto">
              <a:xfrm flipH="1" flipV="1">
                <a:off x="819" y="3368"/>
                <a:ext cx="138" cy="90"/>
              </a:xfrm>
              <a:prstGeom prst="line">
                <a:avLst/>
              </a:prstGeom>
              <a:noFill/>
              <a:ln w="9525">
                <a:solidFill>
                  <a:schemeClr val="tx1"/>
                </a:solidFill>
                <a:round/>
                <a:headEnd/>
                <a:tailEnd/>
              </a:ln>
              <a:effectLst/>
            </p:spPr>
            <p:txBody>
              <a:bodyPr/>
              <a:lstStyle/>
              <a:p>
                <a:endParaRPr lang="en-US"/>
              </a:p>
            </p:txBody>
          </p:sp>
          <p:sp>
            <p:nvSpPr>
              <p:cNvPr id="11304" name="Line 40"/>
              <p:cNvSpPr>
                <a:spLocks noChangeShapeType="1"/>
              </p:cNvSpPr>
              <p:nvPr/>
            </p:nvSpPr>
            <p:spPr bwMode="auto">
              <a:xfrm flipH="1">
                <a:off x="819" y="3607"/>
                <a:ext cx="207" cy="150"/>
              </a:xfrm>
              <a:prstGeom prst="line">
                <a:avLst/>
              </a:prstGeom>
              <a:noFill/>
              <a:ln w="9525">
                <a:solidFill>
                  <a:schemeClr val="tx1"/>
                </a:solidFill>
                <a:round/>
                <a:headEnd/>
                <a:tailEnd/>
              </a:ln>
              <a:effectLst/>
            </p:spPr>
            <p:txBody>
              <a:bodyPr/>
              <a:lstStyle/>
              <a:p>
                <a:endParaRPr lang="en-US"/>
              </a:p>
            </p:txBody>
          </p:sp>
          <p:sp>
            <p:nvSpPr>
              <p:cNvPr id="11305" name="Line 41"/>
              <p:cNvSpPr>
                <a:spLocks noChangeShapeType="1"/>
              </p:cNvSpPr>
              <p:nvPr/>
            </p:nvSpPr>
            <p:spPr bwMode="auto">
              <a:xfrm>
                <a:off x="1304" y="3458"/>
                <a:ext cx="242" cy="0"/>
              </a:xfrm>
              <a:prstGeom prst="line">
                <a:avLst/>
              </a:prstGeom>
              <a:noFill/>
              <a:ln w="9525">
                <a:solidFill>
                  <a:schemeClr val="tx1"/>
                </a:solidFill>
                <a:round/>
                <a:headEnd/>
                <a:tailEnd/>
              </a:ln>
              <a:effectLst/>
            </p:spPr>
            <p:txBody>
              <a:bodyPr/>
              <a:lstStyle/>
              <a:p>
                <a:endParaRPr lang="en-US"/>
              </a:p>
            </p:txBody>
          </p:sp>
          <p:pic>
            <p:nvPicPr>
              <p:cNvPr id="11306" name="Picture 42" descr="DNA Guanine"/>
              <p:cNvPicPr>
                <a:picLocks noChangeAspect="1" noChangeArrowheads="1"/>
              </p:cNvPicPr>
              <p:nvPr/>
            </p:nvPicPr>
            <p:blipFill>
              <a:blip r:embed="rId5" cstate="print">
                <a:lum contrast="20000"/>
              </a:blip>
              <a:srcRect/>
              <a:stretch>
                <a:fillRect/>
              </a:stretch>
            </p:blipFill>
            <p:spPr bwMode="auto">
              <a:xfrm>
                <a:off x="1546" y="3398"/>
                <a:ext cx="580" cy="126"/>
              </a:xfrm>
              <a:prstGeom prst="rect">
                <a:avLst/>
              </a:prstGeom>
              <a:noFill/>
            </p:spPr>
          </p:pic>
        </p:grpSp>
        <p:grpSp>
          <p:nvGrpSpPr>
            <p:cNvPr id="11341" name="Group 77"/>
            <p:cNvGrpSpPr>
              <a:grpSpLocks/>
            </p:cNvGrpSpPr>
            <p:nvPr/>
          </p:nvGrpSpPr>
          <p:grpSpPr bwMode="auto">
            <a:xfrm>
              <a:off x="624" y="768"/>
              <a:ext cx="1550" cy="814"/>
              <a:chOff x="624" y="864"/>
              <a:chExt cx="1550" cy="814"/>
            </a:xfrm>
          </p:grpSpPr>
          <p:grpSp>
            <p:nvGrpSpPr>
              <p:cNvPr id="11316" name="Group 52"/>
              <p:cNvGrpSpPr>
                <a:grpSpLocks/>
              </p:cNvGrpSpPr>
              <p:nvPr/>
            </p:nvGrpSpPr>
            <p:grpSpPr bwMode="auto">
              <a:xfrm>
                <a:off x="624" y="1200"/>
                <a:ext cx="1550" cy="478"/>
                <a:chOff x="816" y="1200"/>
                <a:chExt cx="1550" cy="478"/>
              </a:xfrm>
            </p:grpSpPr>
            <p:sp>
              <p:nvSpPr>
                <p:cNvPr id="11309" name="AutoShape 45"/>
                <p:cNvSpPr>
                  <a:spLocks noChangeArrowheads="1"/>
                </p:cNvSpPr>
                <p:nvPr/>
              </p:nvSpPr>
              <p:spPr bwMode="auto">
                <a:xfrm>
                  <a:off x="1198" y="1439"/>
                  <a:ext cx="346"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1310" name="Text Box 46"/>
                <p:cNvSpPr txBox="1">
                  <a:spLocks noChangeArrowheads="1"/>
                </p:cNvSpPr>
                <p:nvPr/>
              </p:nvSpPr>
              <p:spPr bwMode="auto">
                <a:xfrm>
                  <a:off x="816" y="1248"/>
                  <a:ext cx="295" cy="192"/>
                </a:xfrm>
                <a:prstGeom prst="rect">
                  <a:avLst/>
                </a:prstGeom>
                <a:noFill/>
                <a:ln w="9525">
                  <a:noFill/>
                  <a:miter lim="800000"/>
                  <a:headEnd/>
                  <a:tailEnd/>
                </a:ln>
                <a:effectLst/>
              </p:spPr>
              <p:txBody>
                <a:bodyPr wrap="none">
                  <a:spAutoFit/>
                </a:bodyPr>
                <a:lstStyle/>
                <a:p>
                  <a:r>
                    <a:rPr lang="en-US" sz="1400"/>
                    <a:t>PO</a:t>
                  </a:r>
                  <a:r>
                    <a:rPr lang="en-US" sz="1400" baseline="-25000"/>
                    <a:t>4</a:t>
                  </a:r>
                </a:p>
              </p:txBody>
            </p:sp>
            <p:sp>
              <p:nvSpPr>
                <p:cNvPr id="11311" name="Line 47"/>
                <p:cNvSpPr>
                  <a:spLocks noChangeShapeType="1"/>
                </p:cNvSpPr>
                <p:nvPr/>
              </p:nvSpPr>
              <p:spPr bwMode="auto">
                <a:xfrm flipH="1" flipV="1">
                  <a:off x="1059" y="1439"/>
                  <a:ext cx="139" cy="90"/>
                </a:xfrm>
                <a:prstGeom prst="line">
                  <a:avLst/>
                </a:prstGeom>
                <a:noFill/>
                <a:ln w="9525">
                  <a:solidFill>
                    <a:schemeClr val="tx1"/>
                  </a:solidFill>
                  <a:round/>
                  <a:headEnd/>
                  <a:tailEnd/>
                </a:ln>
                <a:effectLst/>
              </p:spPr>
              <p:txBody>
                <a:bodyPr/>
                <a:lstStyle/>
                <a:p>
                  <a:endParaRPr lang="en-US"/>
                </a:p>
              </p:txBody>
            </p:sp>
            <p:sp>
              <p:nvSpPr>
                <p:cNvPr id="11312" name="Line 48"/>
                <p:cNvSpPr>
                  <a:spLocks noChangeShapeType="1"/>
                </p:cNvSpPr>
                <p:nvPr/>
              </p:nvSpPr>
              <p:spPr bwMode="auto">
                <a:xfrm>
                  <a:off x="1544" y="1529"/>
                  <a:ext cx="243" cy="0"/>
                </a:xfrm>
                <a:prstGeom prst="line">
                  <a:avLst/>
                </a:prstGeom>
                <a:noFill/>
                <a:ln w="9525">
                  <a:solidFill>
                    <a:schemeClr val="tx1"/>
                  </a:solidFill>
                  <a:round/>
                  <a:headEnd/>
                  <a:tailEnd/>
                </a:ln>
                <a:effectLst/>
              </p:spPr>
              <p:txBody>
                <a:bodyPr/>
                <a:lstStyle/>
                <a:p>
                  <a:endParaRPr lang="en-US"/>
                </a:p>
              </p:txBody>
            </p:sp>
            <p:sp>
              <p:nvSpPr>
                <p:cNvPr id="11314" name="Line 50"/>
                <p:cNvSpPr>
                  <a:spLocks noChangeShapeType="1"/>
                </p:cNvSpPr>
                <p:nvPr/>
              </p:nvSpPr>
              <p:spPr bwMode="auto">
                <a:xfrm flipV="1">
                  <a:off x="1059" y="1200"/>
                  <a:ext cx="173" cy="120"/>
                </a:xfrm>
                <a:prstGeom prst="line">
                  <a:avLst/>
                </a:prstGeom>
                <a:noFill/>
                <a:ln w="9525">
                  <a:solidFill>
                    <a:schemeClr val="tx1"/>
                  </a:solidFill>
                  <a:round/>
                  <a:headEnd/>
                  <a:tailEnd/>
                </a:ln>
                <a:effectLst/>
              </p:spPr>
              <p:txBody>
                <a:bodyPr/>
                <a:lstStyle/>
                <a:p>
                  <a:endParaRPr lang="en-US"/>
                </a:p>
              </p:txBody>
            </p:sp>
            <p:pic>
              <p:nvPicPr>
                <p:cNvPr id="11315" name="Picture 51" descr="DNA adenine"/>
                <p:cNvPicPr>
                  <a:picLocks noChangeAspect="1" noChangeArrowheads="1"/>
                </p:cNvPicPr>
                <p:nvPr/>
              </p:nvPicPr>
              <p:blipFill>
                <a:blip r:embed="rId2" cstate="print">
                  <a:lum contrast="20000"/>
                </a:blip>
                <a:srcRect/>
                <a:stretch>
                  <a:fillRect/>
                </a:stretch>
              </p:blipFill>
              <p:spPr bwMode="auto">
                <a:xfrm>
                  <a:off x="1787" y="1469"/>
                  <a:ext cx="579" cy="128"/>
                </a:xfrm>
                <a:prstGeom prst="rect">
                  <a:avLst/>
                </a:prstGeom>
                <a:noFill/>
              </p:spPr>
            </p:pic>
          </p:grpSp>
          <p:sp>
            <p:nvSpPr>
              <p:cNvPr id="11319" name="AutoShape 55"/>
              <p:cNvSpPr>
                <a:spLocks noChangeArrowheads="1"/>
              </p:cNvSpPr>
              <p:nvPr/>
            </p:nvSpPr>
            <p:spPr bwMode="auto">
              <a:xfrm>
                <a:off x="1005" y="1004"/>
                <a:ext cx="346"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1320" name="Text Box 56"/>
              <p:cNvSpPr txBox="1">
                <a:spLocks noChangeArrowheads="1"/>
              </p:cNvSpPr>
              <p:nvPr/>
            </p:nvSpPr>
            <p:spPr bwMode="auto">
              <a:xfrm>
                <a:off x="624" y="864"/>
                <a:ext cx="270" cy="173"/>
              </a:xfrm>
              <a:prstGeom prst="rect">
                <a:avLst/>
              </a:prstGeom>
              <a:noFill/>
              <a:ln w="9525">
                <a:noFill/>
                <a:miter lim="800000"/>
                <a:headEnd/>
                <a:tailEnd/>
              </a:ln>
              <a:effectLst/>
            </p:spPr>
            <p:txBody>
              <a:bodyPr wrap="none">
                <a:spAutoFit/>
              </a:bodyPr>
              <a:lstStyle/>
              <a:p>
                <a:r>
                  <a:rPr lang="en-US" sz="1200"/>
                  <a:t>PO</a:t>
                </a:r>
                <a:r>
                  <a:rPr lang="en-US" sz="1200" baseline="-25000"/>
                  <a:t>4</a:t>
                </a:r>
              </a:p>
            </p:txBody>
          </p:sp>
          <p:sp>
            <p:nvSpPr>
              <p:cNvPr id="11321" name="Line 57"/>
              <p:cNvSpPr>
                <a:spLocks noChangeShapeType="1"/>
              </p:cNvSpPr>
              <p:nvPr/>
            </p:nvSpPr>
            <p:spPr bwMode="auto">
              <a:xfrm>
                <a:off x="1351" y="1094"/>
                <a:ext cx="243" cy="0"/>
              </a:xfrm>
              <a:prstGeom prst="line">
                <a:avLst/>
              </a:prstGeom>
              <a:noFill/>
              <a:ln w="9525">
                <a:solidFill>
                  <a:schemeClr val="tx1"/>
                </a:solidFill>
                <a:round/>
                <a:headEnd/>
                <a:tailEnd/>
              </a:ln>
              <a:effectLst/>
            </p:spPr>
            <p:txBody>
              <a:bodyPr/>
              <a:lstStyle/>
              <a:p>
                <a:endParaRPr lang="en-US"/>
              </a:p>
            </p:txBody>
          </p:sp>
          <p:pic>
            <p:nvPicPr>
              <p:cNvPr id="11322" name="Picture 58" descr="DNA Thymine"/>
              <p:cNvPicPr>
                <a:picLocks noChangeAspect="1" noChangeArrowheads="1"/>
              </p:cNvPicPr>
              <p:nvPr/>
            </p:nvPicPr>
            <p:blipFill>
              <a:blip r:embed="rId4" cstate="print">
                <a:lum contrast="20000"/>
              </a:blip>
              <a:srcRect/>
              <a:stretch>
                <a:fillRect/>
              </a:stretch>
            </p:blipFill>
            <p:spPr bwMode="auto">
              <a:xfrm>
                <a:off x="1594" y="1034"/>
                <a:ext cx="580" cy="123"/>
              </a:xfrm>
              <a:prstGeom prst="rect">
                <a:avLst/>
              </a:prstGeom>
              <a:noFill/>
            </p:spPr>
          </p:pic>
          <p:sp>
            <p:nvSpPr>
              <p:cNvPr id="11324" name="Line 60"/>
              <p:cNvSpPr>
                <a:spLocks noChangeShapeType="1"/>
              </p:cNvSpPr>
              <p:nvPr/>
            </p:nvSpPr>
            <p:spPr bwMode="auto">
              <a:xfrm flipH="1" flipV="1">
                <a:off x="864" y="960"/>
                <a:ext cx="138" cy="90"/>
              </a:xfrm>
              <a:prstGeom prst="line">
                <a:avLst/>
              </a:prstGeom>
              <a:noFill/>
              <a:ln w="9525">
                <a:solidFill>
                  <a:schemeClr val="tx1"/>
                </a:solidFill>
                <a:round/>
                <a:headEnd/>
                <a:tailEnd/>
              </a:ln>
              <a:effectLst/>
            </p:spPr>
            <p:txBody>
              <a:bodyPr/>
              <a:lstStyle/>
              <a:p>
                <a:endParaRPr lang="en-US"/>
              </a:p>
            </p:txBody>
          </p:sp>
        </p:grpSp>
        <p:grpSp>
          <p:nvGrpSpPr>
            <p:cNvPr id="11326" name="Group 62"/>
            <p:cNvGrpSpPr>
              <a:grpSpLocks/>
            </p:cNvGrpSpPr>
            <p:nvPr/>
          </p:nvGrpSpPr>
          <p:grpSpPr bwMode="auto">
            <a:xfrm>
              <a:off x="624" y="288"/>
              <a:ext cx="1550" cy="541"/>
              <a:chOff x="576" y="3216"/>
              <a:chExt cx="1550" cy="541"/>
            </a:xfrm>
          </p:grpSpPr>
          <p:sp>
            <p:nvSpPr>
              <p:cNvPr id="11327" name="AutoShape 63"/>
              <p:cNvSpPr>
                <a:spLocks noChangeArrowheads="1"/>
              </p:cNvSpPr>
              <p:nvPr/>
            </p:nvSpPr>
            <p:spPr bwMode="auto">
              <a:xfrm>
                <a:off x="957" y="3368"/>
                <a:ext cx="347"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1328" name="Text Box 64"/>
              <p:cNvSpPr txBox="1">
                <a:spLocks noChangeArrowheads="1"/>
              </p:cNvSpPr>
              <p:nvPr/>
            </p:nvSpPr>
            <p:spPr bwMode="auto">
              <a:xfrm>
                <a:off x="576" y="3216"/>
                <a:ext cx="295" cy="192"/>
              </a:xfrm>
              <a:prstGeom prst="rect">
                <a:avLst/>
              </a:prstGeom>
              <a:noFill/>
              <a:ln w="9525">
                <a:noFill/>
                <a:miter lim="800000"/>
                <a:headEnd/>
                <a:tailEnd/>
              </a:ln>
              <a:effectLst/>
            </p:spPr>
            <p:txBody>
              <a:bodyPr wrap="none">
                <a:spAutoFit/>
              </a:bodyPr>
              <a:lstStyle/>
              <a:p>
                <a:r>
                  <a:rPr lang="en-US" sz="1400"/>
                  <a:t>PO</a:t>
                </a:r>
                <a:r>
                  <a:rPr lang="en-US" sz="1400" baseline="-25000"/>
                  <a:t>4</a:t>
                </a:r>
              </a:p>
            </p:txBody>
          </p:sp>
          <p:sp>
            <p:nvSpPr>
              <p:cNvPr id="11329" name="Line 65"/>
              <p:cNvSpPr>
                <a:spLocks noChangeShapeType="1"/>
              </p:cNvSpPr>
              <p:nvPr/>
            </p:nvSpPr>
            <p:spPr bwMode="auto">
              <a:xfrm flipH="1" flipV="1">
                <a:off x="819" y="3368"/>
                <a:ext cx="138" cy="90"/>
              </a:xfrm>
              <a:prstGeom prst="line">
                <a:avLst/>
              </a:prstGeom>
              <a:noFill/>
              <a:ln w="9525">
                <a:solidFill>
                  <a:schemeClr val="tx1"/>
                </a:solidFill>
                <a:round/>
                <a:headEnd/>
                <a:tailEnd/>
              </a:ln>
              <a:effectLst/>
            </p:spPr>
            <p:txBody>
              <a:bodyPr/>
              <a:lstStyle/>
              <a:p>
                <a:endParaRPr lang="en-US"/>
              </a:p>
            </p:txBody>
          </p:sp>
          <p:sp>
            <p:nvSpPr>
              <p:cNvPr id="11330" name="Line 66"/>
              <p:cNvSpPr>
                <a:spLocks noChangeShapeType="1"/>
              </p:cNvSpPr>
              <p:nvPr/>
            </p:nvSpPr>
            <p:spPr bwMode="auto">
              <a:xfrm flipH="1">
                <a:off x="819" y="3607"/>
                <a:ext cx="207" cy="150"/>
              </a:xfrm>
              <a:prstGeom prst="line">
                <a:avLst/>
              </a:prstGeom>
              <a:noFill/>
              <a:ln w="9525">
                <a:solidFill>
                  <a:schemeClr val="tx1"/>
                </a:solidFill>
                <a:round/>
                <a:headEnd/>
                <a:tailEnd/>
              </a:ln>
              <a:effectLst/>
            </p:spPr>
            <p:txBody>
              <a:bodyPr/>
              <a:lstStyle/>
              <a:p>
                <a:endParaRPr lang="en-US"/>
              </a:p>
            </p:txBody>
          </p:sp>
          <p:sp>
            <p:nvSpPr>
              <p:cNvPr id="11331" name="Line 67"/>
              <p:cNvSpPr>
                <a:spLocks noChangeShapeType="1"/>
              </p:cNvSpPr>
              <p:nvPr/>
            </p:nvSpPr>
            <p:spPr bwMode="auto">
              <a:xfrm>
                <a:off x="1304" y="3458"/>
                <a:ext cx="242" cy="0"/>
              </a:xfrm>
              <a:prstGeom prst="line">
                <a:avLst/>
              </a:prstGeom>
              <a:noFill/>
              <a:ln w="9525">
                <a:solidFill>
                  <a:schemeClr val="tx1"/>
                </a:solidFill>
                <a:round/>
                <a:headEnd/>
                <a:tailEnd/>
              </a:ln>
              <a:effectLst/>
            </p:spPr>
            <p:txBody>
              <a:bodyPr/>
              <a:lstStyle/>
              <a:p>
                <a:endParaRPr lang="en-US"/>
              </a:p>
            </p:txBody>
          </p:sp>
          <p:pic>
            <p:nvPicPr>
              <p:cNvPr id="11332" name="Picture 68" descr="DNA Guanine"/>
              <p:cNvPicPr>
                <a:picLocks noChangeAspect="1" noChangeArrowheads="1"/>
              </p:cNvPicPr>
              <p:nvPr/>
            </p:nvPicPr>
            <p:blipFill>
              <a:blip r:embed="rId5" cstate="print">
                <a:lum contrast="20000"/>
              </a:blip>
              <a:srcRect/>
              <a:stretch>
                <a:fillRect/>
              </a:stretch>
            </p:blipFill>
            <p:spPr bwMode="auto">
              <a:xfrm>
                <a:off x="1546" y="3398"/>
                <a:ext cx="580" cy="126"/>
              </a:xfrm>
              <a:prstGeom prst="rect">
                <a:avLst/>
              </a:prstGeom>
              <a:noFill/>
            </p:spPr>
          </p:pic>
        </p:grpSp>
        <p:grpSp>
          <p:nvGrpSpPr>
            <p:cNvPr id="11344" name="Group 80"/>
            <p:cNvGrpSpPr>
              <a:grpSpLocks/>
            </p:cNvGrpSpPr>
            <p:nvPr/>
          </p:nvGrpSpPr>
          <p:grpSpPr bwMode="auto">
            <a:xfrm>
              <a:off x="576" y="3600"/>
              <a:ext cx="1535" cy="501"/>
              <a:chOff x="624" y="2256"/>
              <a:chExt cx="1535" cy="501"/>
            </a:xfrm>
          </p:grpSpPr>
          <p:sp>
            <p:nvSpPr>
              <p:cNvPr id="11345" name="AutoShape 81"/>
              <p:cNvSpPr>
                <a:spLocks noChangeArrowheads="1"/>
              </p:cNvSpPr>
              <p:nvPr/>
            </p:nvSpPr>
            <p:spPr bwMode="auto">
              <a:xfrm>
                <a:off x="992" y="2398"/>
                <a:ext cx="346"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1346" name="Text Box 82"/>
              <p:cNvSpPr txBox="1">
                <a:spLocks noChangeArrowheads="1"/>
              </p:cNvSpPr>
              <p:nvPr/>
            </p:nvSpPr>
            <p:spPr bwMode="auto">
              <a:xfrm>
                <a:off x="624" y="2256"/>
                <a:ext cx="270" cy="173"/>
              </a:xfrm>
              <a:prstGeom prst="rect">
                <a:avLst/>
              </a:prstGeom>
              <a:noFill/>
              <a:ln w="9525">
                <a:noFill/>
                <a:miter lim="800000"/>
                <a:headEnd/>
                <a:tailEnd/>
              </a:ln>
              <a:effectLst/>
            </p:spPr>
            <p:txBody>
              <a:bodyPr wrap="none">
                <a:spAutoFit/>
              </a:bodyPr>
              <a:lstStyle/>
              <a:p>
                <a:r>
                  <a:rPr lang="en-US" sz="1200"/>
                  <a:t>PO</a:t>
                </a:r>
                <a:r>
                  <a:rPr lang="en-US" sz="1200" baseline="-25000"/>
                  <a:t>4</a:t>
                </a:r>
              </a:p>
            </p:txBody>
          </p:sp>
          <p:sp>
            <p:nvSpPr>
              <p:cNvPr id="11347" name="Line 83"/>
              <p:cNvSpPr>
                <a:spLocks noChangeShapeType="1"/>
              </p:cNvSpPr>
              <p:nvPr/>
            </p:nvSpPr>
            <p:spPr bwMode="auto">
              <a:xfrm flipH="1" flipV="1">
                <a:off x="853" y="2398"/>
                <a:ext cx="139" cy="90"/>
              </a:xfrm>
              <a:prstGeom prst="line">
                <a:avLst/>
              </a:prstGeom>
              <a:noFill/>
              <a:ln w="9525">
                <a:solidFill>
                  <a:schemeClr val="tx1"/>
                </a:solidFill>
                <a:round/>
                <a:headEnd/>
                <a:tailEnd/>
              </a:ln>
              <a:effectLst/>
            </p:spPr>
            <p:txBody>
              <a:bodyPr/>
              <a:lstStyle/>
              <a:p>
                <a:endParaRPr lang="en-US"/>
              </a:p>
            </p:txBody>
          </p:sp>
          <p:sp>
            <p:nvSpPr>
              <p:cNvPr id="11348" name="Line 84"/>
              <p:cNvSpPr>
                <a:spLocks noChangeShapeType="1"/>
              </p:cNvSpPr>
              <p:nvPr/>
            </p:nvSpPr>
            <p:spPr bwMode="auto">
              <a:xfrm flipH="1">
                <a:off x="819" y="2637"/>
                <a:ext cx="242" cy="120"/>
              </a:xfrm>
              <a:prstGeom prst="line">
                <a:avLst/>
              </a:prstGeom>
              <a:noFill/>
              <a:ln w="9525">
                <a:solidFill>
                  <a:schemeClr val="tx1"/>
                </a:solidFill>
                <a:round/>
                <a:headEnd/>
                <a:tailEnd/>
              </a:ln>
              <a:effectLst/>
            </p:spPr>
            <p:txBody>
              <a:bodyPr/>
              <a:lstStyle/>
              <a:p>
                <a:endParaRPr lang="en-US"/>
              </a:p>
            </p:txBody>
          </p:sp>
          <p:sp>
            <p:nvSpPr>
              <p:cNvPr id="11349" name="Line 85"/>
              <p:cNvSpPr>
                <a:spLocks noChangeShapeType="1"/>
              </p:cNvSpPr>
              <p:nvPr/>
            </p:nvSpPr>
            <p:spPr bwMode="auto">
              <a:xfrm>
                <a:off x="1338" y="2488"/>
                <a:ext cx="243" cy="0"/>
              </a:xfrm>
              <a:prstGeom prst="line">
                <a:avLst/>
              </a:prstGeom>
              <a:noFill/>
              <a:ln w="9525">
                <a:solidFill>
                  <a:schemeClr val="tx1"/>
                </a:solidFill>
                <a:round/>
                <a:headEnd/>
                <a:tailEnd/>
              </a:ln>
              <a:effectLst/>
            </p:spPr>
            <p:txBody>
              <a:bodyPr/>
              <a:lstStyle/>
              <a:p>
                <a:endParaRPr lang="en-US"/>
              </a:p>
            </p:txBody>
          </p:sp>
          <p:pic>
            <p:nvPicPr>
              <p:cNvPr id="11350" name="Picture 86" descr="DNA Cytosine"/>
              <p:cNvPicPr>
                <a:picLocks noChangeAspect="1" noChangeArrowheads="1"/>
              </p:cNvPicPr>
              <p:nvPr/>
            </p:nvPicPr>
            <p:blipFill>
              <a:blip r:embed="rId3" cstate="print">
                <a:lum contrast="20000"/>
              </a:blip>
              <a:srcRect/>
              <a:stretch>
                <a:fillRect/>
              </a:stretch>
            </p:blipFill>
            <p:spPr bwMode="auto">
              <a:xfrm>
                <a:off x="1581" y="2428"/>
                <a:ext cx="578" cy="130"/>
              </a:xfrm>
              <a:prstGeom prst="rect">
                <a:avLst/>
              </a:prstGeom>
              <a:noFill/>
            </p:spPr>
          </p:pic>
        </p:grpSp>
      </p:grpSp>
      <p:grpSp>
        <p:nvGrpSpPr>
          <p:cNvPr id="11427" name="Group 163"/>
          <p:cNvGrpSpPr>
            <a:grpSpLocks/>
          </p:cNvGrpSpPr>
          <p:nvPr/>
        </p:nvGrpSpPr>
        <p:grpSpPr bwMode="auto">
          <a:xfrm>
            <a:off x="3352800" y="1752600"/>
            <a:ext cx="2525713" cy="717550"/>
            <a:chOff x="2112" y="1104"/>
            <a:chExt cx="1591" cy="452"/>
          </a:xfrm>
        </p:grpSpPr>
        <p:pic>
          <p:nvPicPr>
            <p:cNvPr id="11353" name="Picture 89" descr="DNA Ribose upside down"/>
            <p:cNvPicPr>
              <a:picLocks noChangeAspect="1" noChangeArrowheads="1"/>
            </p:cNvPicPr>
            <p:nvPr/>
          </p:nvPicPr>
          <p:blipFill>
            <a:blip r:embed="rId6" cstate="print"/>
            <a:srcRect/>
            <a:stretch>
              <a:fillRect/>
            </a:stretch>
          </p:blipFill>
          <p:spPr bwMode="auto">
            <a:xfrm>
              <a:off x="2880" y="1248"/>
              <a:ext cx="427" cy="308"/>
            </a:xfrm>
            <a:prstGeom prst="rect">
              <a:avLst/>
            </a:prstGeom>
            <a:noFill/>
          </p:spPr>
        </p:pic>
        <p:sp>
          <p:nvSpPr>
            <p:cNvPr id="11354" name="Line 90"/>
            <p:cNvSpPr>
              <a:spLocks noChangeShapeType="1"/>
            </p:cNvSpPr>
            <p:nvPr/>
          </p:nvSpPr>
          <p:spPr bwMode="auto">
            <a:xfrm flipH="1" flipV="1">
              <a:off x="2682" y="1415"/>
              <a:ext cx="285" cy="0"/>
            </a:xfrm>
            <a:prstGeom prst="line">
              <a:avLst/>
            </a:prstGeom>
            <a:noFill/>
            <a:ln w="9525">
              <a:solidFill>
                <a:schemeClr val="tx1"/>
              </a:solidFill>
              <a:round/>
              <a:headEnd/>
              <a:tailEnd/>
            </a:ln>
            <a:effectLst/>
          </p:spPr>
          <p:txBody>
            <a:bodyPr/>
            <a:lstStyle/>
            <a:p>
              <a:endParaRPr lang="en-US"/>
            </a:p>
          </p:txBody>
        </p:sp>
        <p:sp>
          <p:nvSpPr>
            <p:cNvPr id="11355" name="Text Box 91"/>
            <p:cNvSpPr txBox="1">
              <a:spLocks noChangeArrowheads="1"/>
            </p:cNvSpPr>
            <p:nvPr/>
          </p:nvSpPr>
          <p:spPr bwMode="auto">
            <a:xfrm>
              <a:off x="3408" y="1104"/>
              <a:ext cx="295" cy="192"/>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1356" name="Line 92"/>
            <p:cNvSpPr>
              <a:spLocks noChangeShapeType="1"/>
            </p:cNvSpPr>
            <p:nvPr/>
          </p:nvSpPr>
          <p:spPr bwMode="auto">
            <a:xfrm flipV="1">
              <a:off x="3216" y="1155"/>
              <a:ext cx="178" cy="130"/>
            </a:xfrm>
            <a:prstGeom prst="line">
              <a:avLst/>
            </a:prstGeom>
            <a:noFill/>
            <a:ln w="9525">
              <a:solidFill>
                <a:schemeClr val="tx1"/>
              </a:solidFill>
              <a:round/>
              <a:headEnd/>
              <a:tailEnd/>
            </a:ln>
            <a:effectLst/>
          </p:spPr>
          <p:txBody>
            <a:bodyPr/>
            <a:lstStyle/>
            <a:p>
              <a:endParaRPr lang="en-US"/>
            </a:p>
          </p:txBody>
        </p:sp>
        <p:sp>
          <p:nvSpPr>
            <p:cNvPr id="11357" name="Line 93"/>
            <p:cNvSpPr>
              <a:spLocks noChangeShapeType="1"/>
            </p:cNvSpPr>
            <p:nvPr/>
          </p:nvSpPr>
          <p:spPr bwMode="auto">
            <a:xfrm>
              <a:off x="3288" y="1415"/>
              <a:ext cx="178" cy="130"/>
            </a:xfrm>
            <a:prstGeom prst="line">
              <a:avLst/>
            </a:prstGeom>
            <a:noFill/>
            <a:ln w="9525">
              <a:solidFill>
                <a:schemeClr val="tx1"/>
              </a:solidFill>
              <a:round/>
              <a:headEnd/>
              <a:tailEnd/>
            </a:ln>
            <a:effectLst/>
          </p:spPr>
          <p:txBody>
            <a:bodyPr/>
            <a:lstStyle/>
            <a:p>
              <a:endParaRPr lang="en-US"/>
            </a:p>
          </p:txBody>
        </p:sp>
        <p:pic>
          <p:nvPicPr>
            <p:cNvPr id="11358" name="Picture 94" descr="DNA Thymine flipped"/>
            <p:cNvPicPr>
              <a:picLocks noChangeAspect="1" noChangeArrowheads="1"/>
            </p:cNvPicPr>
            <p:nvPr/>
          </p:nvPicPr>
          <p:blipFill>
            <a:blip r:embed="rId7" cstate="print">
              <a:lum contrast="20000"/>
            </a:blip>
            <a:srcRect/>
            <a:stretch>
              <a:fillRect/>
            </a:stretch>
          </p:blipFill>
          <p:spPr bwMode="auto">
            <a:xfrm>
              <a:off x="2112" y="1350"/>
              <a:ext cx="594" cy="142"/>
            </a:xfrm>
            <a:prstGeom prst="rect">
              <a:avLst/>
            </a:prstGeom>
            <a:noFill/>
          </p:spPr>
        </p:pic>
      </p:grpSp>
      <p:grpSp>
        <p:nvGrpSpPr>
          <p:cNvPr id="11368" name="Group 104"/>
          <p:cNvGrpSpPr>
            <a:grpSpLocks/>
          </p:cNvGrpSpPr>
          <p:nvPr/>
        </p:nvGrpSpPr>
        <p:grpSpPr bwMode="auto">
          <a:xfrm>
            <a:off x="3352800" y="3200400"/>
            <a:ext cx="2757488" cy="838200"/>
            <a:chOff x="2112" y="2014"/>
            <a:chExt cx="1873" cy="505"/>
          </a:xfrm>
        </p:grpSpPr>
        <p:pic>
          <p:nvPicPr>
            <p:cNvPr id="11361" name="Picture 97" descr="DNA Ribose upside down"/>
            <p:cNvPicPr>
              <a:picLocks noChangeAspect="1" noChangeArrowheads="1"/>
            </p:cNvPicPr>
            <p:nvPr/>
          </p:nvPicPr>
          <p:blipFill>
            <a:blip r:embed="rId8" cstate="print"/>
            <a:srcRect/>
            <a:stretch>
              <a:fillRect/>
            </a:stretch>
          </p:blipFill>
          <p:spPr bwMode="auto">
            <a:xfrm>
              <a:off x="3053" y="2202"/>
              <a:ext cx="492" cy="317"/>
            </a:xfrm>
            <a:prstGeom prst="rect">
              <a:avLst/>
            </a:prstGeom>
            <a:noFill/>
          </p:spPr>
        </p:pic>
        <p:sp>
          <p:nvSpPr>
            <p:cNvPr id="11362" name="Text Box 98"/>
            <p:cNvSpPr txBox="1">
              <a:spLocks noChangeArrowheads="1"/>
            </p:cNvSpPr>
            <p:nvPr/>
          </p:nvSpPr>
          <p:spPr bwMode="auto">
            <a:xfrm>
              <a:off x="3667" y="2014"/>
              <a:ext cx="318" cy="184"/>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1363" name="Line 99"/>
            <p:cNvSpPr>
              <a:spLocks noChangeShapeType="1"/>
            </p:cNvSpPr>
            <p:nvPr/>
          </p:nvSpPr>
          <p:spPr bwMode="auto">
            <a:xfrm flipV="1">
              <a:off x="3422" y="2102"/>
              <a:ext cx="245" cy="133"/>
            </a:xfrm>
            <a:prstGeom prst="line">
              <a:avLst/>
            </a:prstGeom>
            <a:noFill/>
            <a:ln w="9525">
              <a:solidFill>
                <a:schemeClr val="tx1"/>
              </a:solidFill>
              <a:round/>
              <a:headEnd/>
              <a:tailEnd/>
            </a:ln>
            <a:effectLst/>
          </p:spPr>
          <p:txBody>
            <a:bodyPr/>
            <a:lstStyle/>
            <a:p>
              <a:endParaRPr lang="en-US"/>
            </a:p>
          </p:txBody>
        </p:sp>
        <p:sp>
          <p:nvSpPr>
            <p:cNvPr id="11364" name="Line 100"/>
            <p:cNvSpPr>
              <a:spLocks noChangeShapeType="1"/>
            </p:cNvSpPr>
            <p:nvPr/>
          </p:nvSpPr>
          <p:spPr bwMode="auto">
            <a:xfrm>
              <a:off x="3504" y="2403"/>
              <a:ext cx="204" cy="100"/>
            </a:xfrm>
            <a:prstGeom prst="line">
              <a:avLst/>
            </a:prstGeom>
            <a:noFill/>
            <a:ln w="9525">
              <a:solidFill>
                <a:schemeClr val="tx1"/>
              </a:solidFill>
              <a:round/>
              <a:headEnd/>
              <a:tailEnd/>
            </a:ln>
            <a:effectLst/>
          </p:spPr>
          <p:txBody>
            <a:bodyPr/>
            <a:lstStyle/>
            <a:p>
              <a:endParaRPr lang="en-US"/>
            </a:p>
          </p:txBody>
        </p:sp>
        <p:pic>
          <p:nvPicPr>
            <p:cNvPr id="11365" name="Picture 101" descr="DNA Guanine flipped"/>
            <p:cNvPicPr>
              <a:picLocks noChangeAspect="1" noChangeArrowheads="1"/>
            </p:cNvPicPr>
            <p:nvPr/>
          </p:nvPicPr>
          <p:blipFill>
            <a:blip r:embed="rId9" cstate="print">
              <a:lum contrast="20000"/>
            </a:blip>
            <a:srcRect/>
            <a:stretch>
              <a:fillRect/>
            </a:stretch>
          </p:blipFill>
          <p:spPr bwMode="auto">
            <a:xfrm>
              <a:off x="2112" y="2302"/>
              <a:ext cx="687" cy="140"/>
            </a:xfrm>
            <a:prstGeom prst="rect">
              <a:avLst/>
            </a:prstGeom>
            <a:noFill/>
          </p:spPr>
        </p:pic>
        <p:sp>
          <p:nvSpPr>
            <p:cNvPr id="11366" name="Line 102"/>
            <p:cNvSpPr>
              <a:spLocks noChangeShapeType="1"/>
            </p:cNvSpPr>
            <p:nvPr/>
          </p:nvSpPr>
          <p:spPr bwMode="auto">
            <a:xfrm flipH="1">
              <a:off x="2767" y="2369"/>
              <a:ext cx="368" cy="0"/>
            </a:xfrm>
            <a:prstGeom prst="line">
              <a:avLst/>
            </a:prstGeom>
            <a:noFill/>
            <a:ln w="9525">
              <a:solidFill>
                <a:schemeClr val="tx1"/>
              </a:solidFill>
              <a:round/>
              <a:headEnd/>
              <a:tailEnd/>
            </a:ln>
            <a:effectLst/>
          </p:spPr>
          <p:txBody>
            <a:bodyPr/>
            <a:lstStyle/>
            <a:p>
              <a:endParaRPr lang="en-US"/>
            </a:p>
          </p:txBody>
        </p:sp>
      </p:grpSp>
      <p:grpSp>
        <p:nvGrpSpPr>
          <p:cNvPr id="11376" name="Group 112"/>
          <p:cNvGrpSpPr>
            <a:grpSpLocks/>
          </p:cNvGrpSpPr>
          <p:nvPr/>
        </p:nvGrpSpPr>
        <p:grpSpPr bwMode="auto">
          <a:xfrm>
            <a:off x="3429000" y="2438400"/>
            <a:ext cx="2449513" cy="793750"/>
            <a:chOff x="2160" y="1056"/>
            <a:chExt cx="1543" cy="500"/>
          </a:xfrm>
        </p:grpSpPr>
        <p:pic>
          <p:nvPicPr>
            <p:cNvPr id="11377" name="Picture 113" descr="DNA Ribose upside down"/>
            <p:cNvPicPr>
              <a:picLocks noChangeAspect="1" noChangeArrowheads="1"/>
            </p:cNvPicPr>
            <p:nvPr/>
          </p:nvPicPr>
          <p:blipFill>
            <a:blip r:embed="rId6" cstate="print"/>
            <a:srcRect/>
            <a:stretch>
              <a:fillRect/>
            </a:stretch>
          </p:blipFill>
          <p:spPr bwMode="auto">
            <a:xfrm>
              <a:off x="2928" y="1248"/>
              <a:ext cx="427" cy="308"/>
            </a:xfrm>
            <a:prstGeom prst="rect">
              <a:avLst/>
            </a:prstGeom>
            <a:noFill/>
          </p:spPr>
        </p:pic>
        <p:sp>
          <p:nvSpPr>
            <p:cNvPr id="11378" name="Line 114"/>
            <p:cNvSpPr>
              <a:spLocks noChangeShapeType="1"/>
            </p:cNvSpPr>
            <p:nvPr/>
          </p:nvSpPr>
          <p:spPr bwMode="auto">
            <a:xfrm flipH="1" flipV="1">
              <a:off x="2730" y="1415"/>
              <a:ext cx="285" cy="0"/>
            </a:xfrm>
            <a:prstGeom prst="line">
              <a:avLst/>
            </a:prstGeom>
            <a:noFill/>
            <a:ln w="9525">
              <a:solidFill>
                <a:schemeClr val="tx1"/>
              </a:solidFill>
              <a:round/>
              <a:headEnd/>
              <a:tailEnd/>
            </a:ln>
            <a:effectLst/>
          </p:spPr>
          <p:txBody>
            <a:bodyPr/>
            <a:lstStyle/>
            <a:p>
              <a:endParaRPr lang="en-US"/>
            </a:p>
          </p:txBody>
        </p:sp>
        <p:sp>
          <p:nvSpPr>
            <p:cNvPr id="11379" name="Text Box 115"/>
            <p:cNvSpPr txBox="1">
              <a:spLocks noChangeArrowheads="1"/>
            </p:cNvSpPr>
            <p:nvPr/>
          </p:nvSpPr>
          <p:spPr bwMode="auto">
            <a:xfrm>
              <a:off x="3408" y="1056"/>
              <a:ext cx="295" cy="192"/>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1380" name="Line 116"/>
            <p:cNvSpPr>
              <a:spLocks noChangeShapeType="1"/>
            </p:cNvSpPr>
            <p:nvPr/>
          </p:nvSpPr>
          <p:spPr bwMode="auto">
            <a:xfrm flipV="1">
              <a:off x="3264" y="1155"/>
              <a:ext cx="178" cy="130"/>
            </a:xfrm>
            <a:prstGeom prst="line">
              <a:avLst/>
            </a:prstGeom>
            <a:noFill/>
            <a:ln w="9525">
              <a:solidFill>
                <a:schemeClr val="tx1"/>
              </a:solidFill>
              <a:round/>
              <a:headEnd/>
              <a:tailEnd/>
            </a:ln>
            <a:effectLst/>
          </p:spPr>
          <p:txBody>
            <a:bodyPr/>
            <a:lstStyle/>
            <a:p>
              <a:endParaRPr lang="en-US"/>
            </a:p>
          </p:txBody>
        </p:sp>
        <p:sp>
          <p:nvSpPr>
            <p:cNvPr id="11381" name="Line 117"/>
            <p:cNvSpPr>
              <a:spLocks noChangeShapeType="1"/>
            </p:cNvSpPr>
            <p:nvPr/>
          </p:nvSpPr>
          <p:spPr bwMode="auto">
            <a:xfrm>
              <a:off x="3336" y="1415"/>
              <a:ext cx="178" cy="130"/>
            </a:xfrm>
            <a:prstGeom prst="line">
              <a:avLst/>
            </a:prstGeom>
            <a:noFill/>
            <a:ln w="9525">
              <a:solidFill>
                <a:schemeClr val="tx1"/>
              </a:solidFill>
              <a:round/>
              <a:headEnd/>
              <a:tailEnd/>
            </a:ln>
            <a:effectLst/>
          </p:spPr>
          <p:txBody>
            <a:bodyPr/>
            <a:lstStyle/>
            <a:p>
              <a:endParaRPr lang="en-US"/>
            </a:p>
          </p:txBody>
        </p:sp>
        <p:pic>
          <p:nvPicPr>
            <p:cNvPr id="11382" name="Picture 118" descr="DNA Thymine flipped"/>
            <p:cNvPicPr>
              <a:picLocks noChangeAspect="1" noChangeArrowheads="1"/>
            </p:cNvPicPr>
            <p:nvPr/>
          </p:nvPicPr>
          <p:blipFill>
            <a:blip r:embed="rId7" cstate="print">
              <a:lum contrast="20000"/>
            </a:blip>
            <a:srcRect/>
            <a:stretch>
              <a:fillRect/>
            </a:stretch>
          </p:blipFill>
          <p:spPr bwMode="auto">
            <a:xfrm>
              <a:off x="2160" y="1350"/>
              <a:ext cx="594" cy="142"/>
            </a:xfrm>
            <a:prstGeom prst="rect">
              <a:avLst/>
            </a:prstGeom>
            <a:noFill/>
          </p:spPr>
        </p:pic>
      </p:grpSp>
      <p:grpSp>
        <p:nvGrpSpPr>
          <p:cNvPr id="11390" name="Group 126"/>
          <p:cNvGrpSpPr>
            <a:grpSpLocks/>
          </p:cNvGrpSpPr>
          <p:nvPr/>
        </p:nvGrpSpPr>
        <p:grpSpPr bwMode="auto">
          <a:xfrm>
            <a:off x="3352800" y="3959225"/>
            <a:ext cx="2763838" cy="841375"/>
            <a:chOff x="2112" y="2494"/>
            <a:chExt cx="1820" cy="530"/>
          </a:xfrm>
        </p:grpSpPr>
        <p:pic>
          <p:nvPicPr>
            <p:cNvPr id="11384" name="Picture 120" descr="DNA Ribose upside down"/>
            <p:cNvPicPr>
              <a:picLocks noChangeAspect="1" noChangeArrowheads="1"/>
            </p:cNvPicPr>
            <p:nvPr/>
          </p:nvPicPr>
          <p:blipFill>
            <a:blip r:embed="rId10" cstate="print"/>
            <a:srcRect/>
            <a:stretch>
              <a:fillRect/>
            </a:stretch>
          </p:blipFill>
          <p:spPr bwMode="auto">
            <a:xfrm>
              <a:off x="2976" y="2688"/>
              <a:ext cx="477" cy="303"/>
            </a:xfrm>
            <a:prstGeom prst="rect">
              <a:avLst/>
            </a:prstGeom>
            <a:noFill/>
          </p:spPr>
        </p:pic>
        <p:sp>
          <p:nvSpPr>
            <p:cNvPr id="11385" name="Text Box 121"/>
            <p:cNvSpPr txBox="1">
              <a:spLocks noChangeArrowheads="1"/>
            </p:cNvSpPr>
            <p:nvPr/>
          </p:nvSpPr>
          <p:spPr bwMode="auto">
            <a:xfrm>
              <a:off x="3623" y="2494"/>
              <a:ext cx="309" cy="192"/>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1386" name="Line 122"/>
            <p:cNvSpPr>
              <a:spLocks noChangeShapeType="1"/>
            </p:cNvSpPr>
            <p:nvPr/>
          </p:nvSpPr>
          <p:spPr bwMode="auto">
            <a:xfrm flipV="1">
              <a:off x="3344" y="2576"/>
              <a:ext cx="278" cy="160"/>
            </a:xfrm>
            <a:prstGeom prst="line">
              <a:avLst/>
            </a:prstGeom>
            <a:noFill/>
            <a:ln w="9525">
              <a:solidFill>
                <a:schemeClr val="tx1"/>
              </a:solidFill>
              <a:round/>
              <a:headEnd/>
              <a:tailEnd/>
            </a:ln>
            <a:effectLst/>
          </p:spPr>
          <p:txBody>
            <a:bodyPr/>
            <a:lstStyle/>
            <a:p>
              <a:endParaRPr lang="en-US"/>
            </a:p>
          </p:txBody>
        </p:sp>
        <p:sp>
          <p:nvSpPr>
            <p:cNvPr id="11387" name="Line 123"/>
            <p:cNvSpPr>
              <a:spLocks noChangeShapeType="1"/>
            </p:cNvSpPr>
            <p:nvPr/>
          </p:nvSpPr>
          <p:spPr bwMode="auto">
            <a:xfrm>
              <a:off x="3423" y="2864"/>
              <a:ext cx="278" cy="160"/>
            </a:xfrm>
            <a:prstGeom prst="line">
              <a:avLst/>
            </a:prstGeom>
            <a:noFill/>
            <a:ln w="9525">
              <a:solidFill>
                <a:schemeClr val="tx1"/>
              </a:solidFill>
              <a:round/>
              <a:headEnd/>
              <a:tailEnd/>
            </a:ln>
            <a:effectLst/>
          </p:spPr>
          <p:txBody>
            <a:bodyPr/>
            <a:lstStyle/>
            <a:p>
              <a:endParaRPr lang="en-US"/>
            </a:p>
          </p:txBody>
        </p:sp>
        <p:pic>
          <p:nvPicPr>
            <p:cNvPr id="11388" name="Picture 124" descr="DNA adenine flipped"/>
            <p:cNvPicPr>
              <a:picLocks noChangeAspect="1" noChangeArrowheads="1"/>
            </p:cNvPicPr>
            <p:nvPr/>
          </p:nvPicPr>
          <p:blipFill>
            <a:blip r:embed="rId11" cstate="print">
              <a:lum contrast="20000"/>
            </a:blip>
            <a:srcRect/>
            <a:stretch>
              <a:fillRect/>
            </a:stretch>
          </p:blipFill>
          <p:spPr bwMode="auto">
            <a:xfrm>
              <a:off x="2112" y="2800"/>
              <a:ext cx="682" cy="131"/>
            </a:xfrm>
            <a:prstGeom prst="rect">
              <a:avLst/>
            </a:prstGeom>
            <a:noFill/>
          </p:spPr>
        </p:pic>
        <p:sp>
          <p:nvSpPr>
            <p:cNvPr id="11389" name="Line 125"/>
            <p:cNvSpPr>
              <a:spLocks noChangeShapeType="1"/>
            </p:cNvSpPr>
            <p:nvPr/>
          </p:nvSpPr>
          <p:spPr bwMode="auto">
            <a:xfrm flipH="1">
              <a:off x="2748" y="2864"/>
              <a:ext cx="318" cy="0"/>
            </a:xfrm>
            <a:prstGeom prst="line">
              <a:avLst/>
            </a:prstGeom>
            <a:noFill/>
            <a:ln w="9525">
              <a:solidFill>
                <a:schemeClr val="tx1"/>
              </a:solidFill>
              <a:round/>
              <a:headEnd/>
              <a:tailEnd/>
            </a:ln>
            <a:effectLst/>
          </p:spPr>
          <p:txBody>
            <a:bodyPr/>
            <a:lstStyle/>
            <a:p>
              <a:endParaRPr lang="en-US"/>
            </a:p>
          </p:txBody>
        </p:sp>
      </p:grpSp>
      <p:grpSp>
        <p:nvGrpSpPr>
          <p:cNvPr id="11399" name="Group 135"/>
          <p:cNvGrpSpPr>
            <a:grpSpLocks/>
          </p:cNvGrpSpPr>
          <p:nvPr/>
        </p:nvGrpSpPr>
        <p:grpSpPr bwMode="auto">
          <a:xfrm>
            <a:off x="3352800" y="990600"/>
            <a:ext cx="2606675" cy="788988"/>
            <a:chOff x="2112" y="624"/>
            <a:chExt cx="1642" cy="497"/>
          </a:xfrm>
        </p:grpSpPr>
        <p:pic>
          <p:nvPicPr>
            <p:cNvPr id="11392" name="Picture 128" descr="DNA Ribose upside down"/>
            <p:cNvPicPr>
              <a:picLocks noChangeAspect="1" noChangeArrowheads="1"/>
            </p:cNvPicPr>
            <p:nvPr/>
          </p:nvPicPr>
          <p:blipFill>
            <a:blip r:embed="rId12" cstate="print"/>
            <a:srcRect/>
            <a:stretch>
              <a:fillRect/>
            </a:stretch>
          </p:blipFill>
          <p:spPr bwMode="auto">
            <a:xfrm>
              <a:off x="2882" y="818"/>
              <a:ext cx="425" cy="303"/>
            </a:xfrm>
            <a:prstGeom prst="rect">
              <a:avLst/>
            </a:prstGeom>
            <a:noFill/>
          </p:spPr>
        </p:pic>
        <p:sp>
          <p:nvSpPr>
            <p:cNvPr id="11393" name="Text Box 129"/>
            <p:cNvSpPr txBox="1">
              <a:spLocks noChangeArrowheads="1"/>
            </p:cNvSpPr>
            <p:nvPr/>
          </p:nvSpPr>
          <p:spPr bwMode="auto">
            <a:xfrm>
              <a:off x="3459" y="624"/>
              <a:ext cx="295" cy="192"/>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1394" name="Line 130"/>
            <p:cNvSpPr>
              <a:spLocks noChangeShapeType="1"/>
            </p:cNvSpPr>
            <p:nvPr/>
          </p:nvSpPr>
          <p:spPr bwMode="auto">
            <a:xfrm flipV="1">
              <a:off x="3210" y="706"/>
              <a:ext cx="248" cy="160"/>
            </a:xfrm>
            <a:prstGeom prst="line">
              <a:avLst/>
            </a:prstGeom>
            <a:noFill/>
            <a:ln w="9525">
              <a:solidFill>
                <a:schemeClr val="tx1"/>
              </a:solidFill>
              <a:round/>
              <a:headEnd/>
              <a:tailEnd/>
            </a:ln>
            <a:effectLst/>
          </p:spPr>
          <p:txBody>
            <a:bodyPr/>
            <a:lstStyle/>
            <a:p>
              <a:endParaRPr lang="en-US"/>
            </a:p>
          </p:txBody>
        </p:sp>
        <p:pic>
          <p:nvPicPr>
            <p:cNvPr id="11396" name="Picture 132" descr="DNA adenine flipped"/>
            <p:cNvPicPr>
              <a:picLocks noChangeAspect="1" noChangeArrowheads="1"/>
            </p:cNvPicPr>
            <p:nvPr/>
          </p:nvPicPr>
          <p:blipFill>
            <a:blip r:embed="rId13" cstate="print">
              <a:lum contrast="20000"/>
            </a:blip>
            <a:srcRect/>
            <a:stretch>
              <a:fillRect/>
            </a:stretch>
          </p:blipFill>
          <p:spPr bwMode="auto">
            <a:xfrm>
              <a:off x="2112" y="930"/>
              <a:ext cx="608" cy="131"/>
            </a:xfrm>
            <a:prstGeom prst="rect">
              <a:avLst/>
            </a:prstGeom>
            <a:noFill/>
          </p:spPr>
        </p:pic>
        <p:sp>
          <p:nvSpPr>
            <p:cNvPr id="11397" name="Line 133"/>
            <p:cNvSpPr>
              <a:spLocks noChangeShapeType="1"/>
            </p:cNvSpPr>
            <p:nvPr/>
          </p:nvSpPr>
          <p:spPr bwMode="auto">
            <a:xfrm flipH="1">
              <a:off x="2679" y="994"/>
              <a:ext cx="283" cy="0"/>
            </a:xfrm>
            <a:prstGeom prst="line">
              <a:avLst/>
            </a:prstGeom>
            <a:noFill/>
            <a:ln w="9525">
              <a:solidFill>
                <a:schemeClr val="tx1"/>
              </a:solidFill>
              <a:round/>
              <a:headEnd/>
              <a:tailEnd/>
            </a:ln>
            <a:effectLst/>
          </p:spPr>
          <p:txBody>
            <a:bodyPr/>
            <a:lstStyle/>
            <a:p>
              <a:endParaRPr lang="en-US"/>
            </a:p>
          </p:txBody>
        </p:sp>
        <p:sp>
          <p:nvSpPr>
            <p:cNvPr id="11398" name="Line 134"/>
            <p:cNvSpPr>
              <a:spLocks noChangeShapeType="1"/>
            </p:cNvSpPr>
            <p:nvPr/>
          </p:nvSpPr>
          <p:spPr bwMode="auto">
            <a:xfrm>
              <a:off x="3264" y="1008"/>
              <a:ext cx="144" cy="96"/>
            </a:xfrm>
            <a:prstGeom prst="line">
              <a:avLst/>
            </a:prstGeom>
            <a:noFill/>
            <a:ln w="9525">
              <a:solidFill>
                <a:schemeClr val="tx1"/>
              </a:solidFill>
              <a:round/>
              <a:headEnd/>
              <a:tailEnd/>
            </a:ln>
            <a:effectLst/>
          </p:spPr>
          <p:txBody>
            <a:bodyPr/>
            <a:lstStyle/>
            <a:p>
              <a:endParaRPr lang="en-US"/>
            </a:p>
          </p:txBody>
        </p:sp>
      </p:grpSp>
      <p:grpSp>
        <p:nvGrpSpPr>
          <p:cNvPr id="11429" name="Group 165"/>
          <p:cNvGrpSpPr>
            <a:grpSpLocks/>
          </p:cNvGrpSpPr>
          <p:nvPr/>
        </p:nvGrpSpPr>
        <p:grpSpPr bwMode="auto">
          <a:xfrm>
            <a:off x="3276600" y="5486400"/>
            <a:ext cx="2830513" cy="838200"/>
            <a:chOff x="2064" y="3456"/>
            <a:chExt cx="1783" cy="528"/>
          </a:xfrm>
        </p:grpSpPr>
        <p:pic>
          <p:nvPicPr>
            <p:cNvPr id="11416" name="Picture 152" descr="DNA Ribose upside down"/>
            <p:cNvPicPr>
              <a:picLocks noChangeAspect="1" noChangeArrowheads="1"/>
            </p:cNvPicPr>
            <p:nvPr/>
          </p:nvPicPr>
          <p:blipFill>
            <a:blip r:embed="rId14" cstate="print"/>
            <a:srcRect/>
            <a:stretch>
              <a:fillRect/>
            </a:stretch>
          </p:blipFill>
          <p:spPr bwMode="auto">
            <a:xfrm>
              <a:off x="2937" y="3653"/>
              <a:ext cx="456" cy="331"/>
            </a:xfrm>
            <a:prstGeom prst="rect">
              <a:avLst/>
            </a:prstGeom>
            <a:noFill/>
          </p:spPr>
        </p:pic>
        <p:sp>
          <p:nvSpPr>
            <p:cNvPr id="11417" name="Text Box 153"/>
            <p:cNvSpPr txBox="1">
              <a:spLocks noChangeArrowheads="1"/>
            </p:cNvSpPr>
            <p:nvPr/>
          </p:nvSpPr>
          <p:spPr bwMode="auto">
            <a:xfrm>
              <a:off x="3552" y="3456"/>
              <a:ext cx="295" cy="192"/>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1418" name="Line 154"/>
            <p:cNvSpPr>
              <a:spLocks noChangeShapeType="1"/>
            </p:cNvSpPr>
            <p:nvPr/>
          </p:nvSpPr>
          <p:spPr bwMode="auto">
            <a:xfrm flipV="1">
              <a:off x="3279" y="3548"/>
              <a:ext cx="227" cy="139"/>
            </a:xfrm>
            <a:prstGeom prst="line">
              <a:avLst/>
            </a:prstGeom>
            <a:noFill/>
            <a:ln w="9525">
              <a:solidFill>
                <a:schemeClr val="tx1"/>
              </a:solidFill>
              <a:round/>
              <a:headEnd/>
              <a:tailEnd/>
            </a:ln>
            <a:effectLst/>
          </p:spPr>
          <p:txBody>
            <a:bodyPr/>
            <a:lstStyle/>
            <a:p>
              <a:endParaRPr lang="en-US"/>
            </a:p>
          </p:txBody>
        </p:sp>
        <p:sp>
          <p:nvSpPr>
            <p:cNvPr id="11419" name="Line 155"/>
            <p:cNvSpPr>
              <a:spLocks noChangeShapeType="1"/>
            </p:cNvSpPr>
            <p:nvPr/>
          </p:nvSpPr>
          <p:spPr bwMode="auto">
            <a:xfrm>
              <a:off x="3355" y="3863"/>
              <a:ext cx="189" cy="104"/>
            </a:xfrm>
            <a:prstGeom prst="line">
              <a:avLst/>
            </a:prstGeom>
            <a:noFill/>
            <a:ln w="9525">
              <a:solidFill>
                <a:schemeClr val="tx1"/>
              </a:solidFill>
              <a:round/>
              <a:headEnd/>
              <a:tailEnd/>
            </a:ln>
            <a:effectLst/>
          </p:spPr>
          <p:txBody>
            <a:bodyPr/>
            <a:lstStyle/>
            <a:p>
              <a:endParaRPr lang="en-US"/>
            </a:p>
          </p:txBody>
        </p:sp>
        <p:pic>
          <p:nvPicPr>
            <p:cNvPr id="11420" name="Picture 156" descr="DNA Guanine flipped"/>
            <p:cNvPicPr>
              <a:picLocks noChangeAspect="1" noChangeArrowheads="1"/>
            </p:cNvPicPr>
            <p:nvPr/>
          </p:nvPicPr>
          <p:blipFill>
            <a:blip r:embed="rId9" cstate="print">
              <a:lum contrast="20000"/>
            </a:blip>
            <a:srcRect/>
            <a:stretch>
              <a:fillRect/>
            </a:stretch>
          </p:blipFill>
          <p:spPr bwMode="auto">
            <a:xfrm>
              <a:off x="2064" y="3757"/>
              <a:ext cx="637" cy="146"/>
            </a:xfrm>
            <a:prstGeom prst="rect">
              <a:avLst/>
            </a:prstGeom>
            <a:noFill/>
          </p:spPr>
        </p:pic>
        <p:sp>
          <p:nvSpPr>
            <p:cNvPr id="11421" name="Line 157"/>
            <p:cNvSpPr>
              <a:spLocks noChangeShapeType="1"/>
            </p:cNvSpPr>
            <p:nvPr/>
          </p:nvSpPr>
          <p:spPr bwMode="auto">
            <a:xfrm flipH="1">
              <a:off x="2671" y="3827"/>
              <a:ext cx="342" cy="0"/>
            </a:xfrm>
            <a:prstGeom prst="line">
              <a:avLst/>
            </a:prstGeom>
            <a:noFill/>
            <a:ln w="9525">
              <a:solidFill>
                <a:schemeClr val="tx1"/>
              </a:solidFill>
              <a:round/>
              <a:headEnd/>
              <a:tailEnd/>
            </a:ln>
            <a:effectLst/>
          </p:spPr>
          <p:txBody>
            <a:bodyPr/>
            <a:lstStyle/>
            <a:p>
              <a:endParaRPr lang="en-US"/>
            </a:p>
          </p:txBody>
        </p:sp>
      </p:grpSp>
      <p:grpSp>
        <p:nvGrpSpPr>
          <p:cNvPr id="11428" name="Group 164"/>
          <p:cNvGrpSpPr>
            <a:grpSpLocks/>
          </p:cNvGrpSpPr>
          <p:nvPr/>
        </p:nvGrpSpPr>
        <p:grpSpPr bwMode="auto">
          <a:xfrm>
            <a:off x="3352800" y="4648200"/>
            <a:ext cx="2833688" cy="885825"/>
            <a:chOff x="2112" y="2928"/>
            <a:chExt cx="1785" cy="558"/>
          </a:xfrm>
        </p:grpSpPr>
        <p:pic>
          <p:nvPicPr>
            <p:cNvPr id="11401" name="Picture 137" descr="DNA Ribose upside down"/>
            <p:cNvPicPr>
              <a:picLocks noChangeAspect="1" noChangeArrowheads="1"/>
            </p:cNvPicPr>
            <p:nvPr/>
          </p:nvPicPr>
          <p:blipFill>
            <a:blip r:embed="rId15" cstate="print"/>
            <a:srcRect/>
            <a:stretch>
              <a:fillRect/>
            </a:stretch>
          </p:blipFill>
          <p:spPr bwMode="auto">
            <a:xfrm>
              <a:off x="2975" y="3144"/>
              <a:ext cx="471" cy="342"/>
            </a:xfrm>
            <a:prstGeom prst="rect">
              <a:avLst/>
            </a:prstGeom>
            <a:noFill/>
          </p:spPr>
        </p:pic>
        <p:sp>
          <p:nvSpPr>
            <p:cNvPr id="11402" name="Line 138"/>
            <p:cNvSpPr>
              <a:spLocks noChangeShapeType="1"/>
            </p:cNvSpPr>
            <p:nvPr/>
          </p:nvSpPr>
          <p:spPr bwMode="auto">
            <a:xfrm flipH="1">
              <a:off x="2740" y="3324"/>
              <a:ext cx="314" cy="0"/>
            </a:xfrm>
            <a:prstGeom prst="line">
              <a:avLst/>
            </a:prstGeom>
            <a:noFill/>
            <a:ln w="9525">
              <a:solidFill>
                <a:schemeClr val="tx1"/>
              </a:solidFill>
              <a:round/>
              <a:headEnd/>
              <a:tailEnd/>
            </a:ln>
            <a:effectLst/>
          </p:spPr>
          <p:txBody>
            <a:bodyPr/>
            <a:lstStyle/>
            <a:p>
              <a:endParaRPr lang="en-US"/>
            </a:p>
          </p:txBody>
        </p:sp>
        <p:sp>
          <p:nvSpPr>
            <p:cNvPr id="11403" name="Text Box 139"/>
            <p:cNvSpPr txBox="1">
              <a:spLocks noChangeArrowheads="1"/>
            </p:cNvSpPr>
            <p:nvPr/>
          </p:nvSpPr>
          <p:spPr bwMode="auto">
            <a:xfrm>
              <a:off x="3602" y="2928"/>
              <a:ext cx="295" cy="192"/>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1404" name="Line 140"/>
            <p:cNvSpPr>
              <a:spLocks noChangeShapeType="1"/>
            </p:cNvSpPr>
            <p:nvPr/>
          </p:nvSpPr>
          <p:spPr bwMode="auto">
            <a:xfrm flipV="1">
              <a:off x="3329" y="3036"/>
              <a:ext cx="274" cy="144"/>
            </a:xfrm>
            <a:prstGeom prst="line">
              <a:avLst/>
            </a:prstGeom>
            <a:noFill/>
            <a:ln w="9525">
              <a:solidFill>
                <a:schemeClr val="tx1"/>
              </a:solidFill>
              <a:round/>
              <a:headEnd/>
              <a:tailEnd/>
            </a:ln>
            <a:effectLst/>
          </p:spPr>
          <p:txBody>
            <a:bodyPr/>
            <a:lstStyle/>
            <a:p>
              <a:endParaRPr lang="en-US"/>
            </a:p>
          </p:txBody>
        </p:sp>
        <p:pic>
          <p:nvPicPr>
            <p:cNvPr id="11406" name="Picture 142" descr="DNA Cytosine flipped"/>
            <p:cNvPicPr>
              <a:picLocks noChangeAspect="1" noChangeArrowheads="1"/>
            </p:cNvPicPr>
            <p:nvPr/>
          </p:nvPicPr>
          <p:blipFill>
            <a:blip r:embed="rId16" cstate="print">
              <a:lum contrast="20000"/>
            </a:blip>
            <a:srcRect/>
            <a:stretch>
              <a:fillRect/>
            </a:stretch>
          </p:blipFill>
          <p:spPr bwMode="auto">
            <a:xfrm>
              <a:off x="2112" y="3252"/>
              <a:ext cx="658" cy="147"/>
            </a:xfrm>
            <a:prstGeom prst="rect">
              <a:avLst/>
            </a:prstGeom>
            <a:noFill/>
          </p:spPr>
        </p:pic>
        <p:sp>
          <p:nvSpPr>
            <p:cNvPr id="11423" name="Line 159"/>
            <p:cNvSpPr>
              <a:spLocks noChangeShapeType="1"/>
            </p:cNvSpPr>
            <p:nvPr/>
          </p:nvSpPr>
          <p:spPr bwMode="auto">
            <a:xfrm>
              <a:off x="3408" y="3360"/>
              <a:ext cx="144" cy="96"/>
            </a:xfrm>
            <a:prstGeom prst="line">
              <a:avLst/>
            </a:prstGeom>
            <a:noFill/>
            <a:ln w="9525">
              <a:solidFill>
                <a:schemeClr val="tx1"/>
              </a:solidFill>
              <a:round/>
              <a:headEnd/>
              <a:tailEnd/>
            </a:ln>
            <a:effectLst/>
          </p:spPr>
          <p:txBody>
            <a:bodyPr/>
            <a:lstStyle/>
            <a:p>
              <a:endParaRPr lang="en-US"/>
            </a:p>
          </p:txBody>
        </p:sp>
      </p:grpSp>
      <p:grpSp>
        <p:nvGrpSpPr>
          <p:cNvPr id="11426" name="Group 162"/>
          <p:cNvGrpSpPr>
            <a:grpSpLocks/>
          </p:cNvGrpSpPr>
          <p:nvPr/>
        </p:nvGrpSpPr>
        <p:grpSpPr bwMode="auto">
          <a:xfrm>
            <a:off x="3352800" y="304800"/>
            <a:ext cx="2690813" cy="762000"/>
            <a:chOff x="2112" y="192"/>
            <a:chExt cx="1695" cy="480"/>
          </a:xfrm>
        </p:grpSpPr>
        <p:pic>
          <p:nvPicPr>
            <p:cNvPr id="11409" name="Picture 145" descr="DNA Ribose upside down"/>
            <p:cNvPicPr>
              <a:picLocks noChangeAspect="1" noChangeArrowheads="1"/>
            </p:cNvPicPr>
            <p:nvPr/>
          </p:nvPicPr>
          <p:blipFill>
            <a:blip r:embed="rId17" cstate="print"/>
            <a:srcRect/>
            <a:stretch>
              <a:fillRect/>
            </a:stretch>
          </p:blipFill>
          <p:spPr bwMode="auto">
            <a:xfrm>
              <a:off x="2923" y="372"/>
              <a:ext cx="441" cy="285"/>
            </a:xfrm>
            <a:prstGeom prst="rect">
              <a:avLst/>
            </a:prstGeom>
            <a:noFill/>
          </p:spPr>
        </p:pic>
        <p:sp>
          <p:nvSpPr>
            <p:cNvPr id="11410" name="Line 146"/>
            <p:cNvSpPr>
              <a:spLocks noChangeShapeType="1"/>
            </p:cNvSpPr>
            <p:nvPr/>
          </p:nvSpPr>
          <p:spPr bwMode="auto">
            <a:xfrm flipH="1">
              <a:off x="2701" y="522"/>
              <a:ext cx="295" cy="0"/>
            </a:xfrm>
            <a:prstGeom prst="line">
              <a:avLst/>
            </a:prstGeom>
            <a:noFill/>
            <a:ln w="9525">
              <a:solidFill>
                <a:schemeClr val="tx1"/>
              </a:solidFill>
              <a:round/>
              <a:headEnd/>
              <a:tailEnd/>
            </a:ln>
            <a:effectLst/>
          </p:spPr>
          <p:txBody>
            <a:bodyPr/>
            <a:lstStyle/>
            <a:p>
              <a:endParaRPr lang="en-US"/>
            </a:p>
          </p:txBody>
        </p:sp>
        <p:sp>
          <p:nvSpPr>
            <p:cNvPr id="11411" name="Text Box 147"/>
            <p:cNvSpPr txBox="1">
              <a:spLocks noChangeArrowheads="1"/>
            </p:cNvSpPr>
            <p:nvPr/>
          </p:nvSpPr>
          <p:spPr bwMode="auto">
            <a:xfrm>
              <a:off x="3513" y="192"/>
              <a:ext cx="294" cy="192"/>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1412" name="Line 148"/>
            <p:cNvSpPr>
              <a:spLocks noChangeShapeType="1"/>
            </p:cNvSpPr>
            <p:nvPr/>
          </p:nvSpPr>
          <p:spPr bwMode="auto">
            <a:xfrm flipV="1">
              <a:off x="3254" y="282"/>
              <a:ext cx="258" cy="120"/>
            </a:xfrm>
            <a:prstGeom prst="line">
              <a:avLst/>
            </a:prstGeom>
            <a:noFill/>
            <a:ln w="9525">
              <a:solidFill>
                <a:schemeClr val="tx1"/>
              </a:solidFill>
              <a:round/>
              <a:headEnd/>
              <a:tailEnd/>
            </a:ln>
            <a:effectLst/>
          </p:spPr>
          <p:txBody>
            <a:bodyPr/>
            <a:lstStyle/>
            <a:p>
              <a:endParaRPr lang="en-US"/>
            </a:p>
          </p:txBody>
        </p:sp>
        <p:pic>
          <p:nvPicPr>
            <p:cNvPr id="11414" name="Picture 150" descr="DNA Cytosine flipped"/>
            <p:cNvPicPr>
              <a:picLocks noChangeAspect="1" noChangeArrowheads="1"/>
            </p:cNvPicPr>
            <p:nvPr/>
          </p:nvPicPr>
          <p:blipFill>
            <a:blip r:embed="rId18" cstate="print">
              <a:lum contrast="20000"/>
            </a:blip>
            <a:srcRect/>
            <a:stretch>
              <a:fillRect/>
            </a:stretch>
          </p:blipFill>
          <p:spPr bwMode="auto">
            <a:xfrm>
              <a:off x="2112" y="462"/>
              <a:ext cx="618" cy="122"/>
            </a:xfrm>
            <a:prstGeom prst="rect">
              <a:avLst/>
            </a:prstGeom>
            <a:noFill/>
          </p:spPr>
        </p:pic>
        <p:sp>
          <p:nvSpPr>
            <p:cNvPr id="11425" name="Line 161"/>
            <p:cNvSpPr>
              <a:spLocks noChangeShapeType="1"/>
            </p:cNvSpPr>
            <p:nvPr/>
          </p:nvSpPr>
          <p:spPr bwMode="auto">
            <a:xfrm>
              <a:off x="3312" y="528"/>
              <a:ext cx="192" cy="144"/>
            </a:xfrm>
            <a:prstGeom prst="line">
              <a:avLst/>
            </a:prstGeom>
            <a:noFill/>
            <a:ln w="9525">
              <a:solidFill>
                <a:schemeClr val="tx1"/>
              </a:solidFill>
              <a:round/>
              <a:headEnd/>
              <a:tailEnd/>
            </a:ln>
            <a:effectLst/>
          </p:spPr>
          <p:txBody>
            <a:bodyPr/>
            <a:lstStyle/>
            <a:p>
              <a:endParaRPr lang="en-US"/>
            </a:p>
          </p:txBody>
        </p:sp>
      </p:grpSp>
      <p:sp>
        <p:nvSpPr>
          <p:cNvPr id="11430" name="Rectangle 166"/>
          <p:cNvSpPr>
            <a:spLocks noGrp="1" noChangeArrowheads="1"/>
          </p:cNvSpPr>
          <p:nvPr>
            <p:ph type="title" idx="4294967295"/>
          </p:nvPr>
        </p:nvSpPr>
        <p:spPr>
          <a:xfrm>
            <a:off x="0" y="0"/>
            <a:ext cx="2590800" cy="381000"/>
          </a:xfrm>
        </p:spPr>
        <p:txBody>
          <a:bodyPr/>
          <a:lstStyle/>
          <a:p>
            <a:r>
              <a:rPr lang="en-US" sz="2400">
                <a:latin typeface="Arial" charset="0"/>
              </a:rPr>
              <a:t>2-stranded DNA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351"/>
                                        </p:tgtEl>
                                        <p:attrNameLst>
                                          <p:attrName>style.visibility</p:attrName>
                                        </p:attrNameLst>
                                      </p:cBhvr>
                                      <p:to>
                                        <p:strVal val="visible"/>
                                      </p:to>
                                    </p:set>
                                    <p:animEffect transition="in" filter="wipe(up)">
                                      <p:cBhvr>
                                        <p:cTn id="7" dur="500"/>
                                        <p:tgtEl>
                                          <p:spTgt spid="1135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426"/>
                                        </p:tgtEl>
                                        <p:attrNameLst>
                                          <p:attrName>style.visibility</p:attrName>
                                        </p:attrNameLst>
                                      </p:cBhvr>
                                      <p:to>
                                        <p:strVal val="visible"/>
                                      </p:to>
                                    </p:set>
                                    <p:anim calcmode="lin" valueType="num">
                                      <p:cBhvr additive="base">
                                        <p:cTn id="12" dur="500" fill="hold"/>
                                        <p:tgtEl>
                                          <p:spTgt spid="11426"/>
                                        </p:tgtEl>
                                        <p:attrNameLst>
                                          <p:attrName>ppt_x</p:attrName>
                                        </p:attrNameLst>
                                      </p:cBhvr>
                                      <p:tavLst>
                                        <p:tav tm="0">
                                          <p:val>
                                            <p:strVal val="1+#ppt_w/2"/>
                                          </p:val>
                                        </p:tav>
                                        <p:tav tm="100000">
                                          <p:val>
                                            <p:strVal val="#ppt_x"/>
                                          </p:val>
                                        </p:tav>
                                      </p:tavLst>
                                    </p:anim>
                                    <p:anim calcmode="lin" valueType="num">
                                      <p:cBhvr additive="base">
                                        <p:cTn id="13" dur="500" fill="hold"/>
                                        <p:tgtEl>
                                          <p:spTgt spid="11426"/>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fill="hold" nodeType="afterEffect">
                                  <p:stCondLst>
                                    <p:cond delay="0"/>
                                  </p:stCondLst>
                                  <p:childTnLst>
                                    <p:set>
                                      <p:cBhvr>
                                        <p:cTn id="16" dur="1" fill="hold">
                                          <p:stCondLst>
                                            <p:cond delay="0"/>
                                          </p:stCondLst>
                                        </p:cTn>
                                        <p:tgtEl>
                                          <p:spTgt spid="11399"/>
                                        </p:tgtEl>
                                        <p:attrNameLst>
                                          <p:attrName>style.visibility</p:attrName>
                                        </p:attrNameLst>
                                      </p:cBhvr>
                                      <p:to>
                                        <p:strVal val="visible"/>
                                      </p:to>
                                    </p:set>
                                    <p:anim calcmode="lin" valueType="num">
                                      <p:cBhvr additive="base">
                                        <p:cTn id="17" dur="500" fill="hold"/>
                                        <p:tgtEl>
                                          <p:spTgt spid="11399"/>
                                        </p:tgtEl>
                                        <p:attrNameLst>
                                          <p:attrName>ppt_x</p:attrName>
                                        </p:attrNameLst>
                                      </p:cBhvr>
                                      <p:tavLst>
                                        <p:tav tm="0">
                                          <p:val>
                                            <p:strVal val="1+#ppt_w/2"/>
                                          </p:val>
                                        </p:tav>
                                        <p:tav tm="100000">
                                          <p:val>
                                            <p:strVal val="#ppt_x"/>
                                          </p:val>
                                        </p:tav>
                                      </p:tavLst>
                                    </p:anim>
                                    <p:anim calcmode="lin" valueType="num">
                                      <p:cBhvr additive="base">
                                        <p:cTn id="18" dur="500" fill="hold"/>
                                        <p:tgtEl>
                                          <p:spTgt spid="11399"/>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2" fill="hold" nodeType="afterEffect">
                                  <p:stCondLst>
                                    <p:cond delay="0"/>
                                  </p:stCondLst>
                                  <p:childTnLst>
                                    <p:set>
                                      <p:cBhvr>
                                        <p:cTn id="21" dur="1" fill="hold">
                                          <p:stCondLst>
                                            <p:cond delay="0"/>
                                          </p:stCondLst>
                                        </p:cTn>
                                        <p:tgtEl>
                                          <p:spTgt spid="11427"/>
                                        </p:tgtEl>
                                        <p:attrNameLst>
                                          <p:attrName>style.visibility</p:attrName>
                                        </p:attrNameLst>
                                      </p:cBhvr>
                                      <p:to>
                                        <p:strVal val="visible"/>
                                      </p:to>
                                    </p:set>
                                    <p:anim calcmode="lin" valueType="num">
                                      <p:cBhvr additive="base">
                                        <p:cTn id="22" dur="500" fill="hold"/>
                                        <p:tgtEl>
                                          <p:spTgt spid="11427"/>
                                        </p:tgtEl>
                                        <p:attrNameLst>
                                          <p:attrName>ppt_x</p:attrName>
                                        </p:attrNameLst>
                                      </p:cBhvr>
                                      <p:tavLst>
                                        <p:tav tm="0">
                                          <p:val>
                                            <p:strVal val="1+#ppt_w/2"/>
                                          </p:val>
                                        </p:tav>
                                        <p:tav tm="100000">
                                          <p:val>
                                            <p:strVal val="#ppt_x"/>
                                          </p:val>
                                        </p:tav>
                                      </p:tavLst>
                                    </p:anim>
                                    <p:anim calcmode="lin" valueType="num">
                                      <p:cBhvr additive="base">
                                        <p:cTn id="23" dur="500" fill="hold"/>
                                        <p:tgtEl>
                                          <p:spTgt spid="1142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 presetClass="entr" presetSubtype="2" fill="hold" nodeType="afterEffect">
                                  <p:stCondLst>
                                    <p:cond delay="0"/>
                                  </p:stCondLst>
                                  <p:childTnLst>
                                    <p:set>
                                      <p:cBhvr>
                                        <p:cTn id="26" dur="1" fill="hold">
                                          <p:stCondLst>
                                            <p:cond delay="0"/>
                                          </p:stCondLst>
                                        </p:cTn>
                                        <p:tgtEl>
                                          <p:spTgt spid="11376"/>
                                        </p:tgtEl>
                                        <p:attrNameLst>
                                          <p:attrName>style.visibility</p:attrName>
                                        </p:attrNameLst>
                                      </p:cBhvr>
                                      <p:to>
                                        <p:strVal val="visible"/>
                                      </p:to>
                                    </p:set>
                                    <p:anim calcmode="lin" valueType="num">
                                      <p:cBhvr additive="base">
                                        <p:cTn id="27" dur="500" fill="hold"/>
                                        <p:tgtEl>
                                          <p:spTgt spid="11376"/>
                                        </p:tgtEl>
                                        <p:attrNameLst>
                                          <p:attrName>ppt_x</p:attrName>
                                        </p:attrNameLst>
                                      </p:cBhvr>
                                      <p:tavLst>
                                        <p:tav tm="0">
                                          <p:val>
                                            <p:strVal val="1+#ppt_w/2"/>
                                          </p:val>
                                        </p:tav>
                                        <p:tav tm="100000">
                                          <p:val>
                                            <p:strVal val="#ppt_x"/>
                                          </p:val>
                                        </p:tav>
                                      </p:tavLst>
                                    </p:anim>
                                    <p:anim calcmode="lin" valueType="num">
                                      <p:cBhvr additive="base">
                                        <p:cTn id="28" dur="500" fill="hold"/>
                                        <p:tgtEl>
                                          <p:spTgt spid="11376"/>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2" presetClass="entr" presetSubtype="2" fill="hold" nodeType="afterEffect">
                                  <p:stCondLst>
                                    <p:cond delay="0"/>
                                  </p:stCondLst>
                                  <p:childTnLst>
                                    <p:set>
                                      <p:cBhvr>
                                        <p:cTn id="31" dur="1" fill="hold">
                                          <p:stCondLst>
                                            <p:cond delay="0"/>
                                          </p:stCondLst>
                                        </p:cTn>
                                        <p:tgtEl>
                                          <p:spTgt spid="11368"/>
                                        </p:tgtEl>
                                        <p:attrNameLst>
                                          <p:attrName>style.visibility</p:attrName>
                                        </p:attrNameLst>
                                      </p:cBhvr>
                                      <p:to>
                                        <p:strVal val="visible"/>
                                      </p:to>
                                    </p:set>
                                    <p:anim calcmode="lin" valueType="num">
                                      <p:cBhvr additive="base">
                                        <p:cTn id="32" dur="500" fill="hold"/>
                                        <p:tgtEl>
                                          <p:spTgt spid="11368"/>
                                        </p:tgtEl>
                                        <p:attrNameLst>
                                          <p:attrName>ppt_x</p:attrName>
                                        </p:attrNameLst>
                                      </p:cBhvr>
                                      <p:tavLst>
                                        <p:tav tm="0">
                                          <p:val>
                                            <p:strVal val="1+#ppt_w/2"/>
                                          </p:val>
                                        </p:tav>
                                        <p:tav tm="100000">
                                          <p:val>
                                            <p:strVal val="#ppt_x"/>
                                          </p:val>
                                        </p:tav>
                                      </p:tavLst>
                                    </p:anim>
                                    <p:anim calcmode="lin" valueType="num">
                                      <p:cBhvr additive="base">
                                        <p:cTn id="33" dur="500" fill="hold"/>
                                        <p:tgtEl>
                                          <p:spTgt spid="11368"/>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2" presetClass="entr" presetSubtype="2" fill="hold" nodeType="afterEffect">
                                  <p:stCondLst>
                                    <p:cond delay="0"/>
                                  </p:stCondLst>
                                  <p:childTnLst>
                                    <p:set>
                                      <p:cBhvr>
                                        <p:cTn id="36" dur="1" fill="hold">
                                          <p:stCondLst>
                                            <p:cond delay="0"/>
                                          </p:stCondLst>
                                        </p:cTn>
                                        <p:tgtEl>
                                          <p:spTgt spid="11390"/>
                                        </p:tgtEl>
                                        <p:attrNameLst>
                                          <p:attrName>style.visibility</p:attrName>
                                        </p:attrNameLst>
                                      </p:cBhvr>
                                      <p:to>
                                        <p:strVal val="visible"/>
                                      </p:to>
                                    </p:set>
                                    <p:anim calcmode="lin" valueType="num">
                                      <p:cBhvr additive="base">
                                        <p:cTn id="37" dur="500" fill="hold"/>
                                        <p:tgtEl>
                                          <p:spTgt spid="11390"/>
                                        </p:tgtEl>
                                        <p:attrNameLst>
                                          <p:attrName>ppt_x</p:attrName>
                                        </p:attrNameLst>
                                      </p:cBhvr>
                                      <p:tavLst>
                                        <p:tav tm="0">
                                          <p:val>
                                            <p:strVal val="1+#ppt_w/2"/>
                                          </p:val>
                                        </p:tav>
                                        <p:tav tm="100000">
                                          <p:val>
                                            <p:strVal val="#ppt_x"/>
                                          </p:val>
                                        </p:tav>
                                      </p:tavLst>
                                    </p:anim>
                                    <p:anim calcmode="lin" valueType="num">
                                      <p:cBhvr additive="base">
                                        <p:cTn id="38" dur="500" fill="hold"/>
                                        <p:tgtEl>
                                          <p:spTgt spid="11390"/>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2" fill="hold" nodeType="afterEffect">
                                  <p:stCondLst>
                                    <p:cond delay="0"/>
                                  </p:stCondLst>
                                  <p:childTnLst>
                                    <p:set>
                                      <p:cBhvr>
                                        <p:cTn id="41" dur="1" fill="hold">
                                          <p:stCondLst>
                                            <p:cond delay="0"/>
                                          </p:stCondLst>
                                        </p:cTn>
                                        <p:tgtEl>
                                          <p:spTgt spid="11428"/>
                                        </p:tgtEl>
                                        <p:attrNameLst>
                                          <p:attrName>style.visibility</p:attrName>
                                        </p:attrNameLst>
                                      </p:cBhvr>
                                      <p:to>
                                        <p:strVal val="visible"/>
                                      </p:to>
                                    </p:set>
                                    <p:anim calcmode="lin" valueType="num">
                                      <p:cBhvr additive="base">
                                        <p:cTn id="42" dur="500" fill="hold"/>
                                        <p:tgtEl>
                                          <p:spTgt spid="11428"/>
                                        </p:tgtEl>
                                        <p:attrNameLst>
                                          <p:attrName>ppt_x</p:attrName>
                                        </p:attrNameLst>
                                      </p:cBhvr>
                                      <p:tavLst>
                                        <p:tav tm="0">
                                          <p:val>
                                            <p:strVal val="1+#ppt_w/2"/>
                                          </p:val>
                                        </p:tav>
                                        <p:tav tm="100000">
                                          <p:val>
                                            <p:strVal val="#ppt_x"/>
                                          </p:val>
                                        </p:tav>
                                      </p:tavLst>
                                    </p:anim>
                                    <p:anim calcmode="lin" valueType="num">
                                      <p:cBhvr additive="base">
                                        <p:cTn id="43" dur="500" fill="hold"/>
                                        <p:tgtEl>
                                          <p:spTgt spid="11428"/>
                                        </p:tgtEl>
                                        <p:attrNameLst>
                                          <p:attrName>ppt_y</p:attrName>
                                        </p:attrNameLst>
                                      </p:cBhvr>
                                      <p:tavLst>
                                        <p:tav tm="0">
                                          <p:val>
                                            <p:strVal val="#ppt_y"/>
                                          </p:val>
                                        </p:tav>
                                        <p:tav tm="100000">
                                          <p:val>
                                            <p:strVal val="#ppt_y"/>
                                          </p:val>
                                        </p:tav>
                                      </p:tavLst>
                                    </p:anim>
                                  </p:childTnLst>
                                </p:cTn>
                              </p:par>
                            </p:childTnLst>
                          </p:cTn>
                        </p:par>
                        <p:par>
                          <p:cTn id="44" fill="hold">
                            <p:stCondLst>
                              <p:cond delay="3500"/>
                            </p:stCondLst>
                            <p:childTnLst>
                              <p:par>
                                <p:cTn id="45" presetID="2" presetClass="entr" presetSubtype="2" fill="hold" nodeType="afterEffect">
                                  <p:stCondLst>
                                    <p:cond delay="0"/>
                                  </p:stCondLst>
                                  <p:childTnLst>
                                    <p:set>
                                      <p:cBhvr>
                                        <p:cTn id="46" dur="1" fill="hold">
                                          <p:stCondLst>
                                            <p:cond delay="0"/>
                                          </p:stCondLst>
                                        </p:cTn>
                                        <p:tgtEl>
                                          <p:spTgt spid="11429"/>
                                        </p:tgtEl>
                                        <p:attrNameLst>
                                          <p:attrName>style.visibility</p:attrName>
                                        </p:attrNameLst>
                                      </p:cBhvr>
                                      <p:to>
                                        <p:strVal val="visible"/>
                                      </p:to>
                                    </p:set>
                                    <p:anim calcmode="lin" valueType="num">
                                      <p:cBhvr additive="base">
                                        <p:cTn id="47" dur="500" fill="hold"/>
                                        <p:tgtEl>
                                          <p:spTgt spid="11429"/>
                                        </p:tgtEl>
                                        <p:attrNameLst>
                                          <p:attrName>ppt_x</p:attrName>
                                        </p:attrNameLst>
                                      </p:cBhvr>
                                      <p:tavLst>
                                        <p:tav tm="0">
                                          <p:val>
                                            <p:strVal val="1+#ppt_w/2"/>
                                          </p:val>
                                        </p:tav>
                                        <p:tav tm="100000">
                                          <p:val>
                                            <p:strVal val="#ppt_x"/>
                                          </p:val>
                                        </p:tav>
                                      </p:tavLst>
                                    </p:anim>
                                    <p:anim calcmode="lin" valueType="num">
                                      <p:cBhvr additive="base">
                                        <p:cTn id="48" dur="500" fill="hold"/>
                                        <p:tgtEl>
                                          <p:spTgt spid="114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457200" y="838200"/>
            <a:ext cx="7007225" cy="579438"/>
          </a:xfrm>
          <a:prstGeom prst="rect">
            <a:avLst/>
          </a:prstGeom>
          <a:noFill/>
          <a:ln w="9525">
            <a:noFill/>
            <a:miter lim="800000"/>
            <a:headEnd/>
            <a:tailEnd/>
          </a:ln>
          <a:effectLst/>
        </p:spPr>
        <p:txBody>
          <a:bodyPr wrap="none">
            <a:spAutoFit/>
          </a:bodyPr>
          <a:lstStyle/>
          <a:p>
            <a:r>
              <a:rPr lang="en-GB"/>
              <a:t>The bases always pair up in the same way</a:t>
            </a:r>
            <a:endParaRPr lang="en-US"/>
          </a:p>
        </p:txBody>
      </p:sp>
      <p:sp>
        <p:nvSpPr>
          <p:cNvPr id="13315" name="Text Box 3"/>
          <p:cNvSpPr txBox="1">
            <a:spLocks noChangeArrowheads="1"/>
          </p:cNvSpPr>
          <p:nvPr/>
        </p:nvSpPr>
        <p:spPr bwMode="auto">
          <a:xfrm>
            <a:off x="457200" y="1905000"/>
            <a:ext cx="6200775" cy="579438"/>
          </a:xfrm>
          <a:prstGeom prst="rect">
            <a:avLst/>
          </a:prstGeom>
          <a:noFill/>
          <a:ln w="9525">
            <a:noFill/>
            <a:miter lim="800000"/>
            <a:headEnd/>
            <a:tailEnd/>
          </a:ln>
          <a:effectLst/>
        </p:spPr>
        <p:txBody>
          <a:bodyPr wrap="none">
            <a:spAutoFit/>
          </a:bodyPr>
          <a:lstStyle/>
          <a:p>
            <a:r>
              <a:rPr lang="en-GB"/>
              <a:t>Adenine forms a bond with Thymine</a:t>
            </a:r>
            <a:endParaRPr lang="en-US"/>
          </a:p>
        </p:txBody>
      </p:sp>
      <p:sp>
        <p:nvSpPr>
          <p:cNvPr id="13316" name="Text Box 4"/>
          <p:cNvSpPr txBox="1">
            <a:spLocks noChangeArrowheads="1"/>
          </p:cNvSpPr>
          <p:nvPr/>
        </p:nvSpPr>
        <p:spPr bwMode="auto">
          <a:xfrm>
            <a:off x="746125" y="3981450"/>
            <a:ext cx="5695950" cy="579438"/>
          </a:xfrm>
          <a:prstGeom prst="rect">
            <a:avLst/>
          </a:prstGeom>
          <a:noFill/>
          <a:ln w="9525">
            <a:noFill/>
            <a:miter lim="800000"/>
            <a:headEnd/>
            <a:tailEnd/>
          </a:ln>
          <a:effectLst/>
        </p:spPr>
        <p:txBody>
          <a:bodyPr wrap="none">
            <a:spAutoFit/>
          </a:bodyPr>
          <a:lstStyle/>
          <a:p>
            <a:r>
              <a:rPr lang="en-GB"/>
              <a:t>and Cytosine bonds with Guanine</a:t>
            </a:r>
            <a:endParaRPr lang="en-US"/>
          </a:p>
        </p:txBody>
      </p:sp>
      <p:sp>
        <p:nvSpPr>
          <p:cNvPr id="13321" name="Rectangle 9"/>
          <p:cNvSpPr>
            <a:spLocks noGrp="1" noChangeArrowheads="1"/>
          </p:cNvSpPr>
          <p:nvPr>
            <p:ph type="title" idx="4294967295"/>
          </p:nvPr>
        </p:nvSpPr>
        <p:spPr>
          <a:xfrm>
            <a:off x="0" y="0"/>
            <a:ext cx="1600200" cy="381000"/>
          </a:xfrm>
        </p:spPr>
        <p:txBody>
          <a:bodyPr/>
          <a:lstStyle/>
          <a:p>
            <a:r>
              <a:rPr lang="en-US" sz="2400">
                <a:latin typeface="Arial" charset="0"/>
              </a:rPr>
              <a:t>Bonding 1</a:t>
            </a:r>
          </a:p>
        </p:txBody>
      </p:sp>
      <p:grpSp>
        <p:nvGrpSpPr>
          <p:cNvPr id="13332" name="Group 20"/>
          <p:cNvGrpSpPr>
            <a:grpSpLocks/>
          </p:cNvGrpSpPr>
          <p:nvPr/>
        </p:nvGrpSpPr>
        <p:grpSpPr bwMode="auto">
          <a:xfrm>
            <a:off x="1371600" y="2895600"/>
            <a:ext cx="2057400" cy="525463"/>
            <a:chOff x="864" y="1824"/>
            <a:chExt cx="1296" cy="331"/>
          </a:xfrm>
        </p:grpSpPr>
        <p:pic>
          <p:nvPicPr>
            <p:cNvPr id="13317" name="Picture 5" descr="DNA adenine"/>
            <p:cNvPicPr>
              <a:picLocks noChangeAspect="1" noChangeArrowheads="1"/>
            </p:cNvPicPr>
            <p:nvPr/>
          </p:nvPicPr>
          <p:blipFill>
            <a:blip r:embed="rId2" cstate="print">
              <a:lum contrast="22000"/>
            </a:blip>
            <a:srcRect/>
            <a:stretch>
              <a:fillRect/>
            </a:stretch>
          </p:blipFill>
          <p:spPr bwMode="auto">
            <a:xfrm>
              <a:off x="864" y="1824"/>
              <a:ext cx="1296" cy="331"/>
            </a:xfrm>
            <a:prstGeom prst="rect">
              <a:avLst/>
            </a:prstGeom>
            <a:noFill/>
          </p:spPr>
        </p:pic>
        <p:sp>
          <p:nvSpPr>
            <p:cNvPr id="13323" name="Text Box 11"/>
            <p:cNvSpPr txBox="1">
              <a:spLocks noChangeArrowheads="1"/>
            </p:cNvSpPr>
            <p:nvPr/>
          </p:nvSpPr>
          <p:spPr bwMode="auto">
            <a:xfrm>
              <a:off x="1104" y="1872"/>
              <a:ext cx="704" cy="250"/>
            </a:xfrm>
            <a:prstGeom prst="rect">
              <a:avLst/>
            </a:prstGeom>
            <a:noFill/>
            <a:ln w="9525">
              <a:noFill/>
              <a:miter lim="800000"/>
              <a:headEnd/>
              <a:tailEnd/>
            </a:ln>
            <a:effectLst/>
          </p:spPr>
          <p:txBody>
            <a:bodyPr wrap="none">
              <a:spAutoFit/>
            </a:bodyPr>
            <a:lstStyle/>
            <a:p>
              <a:r>
                <a:rPr lang="en-GB" sz="2000">
                  <a:latin typeface="Arial" charset="0"/>
                </a:rPr>
                <a:t>Adenine</a:t>
              </a:r>
              <a:endParaRPr lang="en-US" sz="2000">
                <a:latin typeface="Arial" charset="0"/>
              </a:endParaRPr>
            </a:p>
          </p:txBody>
        </p:sp>
      </p:grpSp>
      <p:grpSp>
        <p:nvGrpSpPr>
          <p:cNvPr id="13328" name="Group 16"/>
          <p:cNvGrpSpPr>
            <a:grpSpLocks/>
          </p:cNvGrpSpPr>
          <p:nvPr/>
        </p:nvGrpSpPr>
        <p:grpSpPr bwMode="auto">
          <a:xfrm>
            <a:off x="3429000" y="2895600"/>
            <a:ext cx="2133600" cy="557213"/>
            <a:chOff x="2160" y="1824"/>
            <a:chExt cx="1344" cy="351"/>
          </a:xfrm>
        </p:grpSpPr>
        <p:pic>
          <p:nvPicPr>
            <p:cNvPr id="13318" name="Picture 6" descr="DNA Thymine flipped"/>
            <p:cNvPicPr>
              <a:picLocks noChangeAspect="1" noChangeArrowheads="1"/>
            </p:cNvPicPr>
            <p:nvPr/>
          </p:nvPicPr>
          <p:blipFill>
            <a:blip r:embed="rId3" cstate="print">
              <a:lum contrast="20000"/>
            </a:blip>
            <a:srcRect/>
            <a:stretch>
              <a:fillRect/>
            </a:stretch>
          </p:blipFill>
          <p:spPr bwMode="auto">
            <a:xfrm>
              <a:off x="2160" y="1824"/>
              <a:ext cx="1344" cy="351"/>
            </a:xfrm>
            <a:prstGeom prst="rect">
              <a:avLst/>
            </a:prstGeom>
            <a:noFill/>
          </p:spPr>
        </p:pic>
        <p:sp>
          <p:nvSpPr>
            <p:cNvPr id="13324" name="Text Box 12"/>
            <p:cNvSpPr txBox="1">
              <a:spLocks noChangeArrowheads="1"/>
            </p:cNvSpPr>
            <p:nvPr/>
          </p:nvSpPr>
          <p:spPr bwMode="auto">
            <a:xfrm>
              <a:off x="2592" y="1872"/>
              <a:ext cx="730" cy="250"/>
            </a:xfrm>
            <a:prstGeom prst="rect">
              <a:avLst/>
            </a:prstGeom>
            <a:noFill/>
            <a:ln w="9525">
              <a:noFill/>
              <a:miter lim="800000"/>
              <a:headEnd/>
              <a:tailEnd/>
            </a:ln>
            <a:effectLst/>
          </p:spPr>
          <p:txBody>
            <a:bodyPr wrap="none">
              <a:spAutoFit/>
            </a:bodyPr>
            <a:lstStyle/>
            <a:p>
              <a:r>
                <a:rPr lang="en-GB" sz="2000">
                  <a:latin typeface="Arial" charset="0"/>
                </a:rPr>
                <a:t>Thymine</a:t>
              </a:r>
              <a:endParaRPr lang="en-US" sz="2000">
                <a:latin typeface="Arial" charset="0"/>
              </a:endParaRPr>
            </a:p>
          </p:txBody>
        </p:sp>
      </p:grpSp>
      <p:grpSp>
        <p:nvGrpSpPr>
          <p:cNvPr id="13331" name="Group 19"/>
          <p:cNvGrpSpPr>
            <a:grpSpLocks/>
          </p:cNvGrpSpPr>
          <p:nvPr/>
        </p:nvGrpSpPr>
        <p:grpSpPr bwMode="auto">
          <a:xfrm>
            <a:off x="1295400" y="4995863"/>
            <a:ext cx="2362200" cy="617537"/>
            <a:chOff x="816" y="3147"/>
            <a:chExt cx="1488" cy="389"/>
          </a:xfrm>
        </p:grpSpPr>
        <p:pic>
          <p:nvPicPr>
            <p:cNvPr id="13319" name="Picture 7" descr="DNA Cytosine"/>
            <p:cNvPicPr>
              <a:picLocks noChangeAspect="1" noChangeArrowheads="1"/>
            </p:cNvPicPr>
            <p:nvPr/>
          </p:nvPicPr>
          <p:blipFill>
            <a:blip r:embed="rId4" cstate="print">
              <a:lum contrast="20000"/>
            </a:blip>
            <a:srcRect/>
            <a:stretch>
              <a:fillRect/>
            </a:stretch>
          </p:blipFill>
          <p:spPr bwMode="auto">
            <a:xfrm>
              <a:off x="816" y="3147"/>
              <a:ext cx="1488" cy="389"/>
            </a:xfrm>
            <a:prstGeom prst="rect">
              <a:avLst/>
            </a:prstGeom>
            <a:noFill/>
          </p:spPr>
        </p:pic>
        <p:sp>
          <p:nvSpPr>
            <p:cNvPr id="13325" name="Text Box 13"/>
            <p:cNvSpPr txBox="1">
              <a:spLocks noChangeArrowheads="1"/>
            </p:cNvSpPr>
            <p:nvPr/>
          </p:nvSpPr>
          <p:spPr bwMode="auto">
            <a:xfrm>
              <a:off x="1056" y="3216"/>
              <a:ext cx="739" cy="250"/>
            </a:xfrm>
            <a:prstGeom prst="rect">
              <a:avLst/>
            </a:prstGeom>
            <a:noFill/>
            <a:ln w="9525">
              <a:noFill/>
              <a:miter lim="800000"/>
              <a:headEnd/>
              <a:tailEnd/>
            </a:ln>
            <a:effectLst/>
          </p:spPr>
          <p:txBody>
            <a:bodyPr wrap="none">
              <a:spAutoFit/>
            </a:bodyPr>
            <a:lstStyle/>
            <a:p>
              <a:r>
                <a:rPr lang="en-GB" sz="2000">
                  <a:latin typeface="Arial" charset="0"/>
                </a:rPr>
                <a:t>Cytosine</a:t>
              </a:r>
              <a:endParaRPr lang="en-US" sz="2000">
                <a:latin typeface="Arial" charset="0"/>
              </a:endParaRPr>
            </a:p>
          </p:txBody>
        </p:sp>
      </p:grpSp>
      <p:grpSp>
        <p:nvGrpSpPr>
          <p:cNvPr id="13333" name="Group 21"/>
          <p:cNvGrpSpPr>
            <a:grpSpLocks/>
          </p:cNvGrpSpPr>
          <p:nvPr/>
        </p:nvGrpSpPr>
        <p:grpSpPr bwMode="auto">
          <a:xfrm>
            <a:off x="3657600" y="4953000"/>
            <a:ext cx="2438400" cy="587375"/>
            <a:chOff x="2304" y="3120"/>
            <a:chExt cx="1536" cy="370"/>
          </a:xfrm>
        </p:grpSpPr>
        <p:pic>
          <p:nvPicPr>
            <p:cNvPr id="13320" name="Picture 8" descr="DNA Guanine flipped"/>
            <p:cNvPicPr>
              <a:picLocks noChangeAspect="1" noChangeArrowheads="1"/>
            </p:cNvPicPr>
            <p:nvPr/>
          </p:nvPicPr>
          <p:blipFill>
            <a:blip r:embed="rId5" cstate="print">
              <a:lum contrast="20000"/>
            </a:blip>
            <a:srcRect/>
            <a:stretch>
              <a:fillRect/>
            </a:stretch>
          </p:blipFill>
          <p:spPr bwMode="auto">
            <a:xfrm>
              <a:off x="2304" y="3120"/>
              <a:ext cx="1536" cy="370"/>
            </a:xfrm>
            <a:prstGeom prst="rect">
              <a:avLst/>
            </a:prstGeom>
            <a:noFill/>
          </p:spPr>
        </p:pic>
        <p:sp>
          <p:nvSpPr>
            <p:cNvPr id="13326" name="Text Box 14"/>
            <p:cNvSpPr txBox="1">
              <a:spLocks noChangeArrowheads="1"/>
            </p:cNvSpPr>
            <p:nvPr/>
          </p:nvSpPr>
          <p:spPr bwMode="auto">
            <a:xfrm>
              <a:off x="2688" y="3168"/>
              <a:ext cx="721" cy="250"/>
            </a:xfrm>
            <a:prstGeom prst="rect">
              <a:avLst/>
            </a:prstGeom>
            <a:noFill/>
            <a:ln w="9525">
              <a:noFill/>
              <a:miter lim="800000"/>
              <a:headEnd/>
              <a:tailEnd/>
            </a:ln>
            <a:effectLst/>
          </p:spPr>
          <p:txBody>
            <a:bodyPr wrap="none">
              <a:spAutoFit/>
            </a:bodyPr>
            <a:lstStyle/>
            <a:p>
              <a:r>
                <a:rPr lang="en-GB" sz="2000">
                  <a:latin typeface="Arial" charset="0"/>
                </a:rPr>
                <a:t>Guanine</a:t>
              </a:r>
              <a:endParaRPr lang="en-US" sz="2000">
                <a:latin typeface="Arial"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21"/>
                                        </p:tgtEl>
                                        <p:attrNameLst>
                                          <p:attrName>style.visibility</p:attrName>
                                        </p:attrNameLst>
                                      </p:cBhvr>
                                      <p:to>
                                        <p:strVal val="visible"/>
                                      </p:to>
                                    </p:set>
                                  </p:childTnLst>
                                </p:cTn>
                              </p:par>
                            </p:childTnLst>
                          </p:cTn>
                        </p:par>
                        <p:par>
                          <p:cTn id="7" fill="hold">
                            <p:stCondLst>
                              <p:cond delay="500"/>
                            </p:stCondLst>
                            <p:childTnLst>
                              <p:par>
                                <p:cTn id="8" presetID="22" presetClass="entr" presetSubtype="1" fill="hold" grpId="0" nodeType="afterEffect">
                                  <p:stCondLst>
                                    <p:cond delay="0"/>
                                  </p:stCondLst>
                                  <p:childTnLst>
                                    <p:set>
                                      <p:cBhvr>
                                        <p:cTn id="9" dur="1" fill="hold">
                                          <p:stCondLst>
                                            <p:cond delay="0"/>
                                          </p:stCondLst>
                                        </p:cTn>
                                        <p:tgtEl>
                                          <p:spTgt spid="13314"/>
                                        </p:tgtEl>
                                        <p:attrNameLst>
                                          <p:attrName>style.visibility</p:attrName>
                                        </p:attrNameLst>
                                      </p:cBhvr>
                                      <p:to>
                                        <p:strVal val="visible"/>
                                      </p:to>
                                    </p:set>
                                    <p:animEffect transition="in" filter="wipe(up)">
                                      <p:cBhvr>
                                        <p:cTn id="10" dur="500"/>
                                        <p:tgtEl>
                                          <p:spTgt spid="133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3315"/>
                                        </p:tgtEl>
                                        <p:attrNameLst>
                                          <p:attrName>style.visibility</p:attrName>
                                        </p:attrNameLst>
                                      </p:cBhvr>
                                      <p:to>
                                        <p:strVal val="visible"/>
                                      </p:to>
                                    </p:set>
                                    <p:animEffect transition="in" filter="wipe(up)">
                                      <p:cBhvr>
                                        <p:cTn id="15" dur="500"/>
                                        <p:tgtEl>
                                          <p:spTgt spid="1331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3332"/>
                                        </p:tgtEl>
                                        <p:attrNameLst>
                                          <p:attrName>style.visibility</p:attrName>
                                        </p:attrNameLst>
                                      </p:cBhvr>
                                      <p:to>
                                        <p:strVal val="visible"/>
                                      </p:to>
                                    </p:set>
                                    <p:anim calcmode="lin" valueType="num">
                                      <p:cBhvr additive="base">
                                        <p:cTn id="20" dur="500" fill="hold"/>
                                        <p:tgtEl>
                                          <p:spTgt spid="13332"/>
                                        </p:tgtEl>
                                        <p:attrNameLst>
                                          <p:attrName>ppt_x</p:attrName>
                                        </p:attrNameLst>
                                      </p:cBhvr>
                                      <p:tavLst>
                                        <p:tav tm="0">
                                          <p:val>
                                            <p:strVal val="0-#ppt_w/2"/>
                                          </p:val>
                                        </p:tav>
                                        <p:tav tm="100000">
                                          <p:val>
                                            <p:strVal val="#ppt_x"/>
                                          </p:val>
                                        </p:tav>
                                      </p:tavLst>
                                    </p:anim>
                                    <p:anim calcmode="lin" valueType="num">
                                      <p:cBhvr additive="base">
                                        <p:cTn id="21" dur="500" fill="hold"/>
                                        <p:tgtEl>
                                          <p:spTgt spid="13332"/>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3328"/>
                                        </p:tgtEl>
                                        <p:attrNameLst>
                                          <p:attrName>style.visibility</p:attrName>
                                        </p:attrNameLst>
                                      </p:cBhvr>
                                      <p:to>
                                        <p:strVal val="visible"/>
                                      </p:to>
                                    </p:set>
                                    <p:anim calcmode="lin" valueType="num">
                                      <p:cBhvr additive="base">
                                        <p:cTn id="26" dur="500" fill="hold"/>
                                        <p:tgtEl>
                                          <p:spTgt spid="13328"/>
                                        </p:tgtEl>
                                        <p:attrNameLst>
                                          <p:attrName>ppt_x</p:attrName>
                                        </p:attrNameLst>
                                      </p:cBhvr>
                                      <p:tavLst>
                                        <p:tav tm="0">
                                          <p:val>
                                            <p:strVal val="1+#ppt_w/2"/>
                                          </p:val>
                                        </p:tav>
                                        <p:tav tm="100000">
                                          <p:val>
                                            <p:strVal val="#ppt_x"/>
                                          </p:val>
                                        </p:tav>
                                      </p:tavLst>
                                    </p:anim>
                                    <p:anim calcmode="lin" valueType="num">
                                      <p:cBhvr additive="base">
                                        <p:cTn id="27" dur="500" fill="hold"/>
                                        <p:tgtEl>
                                          <p:spTgt spid="13328"/>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3316"/>
                                        </p:tgtEl>
                                        <p:attrNameLst>
                                          <p:attrName>style.visibility</p:attrName>
                                        </p:attrNameLst>
                                      </p:cBhvr>
                                      <p:to>
                                        <p:strVal val="visible"/>
                                      </p:to>
                                    </p:set>
                                    <p:animEffect transition="in" filter="wipe(up)">
                                      <p:cBhvr>
                                        <p:cTn id="32" dur="500"/>
                                        <p:tgtEl>
                                          <p:spTgt spid="1331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3331"/>
                                        </p:tgtEl>
                                        <p:attrNameLst>
                                          <p:attrName>style.visibility</p:attrName>
                                        </p:attrNameLst>
                                      </p:cBhvr>
                                      <p:to>
                                        <p:strVal val="visible"/>
                                      </p:to>
                                    </p:set>
                                    <p:anim calcmode="lin" valueType="num">
                                      <p:cBhvr additive="base">
                                        <p:cTn id="37" dur="500" fill="hold"/>
                                        <p:tgtEl>
                                          <p:spTgt spid="13331"/>
                                        </p:tgtEl>
                                        <p:attrNameLst>
                                          <p:attrName>ppt_x</p:attrName>
                                        </p:attrNameLst>
                                      </p:cBhvr>
                                      <p:tavLst>
                                        <p:tav tm="0">
                                          <p:val>
                                            <p:strVal val="0-#ppt_w/2"/>
                                          </p:val>
                                        </p:tav>
                                        <p:tav tm="100000">
                                          <p:val>
                                            <p:strVal val="#ppt_x"/>
                                          </p:val>
                                        </p:tav>
                                      </p:tavLst>
                                    </p:anim>
                                    <p:anim calcmode="lin" valueType="num">
                                      <p:cBhvr additive="base">
                                        <p:cTn id="38" dur="500" fill="hold"/>
                                        <p:tgtEl>
                                          <p:spTgt spid="1333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3333"/>
                                        </p:tgtEl>
                                        <p:attrNameLst>
                                          <p:attrName>style.visibility</p:attrName>
                                        </p:attrNameLst>
                                      </p:cBhvr>
                                      <p:to>
                                        <p:strVal val="visible"/>
                                      </p:to>
                                    </p:set>
                                    <p:anim calcmode="lin" valueType="num">
                                      <p:cBhvr additive="base">
                                        <p:cTn id="43" dur="500" fill="hold"/>
                                        <p:tgtEl>
                                          <p:spTgt spid="13333"/>
                                        </p:tgtEl>
                                        <p:attrNameLst>
                                          <p:attrName>ppt_x</p:attrName>
                                        </p:attrNameLst>
                                      </p:cBhvr>
                                      <p:tavLst>
                                        <p:tav tm="0">
                                          <p:val>
                                            <p:strVal val="1+#ppt_w/2"/>
                                          </p:val>
                                        </p:tav>
                                        <p:tav tm="100000">
                                          <p:val>
                                            <p:strVal val="#ppt_x"/>
                                          </p:val>
                                        </p:tav>
                                      </p:tavLst>
                                    </p:anim>
                                    <p:anim calcmode="lin" valueType="num">
                                      <p:cBhvr additive="base">
                                        <p:cTn id="44" dur="500" fill="hold"/>
                                        <p:tgtEl>
                                          <p:spTgt spid="133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autoUpdateAnimBg="0"/>
      <p:bldP spid="13316" grpId="0" autoUpdateAnimBg="0"/>
      <p:bldP spid="13321"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21" name="Group 81"/>
          <p:cNvGrpSpPr>
            <a:grpSpLocks/>
          </p:cNvGrpSpPr>
          <p:nvPr/>
        </p:nvGrpSpPr>
        <p:grpSpPr bwMode="auto">
          <a:xfrm>
            <a:off x="4343400" y="4343400"/>
            <a:ext cx="3563938" cy="1219200"/>
            <a:chOff x="2880" y="2736"/>
            <a:chExt cx="2245" cy="768"/>
          </a:xfrm>
        </p:grpSpPr>
        <p:pic>
          <p:nvPicPr>
            <p:cNvPr id="10275" name="Picture 35" descr="DNA Ribose upside down"/>
            <p:cNvPicPr>
              <a:picLocks noChangeAspect="1" noChangeArrowheads="1"/>
            </p:cNvPicPr>
            <p:nvPr/>
          </p:nvPicPr>
          <p:blipFill>
            <a:blip r:embed="rId2" cstate="print"/>
            <a:srcRect/>
            <a:stretch>
              <a:fillRect/>
            </a:stretch>
          </p:blipFill>
          <p:spPr bwMode="auto">
            <a:xfrm>
              <a:off x="3936" y="3024"/>
              <a:ext cx="576" cy="455"/>
            </a:xfrm>
            <a:prstGeom prst="rect">
              <a:avLst/>
            </a:prstGeom>
            <a:noFill/>
          </p:spPr>
        </p:pic>
        <p:sp>
          <p:nvSpPr>
            <p:cNvPr id="10286" name="Line 46"/>
            <p:cNvSpPr>
              <a:spLocks noChangeShapeType="1"/>
            </p:cNvSpPr>
            <p:nvPr/>
          </p:nvSpPr>
          <p:spPr bwMode="auto">
            <a:xfrm flipH="1">
              <a:off x="3648" y="3264"/>
              <a:ext cx="384" cy="0"/>
            </a:xfrm>
            <a:prstGeom prst="line">
              <a:avLst/>
            </a:prstGeom>
            <a:noFill/>
            <a:ln w="9525">
              <a:solidFill>
                <a:schemeClr val="tx1"/>
              </a:solidFill>
              <a:round/>
              <a:headEnd/>
              <a:tailEnd/>
            </a:ln>
            <a:effectLst/>
          </p:spPr>
          <p:txBody>
            <a:bodyPr/>
            <a:lstStyle/>
            <a:p>
              <a:endParaRPr lang="en-US"/>
            </a:p>
          </p:txBody>
        </p:sp>
        <p:sp>
          <p:nvSpPr>
            <p:cNvPr id="10289" name="Text Box 49"/>
            <p:cNvSpPr txBox="1">
              <a:spLocks noChangeArrowheads="1"/>
            </p:cNvSpPr>
            <p:nvPr/>
          </p:nvSpPr>
          <p:spPr bwMode="auto">
            <a:xfrm>
              <a:off x="4752" y="2736"/>
              <a:ext cx="373" cy="250"/>
            </a:xfrm>
            <a:prstGeom prst="rect">
              <a:avLst/>
            </a:prstGeom>
            <a:noFill/>
            <a:ln w="9525">
              <a:noFill/>
              <a:miter lim="800000"/>
              <a:headEnd/>
              <a:tailEnd/>
            </a:ln>
            <a:effectLst/>
          </p:spPr>
          <p:txBody>
            <a:bodyPr wrap="none">
              <a:spAutoFit/>
            </a:bodyPr>
            <a:lstStyle/>
            <a:p>
              <a:r>
                <a:rPr lang="en-GB" sz="2000"/>
                <a:t>PO</a:t>
              </a:r>
              <a:r>
                <a:rPr lang="en-GB" sz="2000" baseline="-25000"/>
                <a:t>4</a:t>
              </a:r>
              <a:endParaRPr lang="en-US" sz="2000" baseline="-25000"/>
            </a:p>
          </p:txBody>
        </p:sp>
        <p:sp>
          <p:nvSpPr>
            <p:cNvPr id="10297" name="Line 57"/>
            <p:cNvSpPr>
              <a:spLocks noChangeShapeType="1"/>
            </p:cNvSpPr>
            <p:nvPr/>
          </p:nvSpPr>
          <p:spPr bwMode="auto">
            <a:xfrm flipV="1">
              <a:off x="4368" y="2880"/>
              <a:ext cx="336" cy="192"/>
            </a:xfrm>
            <a:prstGeom prst="line">
              <a:avLst/>
            </a:prstGeom>
            <a:noFill/>
            <a:ln w="9525">
              <a:solidFill>
                <a:schemeClr val="tx1"/>
              </a:solidFill>
              <a:round/>
              <a:headEnd/>
              <a:tailEnd/>
            </a:ln>
            <a:effectLst/>
          </p:spPr>
          <p:txBody>
            <a:bodyPr/>
            <a:lstStyle/>
            <a:p>
              <a:endParaRPr lang="en-US"/>
            </a:p>
          </p:txBody>
        </p:sp>
        <p:sp>
          <p:nvSpPr>
            <p:cNvPr id="10298" name="Line 58"/>
            <p:cNvSpPr>
              <a:spLocks noChangeShapeType="1"/>
            </p:cNvSpPr>
            <p:nvPr/>
          </p:nvSpPr>
          <p:spPr bwMode="auto">
            <a:xfrm>
              <a:off x="4464" y="3312"/>
              <a:ext cx="288" cy="192"/>
            </a:xfrm>
            <a:prstGeom prst="line">
              <a:avLst/>
            </a:prstGeom>
            <a:noFill/>
            <a:ln w="9525">
              <a:solidFill>
                <a:schemeClr val="tx1"/>
              </a:solidFill>
              <a:round/>
              <a:headEnd/>
              <a:tailEnd/>
            </a:ln>
            <a:effectLst/>
          </p:spPr>
          <p:txBody>
            <a:bodyPr/>
            <a:lstStyle/>
            <a:p>
              <a:endParaRPr lang="en-US"/>
            </a:p>
          </p:txBody>
        </p:sp>
        <p:pic>
          <p:nvPicPr>
            <p:cNvPr id="10316" name="Picture 76" descr="DNA Cytosine flipped"/>
            <p:cNvPicPr>
              <a:picLocks noChangeAspect="1" noChangeArrowheads="1"/>
            </p:cNvPicPr>
            <p:nvPr/>
          </p:nvPicPr>
          <p:blipFill>
            <a:blip r:embed="rId3" cstate="print">
              <a:lum contrast="20000"/>
            </a:blip>
            <a:srcRect/>
            <a:stretch>
              <a:fillRect/>
            </a:stretch>
          </p:blipFill>
          <p:spPr bwMode="auto">
            <a:xfrm>
              <a:off x="2880" y="3168"/>
              <a:ext cx="804" cy="196"/>
            </a:xfrm>
            <a:prstGeom prst="rect">
              <a:avLst/>
            </a:prstGeom>
            <a:noFill/>
          </p:spPr>
        </p:pic>
      </p:grpSp>
      <p:grpSp>
        <p:nvGrpSpPr>
          <p:cNvPr id="10320" name="Group 80"/>
          <p:cNvGrpSpPr>
            <a:grpSpLocks/>
          </p:cNvGrpSpPr>
          <p:nvPr/>
        </p:nvGrpSpPr>
        <p:grpSpPr bwMode="auto">
          <a:xfrm>
            <a:off x="4343400" y="2971800"/>
            <a:ext cx="3487738" cy="1371600"/>
            <a:chOff x="2880" y="1872"/>
            <a:chExt cx="2197" cy="864"/>
          </a:xfrm>
        </p:grpSpPr>
        <p:pic>
          <p:nvPicPr>
            <p:cNvPr id="10274" name="Picture 34" descr="DNA Ribose upside down"/>
            <p:cNvPicPr>
              <a:picLocks noChangeAspect="1" noChangeArrowheads="1"/>
            </p:cNvPicPr>
            <p:nvPr/>
          </p:nvPicPr>
          <p:blipFill>
            <a:blip r:embed="rId2" cstate="print"/>
            <a:srcRect/>
            <a:stretch>
              <a:fillRect/>
            </a:stretch>
          </p:blipFill>
          <p:spPr bwMode="auto">
            <a:xfrm>
              <a:off x="3936" y="2256"/>
              <a:ext cx="576" cy="455"/>
            </a:xfrm>
            <a:prstGeom prst="rect">
              <a:avLst/>
            </a:prstGeom>
            <a:noFill/>
          </p:spPr>
        </p:pic>
        <p:sp>
          <p:nvSpPr>
            <p:cNvPr id="10288" name="Text Box 48"/>
            <p:cNvSpPr txBox="1">
              <a:spLocks noChangeArrowheads="1"/>
            </p:cNvSpPr>
            <p:nvPr/>
          </p:nvSpPr>
          <p:spPr bwMode="auto">
            <a:xfrm>
              <a:off x="4704" y="1872"/>
              <a:ext cx="373" cy="250"/>
            </a:xfrm>
            <a:prstGeom prst="rect">
              <a:avLst/>
            </a:prstGeom>
            <a:noFill/>
            <a:ln w="9525">
              <a:noFill/>
              <a:miter lim="800000"/>
              <a:headEnd/>
              <a:tailEnd/>
            </a:ln>
            <a:effectLst/>
          </p:spPr>
          <p:txBody>
            <a:bodyPr wrap="none">
              <a:spAutoFit/>
            </a:bodyPr>
            <a:lstStyle/>
            <a:p>
              <a:r>
                <a:rPr lang="en-GB" sz="2000"/>
                <a:t>PO</a:t>
              </a:r>
              <a:r>
                <a:rPr lang="en-GB" sz="2000" baseline="-25000"/>
                <a:t>4</a:t>
              </a:r>
              <a:endParaRPr lang="en-US" sz="2000" baseline="-25000"/>
            </a:p>
          </p:txBody>
        </p:sp>
        <p:sp>
          <p:nvSpPr>
            <p:cNvPr id="10295" name="Line 55"/>
            <p:cNvSpPr>
              <a:spLocks noChangeShapeType="1"/>
            </p:cNvSpPr>
            <p:nvPr/>
          </p:nvSpPr>
          <p:spPr bwMode="auto">
            <a:xfrm flipV="1">
              <a:off x="4368" y="2064"/>
              <a:ext cx="336" cy="240"/>
            </a:xfrm>
            <a:prstGeom prst="line">
              <a:avLst/>
            </a:prstGeom>
            <a:noFill/>
            <a:ln w="9525">
              <a:solidFill>
                <a:schemeClr val="tx1"/>
              </a:solidFill>
              <a:round/>
              <a:headEnd/>
              <a:tailEnd/>
            </a:ln>
            <a:effectLst/>
          </p:spPr>
          <p:txBody>
            <a:bodyPr/>
            <a:lstStyle/>
            <a:p>
              <a:endParaRPr lang="en-US"/>
            </a:p>
          </p:txBody>
        </p:sp>
        <p:sp>
          <p:nvSpPr>
            <p:cNvPr id="10296" name="Line 56"/>
            <p:cNvSpPr>
              <a:spLocks noChangeShapeType="1"/>
            </p:cNvSpPr>
            <p:nvPr/>
          </p:nvSpPr>
          <p:spPr bwMode="auto">
            <a:xfrm>
              <a:off x="4464" y="2496"/>
              <a:ext cx="336" cy="240"/>
            </a:xfrm>
            <a:prstGeom prst="line">
              <a:avLst/>
            </a:prstGeom>
            <a:noFill/>
            <a:ln w="9525">
              <a:solidFill>
                <a:schemeClr val="tx1"/>
              </a:solidFill>
              <a:round/>
              <a:headEnd/>
              <a:tailEnd/>
            </a:ln>
            <a:effectLst/>
          </p:spPr>
          <p:txBody>
            <a:bodyPr/>
            <a:lstStyle/>
            <a:p>
              <a:endParaRPr lang="en-US"/>
            </a:p>
          </p:txBody>
        </p:sp>
        <p:pic>
          <p:nvPicPr>
            <p:cNvPr id="10315" name="Picture 75" descr="DNA adenine flipped"/>
            <p:cNvPicPr>
              <a:picLocks noChangeAspect="1" noChangeArrowheads="1"/>
            </p:cNvPicPr>
            <p:nvPr/>
          </p:nvPicPr>
          <p:blipFill>
            <a:blip r:embed="rId4" cstate="print">
              <a:lum contrast="20000"/>
            </a:blip>
            <a:srcRect/>
            <a:stretch>
              <a:fillRect/>
            </a:stretch>
          </p:blipFill>
          <p:spPr bwMode="auto">
            <a:xfrm>
              <a:off x="2880" y="2400"/>
              <a:ext cx="824" cy="196"/>
            </a:xfrm>
            <a:prstGeom prst="rect">
              <a:avLst/>
            </a:prstGeom>
            <a:noFill/>
          </p:spPr>
        </p:pic>
        <p:sp>
          <p:nvSpPr>
            <p:cNvPr id="10319" name="Line 79"/>
            <p:cNvSpPr>
              <a:spLocks noChangeShapeType="1"/>
            </p:cNvSpPr>
            <p:nvPr/>
          </p:nvSpPr>
          <p:spPr bwMode="auto">
            <a:xfrm flipH="1">
              <a:off x="3648" y="2496"/>
              <a:ext cx="384" cy="0"/>
            </a:xfrm>
            <a:prstGeom prst="line">
              <a:avLst/>
            </a:prstGeom>
            <a:noFill/>
            <a:ln w="9525">
              <a:solidFill>
                <a:schemeClr val="tx1"/>
              </a:solidFill>
              <a:round/>
              <a:headEnd/>
              <a:tailEnd/>
            </a:ln>
            <a:effectLst/>
          </p:spPr>
          <p:txBody>
            <a:bodyPr/>
            <a:lstStyle/>
            <a:p>
              <a:endParaRPr lang="en-US"/>
            </a:p>
          </p:txBody>
        </p:sp>
      </p:grpSp>
      <p:grpSp>
        <p:nvGrpSpPr>
          <p:cNvPr id="10327" name="Group 87"/>
          <p:cNvGrpSpPr>
            <a:grpSpLocks/>
          </p:cNvGrpSpPr>
          <p:nvPr/>
        </p:nvGrpSpPr>
        <p:grpSpPr bwMode="auto">
          <a:xfrm>
            <a:off x="4419600" y="685800"/>
            <a:ext cx="3335338" cy="1179513"/>
            <a:chOff x="2784" y="432"/>
            <a:chExt cx="2101" cy="743"/>
          </a:xfrm>
        </p:grpSpPr>
        <p:grpSp>
          <p:nvGrpSpPr>
            <p:cNvPr id="10317" name="Group 77"/>
            <p:cNvGrpSpPr>
              <a:grpSpLocks/>
            </p:cNvGrpSpPr>
            <p:nvPr/>
          </p:nvGrpSpPr>
          <p:grpSpPr bwMode="auto">
            <a:xfrm>
              <a:off x="2784" y="432"/>
              <a:ext cx="2101" cy="743"/>
              <a:chOff x="2880" y="432"/>
              <a:chExt cx="2101" cy="743"/>
            </a:xfrm>
          </p:grpSpPr>
          <p:pic>
            <p:nvPicPr>
              <p:cNvPr id="10272" name="Picture 32" descr="DNA Ribose upside down"/>
              <p:cNvPicPr>
                <a:picLocks noChangeAspect="1" noChangeArrowheads="1"/>
              </p:cNvPicPr>
              <p:nvPr/>
            </p:nvPicPr>
            <p:blipFill>
              <a:blip r:embed="rId2" cstate="print"/>
              <a:srcRect/>
              <a:stretch>
                <a:fillRect/>
              </a:stretch>
            </p:blipFill>
            <p:spPr bwMode="auto">
              <a:xfrm>
                <a:off x="3936" y="720"/>
                <a:ext cx="576" cy="455"/>
              </a:xfrm>
              <a:prstGeom prst="rect">
                <a:avLst/>
              </a:prstGeom>
              <a:noFill/>
            </p:spPr>
          </p:pic>
          <p:sp>
            <p:nvSpPr>
              <p:cNvPr id="10277" name="Line 37"/>
              <p:cNvSpPr>
                <a:spLocks noChangeShapeType="1"/>
              </p:cNvSpPr>
              <p:nvPr/>
            </p:nvSpPr>
            <p:spPr bwMode="auto">
              <a:xfrm flipH="1" flipV="1">
                <a:off x="3648" y="960"/>
                <a:ext cx="384" cy="0"/>
              </a:xfrm>
              <a:prstGeom prst="line">
                <a:avLst/>
              </a:prstGeom>
              <a:noFill/>
              <a:ln w="9525">
                <a:solidFill>
                  <a:schemeClr val="tx1"/>
                </a:solidFill>
                <a:round/>
                <a:headEnd/>
                <a:tailEnd/>
              </a:ln>
              <a:effectLst/>
            </p:spPr>
            <p:txBody>
              <a:bodyPr/>
              <a:lstStyle/>
              <a:p>
                <a:endParaRPr lang="en-US"/>
              </a:p>
            </p:txBody>
          </p:sp>
          <p:sp>
            <p:nvSpPr>
              <p:cNvPr id="10290" name="Text Box 50"/>
              <p:cNvSpPr txBox="1">
                <a:spLocks noChangeArrowheads="1"/>
              </p:cNvSpPr>
              <p:nvPr/>
            </p:nvSpPr>
            <p:spPr bwMode="auto">
              <a:xfrm>
                <a:off x="4608" y="432"/>
                <a:ext cx="373" cy="250"/>
              </a:xfrm>
              <a:prstGeom prst="rect">
                <a:avLst/>
              </a:prstGeom>
              <a:noFill/>
              <a:ln w="9525">
                <a:noFill/>
                <a:miter lim="800000"/>
                <a:headEnd/>
                <a:tailEnd/>
              </a:ln>
              <a:effectLst/>
            </p:spPr>
            <p:txBody>
              <a:bodyPr wrap="none">
                <a:spAutoFit/>
              </a:bodyPr>
              <a:lstStyle/>
              <a:p>
                <a:r>
                  <a:rPr lang="en-GB" sz="2000"/>
                  <a:t>PO</a:t>
                </a:r>
                <a:r>
                  <a:rPr lang="en-GB" sz="2000" baseline="-25000"/>
                  <a:t>4</a:t>
                </a:r>
                <a:endParaRPr lang="en-US" sz="2000" baseline="-25000"/>
              </a:p>
            </p:txBody>
          </p:sp>
          <p:sp>
            <p:nvSpPr>
              <p:cNvPr id="10291" name="Line 51"/>
              <p:cNvSpPr>
                <a:spLocks noChangeShapeType="1"/>
              </p:cNvSpPr>
              <p:nvPr/>
            </p:nvSpPr>
            <p:spPr bwMode="auto">
              <a:xfrm flipV="1">
                <a:off x="4368" y="576"/>
                <a:ext cx="240" cy="192"/>
              </a:xfrm>
              <a:prstGeom prst="line">
                <a:avLst/>
              </a:prstGeom>
              <a:noFill/>
              <a:ln w="9525">
                <a:solidFill>
                  <a:schemeClr val="tx1"/>
                </a:solidFill>
                <a:round/>
                <a:headEnd/>
                <a:tailEnd/>
              </a:ln>
              <a:effectLst/>
            </p:spPr>
            <p:txBody>
              <a:bodyPr/>
              <a:lstStyle/>
              <a:p>
                <a:endParaRPr lang="en-US"/>
              </a:p>
            </p:txBody>
          </p:sp>
          <p:sp>
            <p:nvSpPr>
              <p:cNvPr id="10292" name="Line 52"/>
              <p:cNvSpPr>
                <a:spLocks noChangeShapeType="1"/>
              </p:cNvSpPr>
              <p:nvPr/>
            </p:nvSpPr>
            <p:spPr bwMode="auto">
              <a:xfrm>
                <a:off x="4464" y="960"/>
                <a:ext cx="240" cy="192"/>
              </a:xfrm>
              <a:prstGeom prst="line">
                <a:avLst/>
              </a:prstGeom>
              <a:noFill/>
              <a:ln w="9525">
                <a:solidFill>
                  <a:schemeClr val="tx1"/>
                </a:solidFill>
                <a:round/>
                <a:headEnd/>
                <a:tailEnd/>
              </a:ln>
              <a:effectLst/>
            </p:spPr>
            <p:txBody>
              <a:bodyPr/>
              <a:lstStyle/>
              <a:p>
                <a:endParaRPr lang="en-US"/>
              </a:p>
            </p:txBody>
          </p:sp>
          <p:pic>
            <p:nvPicPr>
              <p:cNvPr id="10313" name="Picture 73" descr="DNA Thymine flipped"/>
              <p:cNvPicPr>
                <a:picLocks noChangeAspect="1" noChangeArrowheads="1"/>
              </p:cNvPicPr>
              <p:nvPr/>
            </p:nvPicPr>
            <p:blipFill>
              <a:blip r:embed="rId5" cstate="print">
                <a:lum contrast="20000"/>
              </a:blip>
              <a:srcRect/>
              <a:stretch>
                <a:fillRect/>
              </a:stretch>
            </p:blipFill>
            <p:spPr bwMode="auto">
              <a:xfrm>
                <a:off x="2880" y="864"/>
                <a:ext cx="801" cy="209"/>
              </a:xfrm>
              <a:prstGeom prst="rect">
                <a:avLst/>
              </a:prstGeom>
              <a:noFill/>
            </p:spPr>
          </p:pic>
        </p:grpSp>
        <p:sp>
          <p:nvSpPr>
            <p:cNvPr id="10326" name="Text Box 86"/>
            <p:cNvSpPr txBox="1">
              <a:spLocks noChangeArrowheads="1"/>
            </p:cNvSpPr>
            <p:nvPr/>
          </p:nvSpPr>
          <p:spPr bwMode="auto">
            <a:xfrm>
              <a:off x="2928" y="863"/>
              <a:ext cx="564" cy="212"/>
            </a:xfrm>
            <a:prstGeom prst="rect">
              <a:avLst/>
            </a:prstGeom>
            <a:noFill/>
            <a:ln w="9525">
              <a:noFill/>
              <a:miter lim="800000"/>
              <a:headEnd/>
              <a:tailEnd/>
            </a:ln>
            <a:effectLst/>
          </p:spPr>
          <p:txBody>
            <a:bodyPr wrap="none">
              <a:spAutoFit/>
            </a:bodyPr>
            <a:lstStyle/>
            <a:p>
              <a:r>
                <a:rPr lang="en-GB" sz="1600">
                  <a:latin typeface="Arial" charset="0"/>
                </a:rPr>
                <a:t>thymine</a:t>
              </a:r>
              <a:endParaRPr lang="en-US" sz="1600">
                <a:latin typeface="Arial" charset="0"/>
              </a:endParaRPr>
            </a:p>
          </p:txBody>
        </p:sp>
      </p:grpSp>
      <p:grpSp>
        <p:nvGrpSpPr>
          <p:cNvPr id="10331" name="Group 91"/>
          <p:cNvGrpSpPr>
            <a:grpSpLocks/>
          </p:cNvGrpSpPr>
          <p:nvPr/>
        </p:nvGrpSpPr>
        <p:grpSpPr bwMode="auto">
          <a:xfrm>
            <a:off x="914400" y="685800"/>
            <a:ext cx="3484563" cy="5257800"/>
            <a:chOff x="576" y="432"/>
            <a:chExt cx="2195" cy="3312"/>
          </a:xfrm>
        </p:grpSpPr>
        <p:grpSp>
          <p:nvGrpSpPr>
            <p:cNvPr id="10325" name="Group 85"/>
            <p:cNvGrpSpPr>
              <a:grpSpLocks/>
            </p:cNvGrpSpPr>
            <p:nvPr/>
          </p:nvGrpSpPr>
          <p:grpSpPr bwMode="auto">
            <a:xfrm>
              <a:off x="576" y="432"/>
              <a:ext cx="2195" cy="3312"/>
              <a:chOff x="576" y="432"/>
              <a:chExt cx="2195" cy="3312"/>
            </a:xfrm>
          </p:grpSpPr>
          <p:grpSp>
            <p:nvGrpSpPr>
              <p:cNvPr id="10312" name="Group 72"/>
              <p:cNvGrpSpPr>
                <a:grpSpLocks/>
              </p:cNvGrpSpPr>
              <p:nvPr/>
            </p:nvGrpSpPr>
            <p:grpSpPr bwMode="auto">
              <a:xfrm>
                <a:off x="576" y="432"/>
                <a:ext cx="2195" cy="3312"/>
                <a:chOff x="576" y="432"/>
                <a:chExt cx="2195" cy="3312"/>
              </a:xfrm>
            </p:grpSpPr>
            <p:grpSp>
              <p:nvGrpSpPr>
                <p:cNvPr id="10307" name="Group 67"/>
                <p:cNvGrpSpPr>
                  <a:grpSpLocks/>
                </p:cNvGrpSpPr>
                <p:nvPr/>
              </p:nvGrpSpPr>
              <p:grpSpPr bwMode="auto">
                <a:xfrm>
                  <a:off x="624" y="432"/>
                  <a:ext cx="2147" cy="960"/>
                  <a:chOff x="624" y="432"/>
                  <a:chExt cx="2147" cy="960"/>
                </a:xfrm>
              </p:grpSpPr>
              <p:sp>
                <p:nvSpPr>
                  <p:cNvPr id="10243" name="AutoShape 3"/>
                  <p:cNvSpPr>
                    <a:spLocks noChangeArrowheads="1"/>
                  </p:cNvSpPr>
                  <p:nvPr/>
                </p:nvSpPr>
                <p:spPr bwMode="auto">
                  <a:xfrm>
                    <a:off x="1152" y="816"/>
                    <a:ext cx="480" cy="384"/>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0244" name="Text Box 4"/>
                  <p:cNvSpPr txBox="1">
                    <a:spLocks noChangeArrowheads="1"/>
                  </p:cNvSpPr>
                  <p:nvPr/>
                </p:nvSpPr>
                <p:spPr bwMode="auto">
                  <a:xfrm>
                    <a:off x="624" y="576"/>
                    <a:ext cx="373" cy="250"/>
                  </a:xfrm>
                  <a:prstGeom prst="rect">
                    <a:avLst/>
                  </a:prstGeom>
                  <a:noFill/>
                  <a:ln w="9525">
                    <a:noFill/>
                    <a:miter lim="800000"/>
                    <a:headEnd/>
                    <a:tailEnd/>
                  </a:ln>
                  <a:effectLst/>
                </p:spPr>
                <p:txBody>
                  <a:bodyPr wrap="none">
                    <a:spAutoFit/>
                  </a:bodyPr>
                  <a:lstStyle/>
                  <a:p>
                    <a:r>
                      <a:rPr lang="en-US" sz="2000"/>
                      <a:t>PO</a:t>
                    </a:r>
                    <a:r>
                      <a:rPr lang="en-US" sz="2000" baseline="-25000"/>
                      <a:t>4</a:t>
                    </a:r>
                  </a:p>
                </p:txBody>
              </p:sp>
              <p:sp>
                <p:nvSpPr>
                  <p:cNvPr id="10246" name="Line 6"/>
                  <p:cNvSpPr>
                    <a:spLocks noChangeShapeType="1"/>
                  </p:cNvSpPr>
                  <p:nvPr/>
                </p:nvSpPr>
                <p:spPr bwMode="auto">
                  <a:xfrm flipH="1" flipV="1">
                    <a:off x="960" y="816"/>
                    <a:ext cx="192" cy="144"/>
                  </a:xfrm>
                  <a:prstGeom prst="line">
                    <a:avLst/>
                  </a:prstGeom>
                  <a:noFill/>
                  <a:ln w="9525">
                    <a:solidFill>
                      <a:schemeClr val="tx1"/>
                    </a:solidFill>
                    <a:round/>
                    <a:headEnd/>
                    <a:tailEnd/>
                  </a:ln>
                  <a:effectLst/>
                </p:spPr>
                <p:txBody>
                  <a:bodyPr/>
                  <a:lstStyle/>
                  <a:p>
                    <a:endParaRPr lang="en-US"/>
                  </a:p>
                </p:txBody>
              </p:sp>
              <p:sp>
                <p:nvSpPr>
                  <p:cNvPr id="10247" name="Line 7"/>
                  <p:cNvSpPr>
                    <a:spLocks noChangeShapeType="1"/>
                  </p:cNvSpPr>
                  <p:nvPr/>
                </p:nvSpPr>
                <p:spPr bwMode="auto">
                  <a:xfrm>
                    <a:off x="1632" y="960"/>
                    <a:ext cx="336" cy="0"/>
                  </a:xfrm>
                  <a:prstGeom prst="line">
                    <a:avLst/>
                  </a:prstGeom>
                  <a:noFill/>
                  <a:ln w="9525">
                    <a:solidFill>
                      <a:schemeClr val="tx1"/>
                    </a:solidFill>
                    <a:round/>
                    <a:headEnd/>
                    <a:tailEnd/>
                  </a:ln>
                  <a:effectLst/>
                </p:spPr>
                <p:txBody>
                  <a:bodyPr/>
                  <a:lstStyle/>
                  <a:p>
                    <a:endParaRPr lang="en-US"/>
                  </a:p>
                </p:txBody>
              </p:sp>
              <p:sp>
                <p:nvSpPr>
                  <p:cNvPr id="10248" name="Line 8"/>
                  <p:cNvSpPr>
                    <a:spLocks noChangeShapeType="1"/>
                  </p:cNvSpPr>
                  <p:nvPr/>
                </p:nvSpPr>
                <p:spPr bwMode="auto">
                  <a:xfrm flipH="1">
                    <a:off x="960" y="1200"/>
                    <a:ext cx="288" cy="192"/>
                  </a:xfrm>
                  <a:prstGeom prst="line">
                    <a:avLst/>
                  </a:prstGeom>
                  <a:noFill/>
                  <a:ln w="9525">
                    <a:solidFill>
                      <a:schemeClr val="tx1"/>
                    </a:solidFill>
                    <a:round/>
                    <a:headEnd/>
                    <a:tailEnd/>
                  </a:ln>
                  <a:effectLst/>
                </p:spPr>
                <p:txBody>
                  <a:bodyPr/>
                  <a:lstStyle/>
                  <a:p>
                    <a:endParaRPr lang="en-US"/>
                  </a:p>
                </p:txBody>
              </p:sp>
              <p:sp>
                <p:nvSpPr>
                  <p:cNvPr id="10249" name="Line 9"/>
                  <p:cNvSpPr>
                    <a:spLocks noChangeShapeType="1"/>
                  </p:cNvSpPr>
                  <p:nvPr/>
                </p:nvSpPr>
                <p:spPr bwMode="auto">
                  <a:xfrm flipV="1">
                    <a:off x="960" y="432"/>
                    <a:ext cx="240" cy="192"/>
                  </a:xfrm>
                  <a:prstGeom prst="line">
                    <a:avLst/>
                  </a:prstGeom>
                  <a:noFill/>
                  <a:ln w="9525">
                    <a:solidFill>
                      <a:schemeClr val="tx1"/>
                    </a:solidFill>
                    <a:round/>
                    <a:headEnd/>
                    <a:tailEnd/>
                  </a:ln>
                  <a:effectLst/>
                </p:spPr>
                <p:txBody>
                  <a:bodyPr/>
                  <a:lstStyle/>
                  <a:p>
                    <a:endParaRPr lang="en-US"/>
                  </a:p>
                </p:txBody>
              </p:sp>
              <p:pic>
                <p:nvPicPr>
                  <p:cNvPr id="10301" name="Picture 61" descr="DNA adenine"/>
                  <p:cNvPicPr>
                    <a:picLocks noChangeAspect="1" noChangeArrowheads="1"/>
                  </p:cNvPicPr>
                  <p:nvPr/>
                </p:nvPicPr>
                <p:blipFill>
                  <a:blip r:embed="rId6" cstate="print">
                    <a:lum contrast="20000"/>
                  </a:blip>
                  <a:srcRect/>
                  <a:stretch>
                    <a:fillRect/>
                  </a:stretch>
                </p:blipFill>
                <p:spPr bwMode="auto">
                  <a:xfrm>
                    <a:off x="1968" y="864"/>
                    <a:ext cx="803" cy="205"/>
                  </a:xfrm>
                  <a:prstGeom prst="rect">
                    <a:avLst/>
                  </a:prstGeom>
                  <a:noFill/>
                </p:spPr>
              </p:pic>
            </p:grpSp>
            <p:grpSp>
              <p:nvGrpSpPr>
                <p:cNvPr id="10308" name="Group 68"/>
                <p:cNvGrpSpPr>
                  <a:grpSpLocks/>
                </p:cNvGrpSpPr>
                <p:nvPr/>
              </p:nvGrpSpPr>
              <p:grpSpPr bwMode="auto">
                <a:xfrm>
                  <a:off x="624" y="1344"/>
                  <a:ext cx="2145" cy="816"/>
                  <a:chOff x="624" y="1344"/>
                  <a:chExt cx="2145" cy="816"/>
                </a:xfrm>
              </p:grpSpPr>
              <p:sp>
                <p:nvSpPr>
                  <p:cNvPr id="10251" name="AutoShape 11"/>
                  <p:cNvSpPr>
                    <a:spLocks noChangeArrowheads="1"/>
                  </p:cNvSpPr>
                  <p:nvPr/>
                </p:nvSpPr>
                <p:spPr bwMode="auto">
                  <a:xfrm>
                    <a:off x="1152" y="1584"/>
                    <a:ext cx="480" cy="384"/>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0252" name="Text Box 12"/>
                  <p:cNvSpPr txBox="1">
                    <a:spLocks noChangeArrowheads="1"/>
                  </p:cNvSpPr>
                  <p:nvPr/>
                </p:nvSpPr>
                <p:spPr bwMode="auto">
                  <a:xfrm>
                    <a:off x="624" y="1344"/>
                    <a:ext cx="373" cy="250"/>
                  </a:xfrm>
                  <a:prstGeom prst="rect">
                    <a:avLst/>
                  </a:prstGeom>
                  <a:noFill/>
                  <a:ln w="9525">
                    <a:noFill/>
                    <a:miter lim="800000"/>
                    <a:headEnd/>
                    <a:tailEnd/>
                  </a:ln>
                  <a:effectLst/>
                </p:spPr>
                <p:txBody>
                  <a:bodyPr wrap="none">
                    <a:spAutoFit/>
                  </a:bodyPr>
                  <a:lstStyle/>
                  <a:p>
                    <a:r>
                      <a:rPr lang="en-US" sz="2000"/>
                      <a:t>PO</a:t>
                    </a:r>
                    <a:r>
                      <a:rPr lang="en-US" sz="2000" baseline="-25000"/>
                      <a:t>4</a:t>
                    </a:r>
                  </a:p>
                </p:txBody>
              </p:sp>
              <p:sp>
                <p:nvSpPr>
                  <p:cNvPr id="10253" name="Line 13"/>
                  <p:cNvSpPr>
                    <a:spLocks noChangeShapeType="1"/>
                  </p:cNvSpPr>
                  <p:nvPr/>
                </p:nvSpPr>
                <p:spPr bwMode="auto">
                  <a:xfrm flipH="1" flipV="1">
                    <a:off x="960" y="1584"/>
                    <a:ext cx="192" cy="144"/>
                  </a:xfrm>
                  <a:prstGeom prst="line">
                    <a:avLst/>
                  </a:prstGeom>
                  <a:noFill/>
                  <a:ln w="9525">
                    <a:solidFill>
                      <a:schemeClr val="tx1"/>
                    </a:solidFill>
                    <a:round/>
                    <a:headEnd/>
                    <a:tailEnd/>
                  </a:ln>
                  <a:effectLst/>
                </p:spPr>
                <p:txBody>
                  <a:bodyPr/>
                  <a:lstStyle/>
                  <a:p>
                    <a:endParaRPr lang="en-US"/>
                  </a:p>
                </p:txBody>
              </p:sp>
              <p:sp>
                <p:nvSpPr>
                  <p:cNvPr id="10254" name="Line 14"/>
                  <p:cNvSpPr>
                    <a:spLocks noChangeShapeType="1"/>
                  </p:cNvSpPr>
                  <p:nvPr/>
                </p:nvSpPr>
                <p:spPr bwMode="auto">
                  <a:xfrm flipH="1">
                    <a:off x="912" y="1968"/>
                    <a:ext cx="336" cy="192"/>
                  </a:xfrm>
                  <a:prstGeom prst="line">
                    <a:avLst/>
                  </a:prstGeom>
                  <a:noFill/>
                  <a:ln w="9525">
                    <a:solidFill>
                      <a:schemeClr val="tx1"/>
                    </a:solidFill>
                    <a:round/>
                    <a:headEnd/>
                    <a:tailEnd/>
                  </a:ln>
                  <a:effectLst/>
                </p:spPr>
                <p:txBody>
                  <a:bodyPr/>
                  <a:lstStyle/>
                  <a:p>
                    <a:endParaRPr lang="en-US"/>
                  </a:p>
                </p:txBody>
              </p:sp>
              <p:sp>
                <p:nvSpPr>
                  <p:cNvPr id="10256" name="Line 16"/>
                  <p:cNvSpPr>
                    <a:spLocks noChangeShapeType="1"/>
                  </p:cNvSpPr>
                  <p:nvPr/>
                </p:nvSpPr>
                <p:spPr bwMode="auto">
                  <a:xfrm>
                    <a:off x="1632" y="1728"/>
                    <a:ext cx="336" cy="0"/>
                  </a:xfrm>
                  <a:prstGeom prst="line">
                    <a:avLst/>
                  </a:prstGeom>
                  <a:noFill/>
                  <a:ln w="9525">
                    <a:solidFill>
                      <a:schemeClr val="tx1"/>
                    </a:solidFill>
                    <a:round/>
                    <a:headEnd/>
                    <a:tailEnd/>
                  </a:ln>
                  <a:effectLst/>
                </p:spPr>
                <p:txBody>
                  <a:bodyPr/>
                  <a:lstStyle/>
                  <a:p>
                    <a:endParaRPr lang="en-US"/>
                  </a:p>
                </p:txBody>
              </p:sp>
              <p:pic>
                <p:nvPicPr>
                  <p:cNvPr id="10303" name="Picture 63" descr="DNA Cytosine"/>
                  <p:cNvPicPr>
                    <a:picLocks noChangeAspect="1" noChangeArrowheads="1"/>
                  </p:cNvPicPr>
                  <p:nvPr/>
                </p:nvPicPr>
                <p:blipFill>
                  <a:blip r:embed="rId7" cstate="print">
                    <a:lum contrast="20000"/>
                  </a:blip>
                  <a:srcRect/>
                  <a:stretch>
                    <a:fillRect/>
                  </a:stretch>
                </p:blipFill>
                <p:spPr bwMode="auto">
                  <a:xfrm>
                    <a:off x="1968" y="1632"/>
                    <a:ext cx="801" cy="209"/>
                  </a:xfrm>
                  <a:prstGeom prst="rect">
                    <a:avLst/>
                  </a:prstGeom>
                  <a:noFill/>
                </p:spPr>
              </p:pic>
            </p:grpSp>
            <p:grpSp>
              <p:nvGrpSpPr>
                <p:cNvPr id="10309" name="Group 69"/>
                <p:cNvGrpSpPr>
                  <a:grpSpLocks/>
                </p:cNvGrpSpPr>
                <p:nvPr/>
              </p:nvGrpSpPr>
              <p:grpSpPr bwMode="auto">
                <a:xfrm>
                  <a:off x="576" y="2112"/>
                  <a:ext cx="2148" cy="816"/>
                  <a:chOff x="576" y="2112"/>
                  <a:chExt cx="2148" cy="816"/>
                </a:xfrm>
              </p:grpSpPr>
              <p:sp>
                <p:nvSpPr>
                  <p:cNvPr id="10258" name="AutoShape 18"/>
                  <p:cNvSpPr>
                    <a:spLocks noChangeArrowheads="1"/>
                  </p:cNvSpPr>
                  <p:nvPr/>
                </p:nvSpPr>
                <p:spPr bwMode="auto">
                  <a:xfrm>
                    <a:off x="1104" y="2352"/>
                    <a:ext cx="480" cy="384"/>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0259" name="Text Box 19"/>
                  <p:cNvSpPr txBox="1">
                    <a:spLocks noChangeArrowheads="1"/>
                  </p:cNvSpPr>
                  <p:nvPr/>
                </p:nvSpPr>
                <p:spPr bwMode="auto">
                  <a:xfrm>
                    <a:off x="576" y="2112"/>
                    <a:ext cx="373" cy="250"/>
                  </a:xfrm>
                  <a:prstGeom prst="rect">
                    <a:avLst/>
                  </a:prstGeom>
                  <a:noFill/>
                  <a:ln w="9525">
                    <a:noFill/>
                    <a:miter lim="800000"/>
                    <a:headEnd/>
                    <a:tailEnd/>
                  </a:ln>
                  <a:effectLst/>
                </p:spPr>
                <p:txBody>
                  <a:bodyPr wrap="none">
                    <a:spAutoFit/>
                  </a:bodyPr>
                  <a:lstStyle/>
                  <a:p>
                    <a:r>
                      <a:rPr lang="en-US" sz="2000"/>
                      <a:t>PO</a:t>
                    </a:r>
                    <a:r>
                      <a:rPr lang="en-US" sz="2000" baseline="-25000"/>
                      <a:t>4</a:t>
                    </a:r>
                  </a:p>
                </p:txBody>
              </p:sp>
              <p:sp>
                <p:nvSpPr>
                  <p:cNvPr id="10260" name="Line 20"/>
                  <p:cNvSpPr>
                    <a:spLocks noChangeShapeType="1"/>
                  </p:cNvSpPr>
                  <p:nvPr/>
                </p:nvSpPr>
                <p:spPr bwMode="auto">
                  <a:xfrm flipH="1" flipV="1">
                    <a:off x="912" y="2352"/>
                    <a:ext cx="192" cy="144"/>
                  </a:xfrm>
                  <a:prstGeom prst="line">
                    <a:avLst/>
                  </a:prstGeom>
                  <a:noFill/>
                  <a:ln w="9525">
                    <a:solidFill>
                      <a:schemeClr val="tx1"/>
                    </a:solidFill>
                    <a:round/>
                    <a:headEnd/>
                    <a:tailEnd/>
                  </a:ln>
                  <a:effectLst/>
                </p:spPr>
                <p:txBody>
                  <a:bodyPr/>
                  <a:lstStyle/>
                  <a:p>
                    <a:endParaRPr lang="en-US"/>
                  </a:p>
                </p:txBody>
              </p:sp>
              <p:sp>
                <p:nvSpPr>
                  <p:cNvPr id="10261" name="Line 21"/>
                  <p:cNvSpPr>
                    <a:spLocks noChangeShapeType="1"/>
                  </p:cNvSpPr>
                  <p:nvPr/>
                </p:nvSpPr>
                <p:spPr bwMode="auto">
                  <a:xfrm flipH="1">
                    <a:off x="912" y="2736"/>
                    <a:ext cx="288" cy="192"/>
                  </a:xfrm>
                  <a:prstGeom prst="line">
                    <a:avLst/>
                  </a:prstGeom>
                  <a:noFill/>
                  <a:ln w="9525">
                    <a:solidFill>
                      <a:schemeClr val="tx1"/>
                    </a:solidFill>
                    <a:round/>
                    <a:headEnd/>
                    <a:tailEnd/>
                  </a:ln>
                  <a:effectLst/>
                </p:spPr>
                <p:txBody>
                  <a:bodyPr/>
                  <a:lstStyle/>
                  <a:p>
                    <a:endParaRPr lang="en-US"/>
                  </a:p>
                </p:txBody>
              </p:sp>
              <p:sp>
                <p:nvSpPr>
                  <p:cNvPr id="10263" name="Line 23"/>
                  <p:cNvSpPr>
                    <a:spLocks noChangeShapeType="1"/>
                  </p:cNvSpPr>
                  <p:nvPr/>
                </p:nvSpPr>
                <p:spPr bwMode="auto">
                  <a:xfrm>
                    <a:off x="1584" y="2496"/>
                    <a:ext cx="336" cy="0"/>
                  </a:xfrm>
                  <a:prstGeom prst="line">
                    <a:avLst/>
                  </a:prstGeom>
                  <a:noFill/>
                  <a:ln w="9525">
                    <a:solidFill>
                      <a:schemeClr val="tx1"/>
                    </a:solidFill>
                    <a:round/>
                    <a:headEnd/>
                    <a:tailEnd/>
                  </a:ln>
                  <a:effectLst/>
                </p:spPr>
                <p:txBody>
                  <a:bodyPr/>
                  <a:lstStyle/>
                  <a:p>
                    <a:endParaRPr lang="en-US"/>
                  </a:p>
                </p:txBody>
              </p:sp>
              <p:pic>
                <p:nvPicPr>
                  <p:cNvPr id="10304" name="Picture 64" descr="DNA Thymine"/>
                  <p:cNvPicPr>
                    <a:picLocks noChangeAspect="1" noChangeArrowheads="1"/>
                  </p:cNvPicPr>
                  <p:nvPr/>
                </p:nvPicPr>
                <p:blipFill>
                  <a:blip r:embed="rId8" cstate="print">
                    <a:lum contrast="20000"/>
                  </a:blip>
                  <a:srcRect/>
                  <a:stretch>
                    <a:fillRect/>
                  </a:stretch>
                </p:blipFill>
                <p:spPr bwMode="auto">
                  <a:xfrm>
                    <a:off x="1920" y="2400"/>
                    <a:ext cx="804" cy="198"/>
                  </a:xfrm>
                  <a:prstGeom prst="rect">
                    <a:avLst/>
                  </a:prstGeom>
                  <a:noFill/>
                </p:spPr>
              </p:pic>
            </p:grpSp>
            <p:grpSp>
              <p:nvGrpSpPr>
                <p:cNvPr id="10311" name="Group 71"/>
                <p:cNvGrpSpPr>
                  <a:grpSpLocks/>
                </p:cNvGrpSpPr>
                <p:nvPr/>
              </p:nvGrpSpPr>
              <p:grpSpPr bwMode="auto">
                <a:xfrm>
                  <a:off x="576" y="2880"/>
                  <a:ext cx="2148" cy="864"/>
                  <a:chOff x="576" y="2880"/>
                  <a:chExt cx="2148" cy="864"/>
                </a:xfrm>
              </p:grpSpPr>
              <p:grpSp>
                <p:nvGrpSpPr>
                  <p:cNvPr id="10310" name="Group 70"/>
                  <p:cNvGrpSpPr>
                    <a:grpSpLocks/>
                  </p:cNvGrpSpPr>
                  <p:nvPr/>
                </p:nvGrpSpPr>
                <p:grpSpPr bwMode="auto">
                  <a:xfrm>
                    <a:off x="576" y="2880"/>
                    <a:ext cx="1344" cy="864"/>
                    <a:chOff x="576" y="2880"/>
                    <a:chExt cx="1344" cy="864"/>
                  </a:xfrm>
                </p:grpSpPr>
                <p:sp>
                  <p:nvSpPr>
                    <p:cNvPr id="10265" name="AutoShape 25"/>
                    <p:cNvSpPr>
                      <a:spLocks noChangeArrowheads="1"/>
                    </p:cNvSpPr>
                    <p:nvPr/>
                  </p:nvSpPr>
                  <p:spPr bwMode="auto">
                    <a:xfrm>
                      <a:off x="1104" y="3120"/>
                      <a:ext cx="480" cy="384"/>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0266" name="Text Box 26"/>
                    <p:cNvSpPr txBox="1">
                      <a:spLocks noChangeArrowheads="1"/>
                    </p:cNvSpPr>
                    <p:nvPr/>
                  </p:nvSpPr>
                  <p:spPr bwMode="auto">
                    <a:xfrm>
                      <a:off x="576" y="2880"/>
                      <a:ext cx="373" cy="250"/>
                    </a:xfrm>
                    <a:prstGeom prst="rect">
                      <a:avLst/>
                    </a:prstGeom>
                    <a:noFill/>
                    <a:ln w="9525">
                      <a:noFill/>
                      <a:miter lim="800000"/>
                      <a:headEnd/>
                      <a:tailEnd/>
                    </a:ln>
                    <a:effectLst/>
                  </p:spPr>
                  <p:txBody>
                    <a:bodyPr wrap="none">
                      <a:spAutoFit/>
                    </a:bodyPr>
                    <a:lstStyle/>
                    <a:p>
                      <a:r>
                        <a:rPr lang="en-US" sz="2000"/>
                        <a:t>PO</a:t>
                      </a:r>
                      <a:r>
                        <a:rPr lang="en-US" sz="2000" baseline="-25000"/>
                        <a:t>4</a:t>
                      </a:r>
                    </a:p>
                  </p:txBody>
                </p:sp>
                <p:sp>
                  <p:nvSpPr>
                    <p:cNvPr id="10267" name="Line 27"/>
                    <p:cNvSpPr>
                      <a:spLocks noChangeShapeType="1"/>
                    </p:cNvSpPr>
                    <p:nvPr/>
                  </p:nvSpPr>
                  <p:spPr bwMode="auto">
                    <a:xfrm flipH="1" flipV="1">
                      <a:off x="912" y="3120"/>
                      <a:ext cx="192" cy="144"/>
                    </a:xfrm>
                    <a:prstGeom prst="line">
                      <a:avLst/>
                    </a:prstGeom>
                    <a:noFill/>
                    <a:ln w="9525">
                      <a:solidFill>
                        <a:schemeClr val="tx1"/>
                      </a:solidFill>
                      <a:round/>
                      <a:headEnd/>
                      <a:tailEnd/>
                    </a:ln>
                    <a:effectLst/>
                  </p:spPr>
                  <p:txBody>
                    <a:bodyPr/>
                    <a:lstStyle/>
                    <a:p>
                      <a:endParaRPr lang="en-US"/>
                    </a:p>
                  </p:txBody>
                </p:sp>
                <p:sp>
                  <p:nvSpPr>
                    <p:cNvPr id="10268" name="Line 28"/>
                    <p:cNvSpPr>
                      <a:spLocks noChangeShapeType="1"/>
                    </p:cNvSpPr>
                    <p:nvPr/>
                  </p:nvSpPr>
                  <p:spPr bwMode="auto">
                    <a:xfrm flipH="1">
                      <a:off x="912" y="3504"/>
                      <a:ext cx="288" cy="240"/>
                    </a:xfrm>
                    <a:prstGeom prst="line">
                      <a:avLst/>
                    </a:prstGeom>
                    <a:noFill/>
                    <a:ln w="9525">
                      <a:solidFill>
                        <a:schemeClr val="tx1"/>
                      </a:solidFill>
                      <a:round/>
                      <a:headEnd/>
                      <a:tailEnd/>
                    </a:ln>
                    <a:effectLst/>
                  </p:spPr>
                  <p:txBody>
                    <a:bodyPr/>
                    <a:lstStyle/>
                    <a:p>
                      <a:endParaRPr lang="en-US"/>
                    </a:p>
                  </p:txBody>
                </p:sp>
                <p:sp>
                  <p:nvSpPr>
                    <p:cNvPr id="10270" name="Line 30"/>
                    <p:cNvSpPr>
                      <a:spLocks noChangeShapeType="1"/>
                    </p:cNvSpPr>
                    <p:nvPr/>
                  </p:nvSpPr>
                  <p:spPr bwMode="auto">
                    <a:xfrm>
                      <a:off x="1584" y="3264"/>
                      <a:ext cx="336" cy="0"/>
                    </a:xfrm>
                    <a:prstGeom prst="line">
                      <a:avLst/>
                    </a:prstGeom>
                    <a:noFill/>
                    <a:ln w="9525">
                      <a:solidFill>
                        <a:schemeClr val="tx1"/>
                      </a:solidFill>
                      <a:round/>
                      <a:headEnd/>
                      <a:tailEnd/>
                    </a:ln>
                    <a:effectLst/>
                  </p:spPr>
                  <p:txBody>
                    <a:bodyPr/>
                    <a:lstStyle/>
                    <a:p>
                      <a:endParaRPr lang="en-US"/>
                    </a:p>
                  </p:txBody>
                </p:sp>
              </p:grpSp>
              <p:pic>
                <p:nvPicPr>
                  <p:cNvPr id="10306" name="Picture 66" descr="DNA Guanine"/>
                  <p:cNvPicPr>
                    <a:picLocks noChangeAspect="1" noChangeArrowheads="1"/>
                  </p:cNvPicPr>
                  <p:nvPr/>
                </p:nvPicPr>
                <p:blipFill>
                  <a:blip r:embed="rId9" cstate="print">
                    <a:lum contrast="20000"/>
                  </a:blip>
                  <a:srcRect/>
                  <a:stretch>
                    <a:fillRect/>
                  </a:stretch>
                </p:blipFill>
                <p:spPr bwMode="auto">
                  <a:xfrm>
                    <a:off x="1920" y="3168"/>
                    <a:ext cx="804" cy="202"/>
                  </a:xfrm>
                  <a:prstGeom prst="rect">
                    <a:avLst/>
                  </a:prstGeom>
                  <a:noFill/>
                </p:spPr>
              </p:pic>
            </p:grpSp>
          </p:grpSp>
          <p:sp>
            <p:nvSpPr>
              <p:cNvPr id="10324" name="Text Box 84"/>
              <p:cNvSpPr txBox="1">
                <a:spLocks noChangeArrowheads="1"/>
              </p:cNvSpPr>
              <p:nvPr/>
            </p:nvSpPr>
            <p:spPr bwMode="auto">
              <a:xfrm>
                <a:off x="2016" y="864"/>
                <a:ext cx="720" cy="212"/>
              </a:xfrm>
              <a:prstGeom prst="rect">
                <a:avLst/>
              </a:prstGeom>
              <a:noFill/>
              <a:ln w="9525">
                <a:noFill/>
                <a:miter lim="800000"/>
                <a:headEnd/>
                <a:tailEnd/>
              </a:ln>
              <a:effectLst/>
            </p:spPr>
            <p:txBody>
              <a:bodyPr>
                <a:spAutoFit/>
              </a:bodyPr>
              <a:lstStyle/>
              <a:p>
                <a:r>
                  <a:rPr lang="en-US" sz="1600">
                    <a:latin typeface="Arial" charset="0"/>
                  </a:rPr>
                  <a:t>adenine</a:t>
                </a:r>
              </a:p>
            </p:txBody>
          </p:sp>
        </p:grpSp>
        <p:sp>
          <p:nvSpPr>
            <p:cNvPr id="10328" name="Text Box 88"/>
            <p:cNvSpPr txBox="1">
              <a:spLocks noChangeArrowheads="1"/>
            </p:cNvSpPr>
            <p:nvPr/>
          </p:nvSpPr>
          <p:spPr bwMode="auto">
            <a:xfrm>
              <a:off x="2064" y="1615"/>
              <a:ext cx="585" cy="212"/>
            </a:xfrm>
            <a:prstGeom prst="rect">
              <a:avLst/>
            </a:prstGeom>
            <a:noFill/>
            <a:ln w="9525">
              <a:noFill/>
              <a:miter lim="800000"/>
              <a:headEnd/>
              <a:tailEnd/>
            </a:ln>
            <a:effectLst/>
          </p:spPr>
          <p:txBody>
            <a:bodyPr wrap="none">
              <a:spAutoFit/>
            </a:bodyPr>
            <a:lstStyle/>
            <a:p>
              <a:r>
                <a:rPr lang="en-US" sz="1600">
                  <a:latin typeface="Arial" charset="0"/>
                </a:rPr>
                <a:t>cytosine</a:t>
              </a:r>
            </a:p>
          </p:txBody>
        </p:sp>
      </p:grpSp>
      <p:grpSp>
        <p:nvGrpSpPr>
          <p:cNvPr id="10330" name="Group 90"/>
          <p:cNvGrpSpPr>
            <a:grpSpLocks/>
          </p:cNvGrpSpPr>
          <p:nvPr/>
        </p:nvGrpSpPr>
        <p:grpSpPr bwMode="auto">
          <a:xfrm>
            <a:off x="4343400" y="1828800"/>
            <a:ext cx="3487738" cy="1255713"/>
            <a:chOff x="2736" y="1152"/>
            <a:chExt cx="2197" cy="791"/>
          </a:xfrm>
        </p:grpSpPr>
        <p:grpSp>
          <p:nvGrpSpPr>
            <p:cNvPr id="10323" name="Group 83"/>
            <p:cNvGrpSpPr>
              <a:grpSpLocks/>
            </p:cNvGrpSpPr>
            <p:nvPr/>
          </p:nvGrpSpPr>
          <p:grpSpPr bwMode="auto">
            <a:xfrm>
              <a:off x="2736" y="1152"/>
              <a:ext cx="2197" cy="791"/>
              <a:chOff x="2736" y="1152"/>
              <a:chExt cx="2197" cy="791"/>
            </a:xfrm>
          </p:grpSpPr>
          <p:pic>
            <p:nvPicPr>
              <p:cNvPr id="10273" name="Picture 33" descr="DNA Ribose upside down"/>
              <p:cNvPicPr>
                <a:picLocks noChangeAspect="1" noChangeArrowheads="1"/>
              </p:cNvPicPr>
              <p:nvPr/>
            </p:nvPicPr>
            <p:blipFill>
              <a:blip r:embed="rId2" cstate="print"/>
              <a:srcRect/>
              <a:stretch>
                <a:fillRect/>
              </a:stretch>
            </p:blipFill>
            <p:spPr bwMode="auto">
              <a:xfrm>
                <a:off x="3840" y="1488"/>
                <a:ext cx="576" cy="455"/>
              </a:xfrm>
              <a:prstGeom prst="rect">
                <a:avLst/>
              </a:prstGeom>
              <a:noFill/>
            </p:spPr>
          </p:pic>
          <p:sp>
            <p:nvSpPr>
              <p:cNvPr id="10287" name="Text Box 47"/>
              <p:cNvSpPr txBox="1">
                <a:spLocks noChangeArrowheads="1"/>
              </p:cNvSpPr>
              <p:nvPr/>
            </p:nvSpPr>
            <p:spPr bwMode="auto">
              <a:xfrm>
                <a:off x="4560" y="1152"/>
                <a:ext cx="373" cy="250"/>
              </a:xfrm>
              <a:prstGeom prst="rect">
                <a:avLst/>
              </a:prstGeom>
              <a:noFill/>
              <a:ln w="9525">
                <a:noFill/>
                <a:miter lim="800000"/>
                <a:headEnd/>
                <a:tailEnd/>
              </a:ln>
              <a:effectLst/>
            </p:spPr>
            <p:txBody>
              <a:bodyPr wrap="none">
                <a:spAutoFit/>
              </a:bodyPr>
              <a:lstStyle/>
              <a:p>
                <a:r>
                  <a:rPr lang="en-GB" sz="2000"/>
                  <a:t>PO</a:t>
                </a:r>
                <a:r>
                  <a:rPr lang="en-GB" sz="2000" baseline="-25000"/>
                  <a:t>4</a:t>
                </a:r>
                <a:endParaRPr lang="en-US" sz="2000" baseline="-25000"/>
              </a:p>
            </p:txBody>
          </p:sp>
          <p:sp>
            <p:nvSpPr>
              <p:cNvPr id="10293" name="Line 53"/>
              <p:cNvSpPr>
                <a:spLocks noChangeShapeType="1"/>
              </p:cNvSpPr>
              <p:nvPr/>
            </p:nvSpPr>
            <p:spPr bwMode="auto">
              <a:xfrm flipV="1">
                <a:off x="4272" y="1344"/>
                <a:ext cx="288" cy="192"/>
              </a:xfrm>
              <a:prstGeom prst="line">
                <a:avLst/>
              </a:prstGeom>
              <a:noFill/>
              <a:ln w="9525">
                <a:solidFill>
                  <a:schemeClr val="tx1"/>
                </a:solidFill>
                <a:round/>
                <a:headEnd/>
                <a:tailEnd/>
              </a:ln>
              <a:effectLst/>
            </p:spPr>
            <p:txBody>
              <a:bodyPr/>
              <a:lstStyle/>
              <a:p>
                <a:endParaRPr lang="en-US"/>
              </a:p>
            </p:txBody>
          </p:sp>
          <p:sp>
            <p:nvSpPr>
              <p:cNvPr id="10294" name="Line 54"/>
              <p:cNvSpPr>
                <a:spLocks noChangeShapeType="1"/>
              </p:cNvSpPr>
              <p:nvPr/>
            </p:nvSpPr>
            <p:spPr bwMode="auto">
              <a:xfrm>
                <a:off x="4368" y="1776"/>
                <a:ext cx="240" cy="144"/>
              </a:xfrm>
              <a:prstGeom prst="line">
                <a:avLst/>
              </a:prstGeom>
              <a:noFill/>
              <a:ln w="9525">
                <a:solidFill>
                  <a:schemeClr val="tx1"/>
                </a:solidFill>
                <a:round/>
                <a:headEnd/>
                <a:tailEnd/>
              </a:ln>
              <a:effectLst/>
            </p:spPr>
            <p:txBody>
              <a:bodyPr/>
              <a:lstStyle/>
              <a:p>
                <a:endParaRPr lang="en-US"/>
              </a:p>
            </p:txBody>
          </p:sp>
          <p:pic>
            <p:nvPicPr>
              <p:cNvPr id="10314" name="Picture 74" descr="DNA Guanine flipped"/>
              <p:cNvPicPr>
                <a:picLocks noChangeAspect="1" noChangeArrowheads="1"/>
              </p:cNvPicPr>
              <p:nvPr/>
            </p:nvPicPr>
            <p:blipFill>
              <a:blip r:embed="rId10" cstate="print">
                <a:lum contrast="20000"/>
              </a:blip>
              <a:srcRect/>
              <a:stretch>
                <a:fillRect/>
              </a:stretch>
            </p:blipFill>
            <p:spPr bwMode="auto">
              <a:xfrm>
                <a:off x="2736" y="1632"/>
                <a:ext cx="806" cy="200"/>
              </a:xfrm>
              <a:prstGeom prst="rect">
                <a:avLst/>
              </a:prstGeom>
              <a:noFill/>
            </p:spPr>
          </p:pic>
          <p:sp>
            <p:nvSpPr>
              <p:cNvPr id="10322" name="Line 82"/>
              <p:cNvSpPr>
                <a:spLocks noChangeShapeType="1"/>
              </p:cNvSpPr>
              <p:nvPr/>
            </p:nvSpPr>
            <p:spPr bwMode="auto">
              <a:xfrm flipH="1">
                <a:off x="3504" y="1728"/>
                <a:ext cx="432" cy="0"/>
              </a:xfrm>
              <a:prstGeom prst="line">
                <a:avLst/>
              </a:prstGeom>
              <a:noFill/>
              <a:ln w="9525">
                <a:solidFill>
                  <a:schemeClr val="tx1"/>
                </a:solidFill>
                <a:round/>
                <a:headEnd/>
                <a:tailEnd/>
              </a:ln>
              <a:effectLst/>
            </p:spPr>
            <p:txBody>
              <a:bodyPr/>
              <a:lstStyle/>
              <a:p>
                <a:endParaRPr lang="en-US"/>
              </a:p>
            </p:txBody>
          </p:sp>
        </p:grpSp>
        <p:sp>
          <p:nvSpPr>
            <p:cNvPr id="10329" name="Text Box 89"/>
            <p:cNvSpPr txBox="1">
              <a:spLocks noChangeArrowheads="1"/>
            </p:cNvSpPr>
            <p:nvPr/>
          </p:nvSpPr>
          <p:spPr bwMode="auto">
            <a:xfrm>
              <a:off x="2880" y="1615"/>
              <a:ext cx="570" cy="212"/>
            </a:xfrm>
            <a:prstGeom prst="rect">
              <a:avLst/>
            </a:prstGeom>
            <a:noFill/>
            <a:ln w="9525">
              <a:noFill/>
              <a:miter lim="800000"/>
              <a:headEnd/>
              <a:tailEnd/>
            </a:ln>
            <a:effectLst/>
          </p:spPr>
          <p:txBody>
            <a:bodyPr wrap="none">
              <a:spAutoFit/>
            </a:bodyPr>
            <a:lstStyle/>
            <a:p>
              <a:r>
                <a:rPr lang="en-GB" sz="1600">
                  <a:latin typeface="Arial" charset="0"/>
                </a:rPr>
                <a:t>guanine</a:t>
              </a:r>
              <a:endParaRPr lang="en-US" sz="1600">
                <a:latin typeface="Arial" charset="0"/>
              </a:endParaRPr>
            </a:p>
          </p:txBody>
        </p:sp>
      </p:grpSp>
      <p:sp>
        <p:nvSpPr>
          <p:cNvPr id="10332" name="Rectangle 92"/>
          <p:cNvSpPr>
            <a:spLocks noGrp="1" noChangeArrowheads="1"/>
          </p:cNvSpPr>
          <p:nvPr>
            <p:ph type="title" idx="4294967295"/>
          </p:nvPr>
        </p:nvSpPr>
        <p:spPr>
          <a:xfrm>
            <a:off x="0" y="0"/>
            <a:ext cx="1905000" cy="457200"/>
          </a:xfrm>
        </p:spPr>
        <p:txBody>
          <a:bodyPr/>
          <a:lstStyle/>
          <a:p>
            <a:r>
              <a:rPr lang="en-US" sz="2400"/>
              <a:t>Bonding 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331"/>
                                        </p:tgtEl>
                                        <p:attrNameLst>
                                          <p:attrName>style.visibility</p:attrName>
                                        </p:attrNameLst>
                                      </p:cBhvr>
                                      <p:to>
                                        <p:strVal val="visible"/>
                                      </p:to>
                                    </p:set>
                                    <p:animEffect transition="in" filter="wipe(up)">
                                      <p:cBhvr>
                                        <p:cTn id="7" dur="500"/>
                                        <p:tgtEl>
                                          <p:spTgt spid="1033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0327"/>
                                        </p:tgtEl>
                                        <p:attrNameLst>
                                          <p:attrName>style.visibility</p:attrName>
                                        </p:attrNameLst>
                                      </p:cBhvr>
                                      <p:to>
                                        <p:strVal val="visible"/>
                                      </p:to>
                                    </p:set>
                                    <p:anim calcmode="lin" valueType="num">
                                      <p:cBhvr additive="base">
                                        <p:cTn id="12" dur="500" fill="hold"/>
                                        <p:tgtEl>
                                          <p:spTgt spid="10327"/>
                                        </p:tgtEl>
                                        <p:attrNameLst>
                                          <p:attrName>ppt_x</p:attrName>
                                        </p:attrNameLst>
                                      </p:cBhvr>
                                      <p:tavLst>
                                        <p:tav tm="0">
                                          <p:val>
                                            <p:strVal val="1+#ppt_w/2"/>
                                          </p:val>
                                        </p:tav>
                                        <p:tav tm="100000">
                                          <p:val>
                                            <p:strVal val="#ppt_x"/>
                                          </p:val>
                                        </p:tav>
                                      </p:tavLst>
                                    </p:anim>
                                    <p:anim calcmode="lin" valueType="num">
                                      <p:cBhvr additive="base">
                                        <p:cTn id="13" dur="500" fill="hold"/>
                                        <p:tgtEl>
                                          <p:spTgt spid="1032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0330"/>
                                        </p:tgtEl>
                                        <p:attrNameLst>
                                          <p:attrName>style.visibility</p:attrName>
                                        </p:attrNameLst>
                                      </p:cBhvr>
                                      <p:to>
                                        <p:strVal val="visible"/>
                                      </p:to>
                                    </p:set>
                                    <p:anim calcmode="lin" valueType="num">
                                      <p:cBhvr additive="base">
                                        <p:cTn id="18" dur="500" fill="hold"/>
                                        <p:tgtEl>
                                          <p:spTgt spid="10330"/>
                                        </p:tgtEl>
                                        <p:attrNameLst>
                                          <p:attrName>ppt_x</p:attrName>
                                        </p:attrNameLst>
                                      </p:cBhvr>
                                      <p:tavLst>
                                        <p:tav tm="0">
                                          <p:val>
                                            <p:strVal val="1+#ppt_w/2"/>
                                          </p:val>
                                        </p:tav>
                                        <p:tav tm="100000">
                                          <p:val>
                                            <p:strVal val="#ppt_x"/>
                                          </p:val>
                                        </p:tav>
                                      </p:tavLst>
                                    </p:anim>
                                    <p:anim calcmode="lin" valueType="num">
                                      <p:cBhvr additive="base">
                                        <p:cTn id="19" dur="500" fill="hold"/>
                                        <p:tgtEl>
                                          <p:spTgt spid="10330"/>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10320"/>
                                        </p:tgtEl>
                                        <p:attrNameLst>
                                          <p:attrName>style.visibility</p:attrName>
                                        </p:attrNameLst>
                                      </p:cBhvr>
                                      <p:to>
                                        <p:strVal val="visible"/>
                                      </p:to>
                                    </p:set>
                                    <p:anim calcmode="lin" valueType="num">
                                      <p:cBhvr additive="base">
                                        <p:cTn id="24" dur="500" fill="hold"/>
                                        <p:tgtEl>
                                          <p:spTgt spid="10320"/>
                                        </p:tgtEl>
                                        <p:attrNameLst>
                                          <p:attrName>ppt_x</p:attrName>
                                        </p:attrNameLst>
                                      </p:cBhvr>
                                      <p:tavLst>
                                        <p:tav tm="0">
                                          <p:val>
                                            <p:strVal val="1+#ppt_w/2"/>
                                          </p:val>
                                        </p:tav>
                                        <p:tav tm="100000">
                                          <p:val>
                                            <p:strVal val="#ppt_x"/>
                                          </p:val>
                                        </p:tav>
                                      </p:tavLst>
                                    </p:anim>
                                    <p:anim calcmode="lin" valueType="num">
                                      <p:cBhvr additive="base">
                                        <p:cTn id="25" dur="500" fill="hold"/>
                                        <p:tgtEl>
                                          <p:spTgt spid="10320"/>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10321"/>
                                        </p:tgtEl>
                                        <p:attrNameLst>
                                          <p:attrName>style.visibility</p:attrName>
                                        </p:attrNameLst>
                                      </p:cBhvr>
                                      <p:to>
                                        <p:strVal val="visible"/>
                                      </p:to>
                                    </p:set>
                                    <p:anim calcmode="lin" valueType="num">
                                      <p:cBhvr additive="base">
                                        <p:cTn id="30" dur="500" fill="hold"/>
                                        <p:tgtEl>
                                          <p:spTgt spid="10321"/>
                                        </p:tgtEl>
                                        <p:attrNameLst>
                                          <p:attrName>ppt_x</p:attrName>
                                        </p:attrNameLst>
                                      </p:cBhvr>
                                      <p:tavLst>
                                        <p:tav tm="0">
                                          <p:val>
                                            <p:strVal val="1+#ppt_w/2"/>
                                          </p:val>
                                        </p:tav>
                                        <p:tav tm="100000">
                                          <p:val>
                                            <p:strVal val="#ppt_x"/>
                                          </p:val>
                                        </p:tav>
                                      </p:tavLst>
                                    </p:anim>
                                    <p:anim calcmode="lin" valueType="num">
                                      <p:cBhvr additive="base">
                                        <p:cTn id="31" dur="500" fill="hold"/>
                                        <p:tgtEl>
                                          <p:spTgt spid="103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07A487-A871-477A-8B42-A292C1CA6441}"/>
              </a:ext>
            </a:extLst>
          </p:cNvPr>
          <p:cNvPicPr>
            <a:picLocks noChangeAspect="1"/>
          </p:cNvPicPr>
          <p:nvPr/>
        </p:nvPicPr>
        <p:blipFill>
          <a:blip r:embed="rId2"/>
          <a:stretch>
            <a:fillRect/>
          </a:stretch>
        </p:blipFill>
        <p:spPr>
          <a:xfrm>
            <a:off x="5029200" y="3279274"/>
            <a:ext cx="3733800" cy="3578726"/>
          </a:xfrm>
          <a:prstGeom prst="rect">
            <a:avLst/>
          </a:prstGeom>
        </p:spPr>
      </p:pic>
      <p:pic>
        <p:nvPicPr>
          <p:cNvPr id="5" name="Picture 4">
            <a:extLst>
              <a:ext uri="{FF2B5EF4-FFF2-40B4-BE49-F238E27FC236}">
                <a16:creationId xmlns:a16="http://schemas.microsoft.com/office/drawing/2014/main" id="{5910DEFE-EC90-4040-846C-3FAD2B16CDBE}"/>
              </a:ext>
            </a:extLst>
          </p:cNvPr>
          <p:cNvPicPr>
            <a:picLocks noChangeAspect="1"/>
          </p:cNvPicPr>
          <p:nvPr/>
        </p:nvPicPr>
        <p:blipFill>
          <a:blip r:embed="rId3"/>
          <a:stretch>
            <a:fillRect/>
          </a:stretch>
        </p:blipFill>
        <p:spPr>
          <a:xfrm>
            <a:off x="5029200" y="304800"/>
            <a:ext cx="3733800" cy="2695074"/>
          </a:xfrm>
          <a:prstGeom prst="rect">
            <a:avLst/>
          </a:prstGeom>
        </p:spPr>
      </p:pic>
      <p:pic>
        <p:nvPicPr>
          <p:cNvPr id="6" name="Picture 5">
            <a:extLst>
              <a:ext uri="{FF2B5EF4-FFF2-40B4-BE49-F238E27FC236}">
                <a16:creationId xmlns:a16="http://schemas.microsoft.com/office/drawing/2014/main" id="{AECDCC97-8A5D-4865-B9A4-CB972487930A}"/>
              </a:ext>
            </a:extLst>
          </p:cNvPr>
          <p:cNvPicPr>
            <a:picLocks noChangeAspect="1"/>
          </p:cNvPicPr>
          <p:nvPr/>
        </p:nvPicPr>
        <p:blipFill>
          <a:blip r:embed="rId4"/>
          <a:stretch>
            <a:fillRect/>
          </a:stretch>
        </p:blipFill>
        <p:spPr>
          <a:xfrm>
            <a:off x="228600" y="228600"/>
            <a:ext cx="4267200" cy="4800600"/>
          </a:xfrm>
          <a:prstGeom prst="rect">
            <a:avLst/>
          </a:prstGeom>
        </p:spPr>
      </p:pic>
      <p:sp>
        <p:nvSpPr>
          <p:cNvPr id="7" name="Rectangle 6">
            <a:extLst>
              <a:ext uri="{FF2B5EF4-FFF2-40B4-BE49-F238E27FC236}">
                <a16:creationId xmlns:a16="http://schemas.microsoft.com/office/drawing/2014/main" id="{99BF030A-F229-4138-99F0-21179474CD19}"/>
              </a:ext>
            </a:extLst>
          </p:cNvPr>
          <p:cNvSpPr/>
          <p:nvPr/>
        </p:nvSpPr>
        <p:spPr>
          <a:xfrm>
            <a:off x="381001" y="5257800"/>
            <a:ext cx="3581400" cy="1077218"/>
          </a:xfrm>
          <a:prstGeom prst="rect">
            <a:avLst/>
          </a:prstGeom>
        </p:spPr>
        <p:txBody>
          <a:bodyPr wrap="square">
            <a:spAutoFit/>
          </a:bodyPr>
          <a:lstStyle/>
          <a:p>
            <a:pPr algn="ctr"/>
            <a:r>
              <a:rPr lang="en-US" dirty="0">
                <a:solidFill>
                  <a:srgbClr val="C00000"/>
                </a:solidFill>
              </a:rPr>
              <a:t> Watson &amp; Crick model</a:t>
            </a:r>
          </a:p>
        </p:txBody>
      </p:sp>
    </p:spTree>
    <p:extLst>
      <p:ext uri="{BB962C8B-B14F-4D97-AF65-F5344CB8AC3E}">
        <p14:creationId xmlns:p14="http://schemas.microsoft.com/office/powerpoint/2010/main" val="1487977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4338" name="Group 2"/>
          <p:cNvGrpSpPr>
            <a:grpSpLocks/>
          </p:cNvGrpSpPr>
          <p:nvPr/>
        </p:nvGrpSpPr>
        <p:grpSpPr bwMode="auto">
          <a:xfrm>
            <a:off x="1600200" y="457200"/>
            <a:ext cx="2536825" cy="6053138"/>
            <a:chOff x="576" y="288"/>
            <a:chExt cx="1598" cy="3813"/>
          </a:xfrm>
        </p:grpSpPr>
        <p:grpSp>
          <p:nvGrpSpPr>
            <p:cNvPr id="14339" name="Group 3"/>
            <p:cNvGrpSpPr>
              <a:grpSpLocks/>
            </p:cNvGrpSpPr>
            <p:nvPr/>
          </p:nvGrpSpPr>
          <p:grpSpPr bwMode="auto">
            <a:xfrm>
              <a:off x="624" y="1584"/>
              <a:ext cx="1550" cy="598"/>
              <a:chOff x="624" y="1680"/>
              <a:chExt cx="1550" cy="598"/>
            </a:xfrm>
          </p:grpSpPr>
          <p:sp>
            <p:nvSpPr>
              <p:cNvPr id="14340" name="AutoShape 4"/>
              <p:cNvSpPr>
                <a:spLocks noChangeArrowheads="1"/>
              </p:cNvSpPr>
              <p:nvPr/>
            </p:nvSpPr>
            <p:spPr bwMode="auto">
              <a:xfrm>
                <a:off x="1006" y="1919"/>
                <a:ext cx="346"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4341" name="Text Box 5"/>
              <p:cNvSpPr txBox="1">
                <a:spLocks noChangeArrowheads="1"/>
              </p:cNvSpPr>
              <p:nvPr/>
            </p:nvSpPr>
            <p:spPr bwMode="auto">
              <a:xfrm>
                <a:off x="624" y="1728"/>
                <a:ext cx="295" cy="192"/>
              </a:xfrm>
              <a:prstGeom prst="rect">
                <a:avLst/>
              </a:prstGeom>
              <a:noFill/>
              <a:ln w="9525">
                <a:noFill/>
                <a:miter lim="800000"/>
                <a:headEnd/>
                <a:tailEnd/>
              </a:ln>
              <a:effectLst/>
            </p:spPr>
            <p:txBody>
              <a:bodyPr wrap="none">
                <a:spAutoFit/>
              </a:bodyPr>
              <a:lstStyle/>
              <a:p>
                <a:r>
                  <a:rPr lang="en-US" sz="1400"/>
                  <a:t>PO</a:t>
                </a:r>
                <a:r>
                  <a:rPr lang="en-US" sz="1400" baseline="-25000"/>
                  <a:t>4</a:t>
                </a:r>
              </a:p>
            </p:txBody>
          </p:sp>
          <p:sp>
            <p:nvSpPr>
              <p:cNvPr id="14342" name="Line 6"/>
              <p:cNvSpPr>
                <a:spLocks noChangeShapeType="1"/>
              </p:cNvSpPr>
              <p:nvPr/>
            </p:nvSpPr>
            <p:spPr bwMode="auto">
              <a:xfrm flipH="1" flipV="1">
                <a:off x="867" y="1919"/>
                <a:ext cx="139" cy="90"/>
              </a:xfrm>
              <a:prstGeom prst="line">
                <a:avLst/>
              </a:prstGeom>
              <a:noFill/>
              <a:ln w="9525">
                <a:solidFill>
                  <a:schemeClr val="tx1"/>
                </a:solidFill>
                <a:round/>
                <a:headEnd/>
                <a:tailEnd/>
              </a:ln>
              <a:effectLst/>
            </p:spPr>
            <p:txBody>
              <a:bodyPr/>
              <a:lstStyle/>
              <a:p>
                <a:endParaRPr lang="en-US"/>
              </a:p>
            </p:txBody>
          </p:sp>
          <p:sp>
            <p:nvSpPr>
              <p:cNvPr id="14343" name="Line 7"/>
              <p:cNvSpPr>
                <a:spLocks noChangeShapeType="1"/>
              </p:cNvSpPr>
              <p:nvPr/>
            </p:nvSpPr>
            <p:spPr bwMode="auto">
              <a:xfrm>
                <a:off x="1352" y="2009"/>
                <a:ext cx="243" cy="0"/>
              </a:xfrm>
              <a:prstGeom prst="line">
                <a:avLst/>
              </a:prstGeom>
              <a:noFill/>
              <a:ln w="9525">
                <a:solidFill>
                  <a:schemeClr val="tx1"/>
                </a:solidFill>
                <a:round/>
                <a:headEnd/>
                <a:tailEnd/>
              </a:ln>
              <a:effectLst/>
            </p:spPr>
            <p:txBody>
              <a:bodyPr/>
              <a:lstStyle/>
              <a:p>
                <a:endParaRPr lang="en-US"/>
              </a:p>
            </p:txBody>
          </p:sp>
          <p:sp>
            <p:nvSpPr>
              <p:cNvPr id="14344" name="Line 8"/>
              <p:cNvSpPr>
                <a:spLocks noChangeShapeType="1"/>
              </p:cNvSpPr>
              <p:nvPr/>
            </p:nvSpPr>
            <p:spPr bwMode="auto">
              <a:xfrm flipH="1">
                <a:off x="867" y="2158"/>
                <a:ext cx="208" cy="120"/>
              </a:xfrm>
              <a:prstGeom prst="line">
                <a:avLst/>
              </a:prstGeom>
              <a:noFill/>
              <a:ln w="9525">
                <a:solidFill>
                  <a:schemeClr val="tx1"/>
                </a:solidFill>
                <a:round/>
                <a:headEnd/>
                <a:tailEnd/>
              </a:ln>
              <a:effectLst/>
            </p:spPr>
            <p:txBody>
              <a:bodyPr/>
              <a:lstStyle/>
              <a:p>
                <a:endParaRPr lang="en-US"/>
              </a:p>
            </p:txBody>
          </p:sp>
          <p:sp>
            <p:nvSpPr>
              <p:cNvPr id="14345" name="Line 9"/>
              <p:cNvSpPr>
                <a:spLocks noChangeShapeType="1"/>
              </p:cNvSpPr>
              <p:nvPr/>
            </p:nvSpPr>
            <p:spPr bwMode="auto">
              <a:xfrm flipV="1">
                <a:off x="867" y="1680"/>
                <a:ext cx="173" cy="120"/>
              </a:xfrm>
              <a:prstGeom prst="line">
                <a:avLst/>
              </a:prstGeom>
              <a:noFill/>
              <a:ln w="9525">
                <a:solidFill>
                  <a:schemeClr val="tx1"/>
                </a:solidFill>
                <a:round/>
                <a:headEnd/>
                <a:tailEnd/>
              </a:ln>
              <a:effectLst/>
            </p:spPr>
            <p:txBody>
              <a:bodyPr/>
              <a:lstStyle/>
              <a:p>
                <a:endParaRPr lang="en-US"/>
              </a:p>
            </p:txBody>
          </p:sp>
          <p:pic>
            <p:nvPicPr>
              <p:cNvPr id="14346" name="Picture 10" descr="DNA adenine"/>
              <p:cNvPicPr>
                <a:picLocks noChangeAspect="1" noChangeArrowheads="1"/>
              </p:cNvPicPr>
              <p:nvPr/>
            </p:nvPicPr>
            <p:blipFill>
              <a:blip r:embed="rId2" cstate="print">
                <a:lum contrast="20000"/>
              </a:blip>
              <a:srcRect/>
              <a:stretch>
                <a:fillRect/>
              </a:stretch>
            </p:blipFill>
            <p:spPr bwMode="auto">
              <a:xfrm>
                <a:off x="1595" y="1949"/>
                <a:ext cx="579" cy="128"/>
              </a:xfrm>
              <a:prstGeom prst="rect">
                <a:avLst/>
              </a:prstGeom>
              <a:noFill/>
            </p:spPr>
          </p:pic>
        </p:grpSp>
        <p:grpSp>
          <p:nvGrpSpPr>
            <p:cNvPr id="14347" name="Group 11"/>
            <p:cNvGrpSpPr>
              <a:grpSpLocks/>
            </p:cNvGrpSpPr>
            <p:nvPr/>
          </p:nvGrpSpPr>
          <p:grpSpPr bwMode="auto">
            <a:xfrm>
              <a:off x="624" y="2160"/>
              <a:ext cx="1535" cy="501"/>
              <a:chOff x="624" y="2256"/>
              <a:chExt cx="1535" cy="501"/>
            </a:xfrm>
          </p:grpSpPr>
          <p:sp>
            <p:nvSpPr>
              <p:cNvPr id="14348" name="AutoShape 12"/>
              <p:cNvSpPr>
                <a:spLocks noChangeArrowheads="1"/>
              </p:cNvSpPr>
              <p:nvPr/>
            </p:nvSpPr>
            <p:spPr bwMode="auto">
              <a:xfrm>
                <a:off x="992" y="2398"/>
                <a:ext cx="346"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4349" name="Text Box 13"/>
              <p:cNvSpPr txBox="1">
                <a:spLocks noChangeArrowheads="1"/>
              </p:cNvSpPr>
              <p:nvPr/>
            </p:nvSpPr>
            <p:spPr bwMode="auto">
              <a:xfrm>
                <a:off x="624" y="2256"/>
                <a:ext cx="270" cy="173"/>
              </a:xfrm>
              <a:prstGeom prst="rect">
                <a:avLst/>
              </a:prstGeom>
              <a:noFill/>
              <a:ln w="9525">
                <a:noFill/>
                <a:miter lim="800000"/>
                <a:headEnd/>
                <a:tailEnd/>
              </a:ln>
              <a:effectLst/>
            </p:spPr>
            <p:txBody>
              <a:bodyPr wrap="none">
                <a:spAutoFit/>
              </a:bodyPr>
              <a:lstStyle/>
              <a:p>
                <a:r>
                  <a:rPr lang="en-US" sz="1200"/>
                  <a:t>PO</a:t>
                </a:r>
                <a:r>
                  <a:rPr lang="en-US" sz="1200" baseline="-25000"/>
                  <a:t>4</a:t>
                </a:r>
              </a:p>
            </p:txBody>
          </p:sp>
          <p:sp>
            <p:nvSpPr>
              <p:cNvPr id="14350" name="Line 14"/>
              <p:cNvSpPr>
                <a:spLocks noChangeShapeType="1"/>
              </p:cNvSpPr>
              <p:nvPr/>
            </p:nvSpPr>
            <p:spPr bwMode="auto">
              <a:xfrm flipH="1" flipV="1">
                <a:off x="853" y="2398"/>
                <a:ext cx="139" cy="90"/>
              </a:xfrm>
              <a:prstGeom prst="line">
                <a:avLst/>
              </a:prstGeom>
              <a:noFill/>
              <a:ln w="9525">
                <a:solidFill>
                  <a:schemeClr val="tx1"/>
                </a:solidFill>
                <a:round/>
                <a:headEnd/>
                <a:tailEnd/>
              </a:ln>
              <a:effectLst/>
            </p:spPr>
            <p:txBody>
              <a:bodyPr/>
              <a:lstStyle/>
              <a:p>
                <a:endParaRPr lang="en-US"/>
              </a:p>
            </p:txBody>
          </p:sp>
          <p:sp>
            <p:nvSpPr>
              <p:cNvPr id="14351" name="Line 15"/>
              <p:cNvSpPr>
                <a:spLocks noChangeShapeType="1"/>
              </p:cNvSpPr>
              <p:nvPr/>
            </p:nvSpPr>
            <p:spPr bwMode="auto">
              <a:xfrm flipH="1">
                <a:off x="819" y="2637"/>
                <a:ext cx="242" cy="120"/>
              </a:xfrm>
              <a:prstGeom prst="line">
                <a:avLst/>
              </a:prstGeom>
              <a:noFill/>
              <a:ln w="9525">
                <a:solidFill>
                  <a:schemeClr val="tx1"/>
                </a:solidFill>
                <a:round/>
                <a:headEnd/>
                <a:tailEnd/>
              </a:ln>
              <a:effectLst/>
            </p:spPr>
            <p:txBody>
              <a:bodyPr/>
              <a:lstStyle/>
              <a:p>
                <a:endParaRPr lang="en-US"/>
              </a:p>
            </p:txBody>
          </p:sp>
          <p:sp>
            <p:nvSpPr>
              <p:cNvPr id="14352" name="Line 16"/>
              <p:cNvSpPr>
                <a:spLocks noChangeShapeType="1"/>
              </p:cNvSpPr>
              <p:nvPr/>
            </p:nvSpPr>
            <p:spPr bwMode="auto">
              <a:xfrm>
                <a:off x="1338" y="2488"/>
                <a:ext cx="243" cy="0"/>
              </a:xfrm>
              <a:prstGeom prst="line">
                <a:avLst/>
              </a:prstGeom>
              <a:noFill/>
              <a:ln w="9525">
                <a:solidFill>
                  <a:schemeClr val="tx1"/>
                </a:solidFill>
                <a:round/>
                <a:headEnd/>
                <a:tailEnd/>
              </a:ln>
              <a:effectLst/>
            </p:spPr>
            <p:txBody>
              <a:bodyPr/>
              <a:lstStyle/>
              <a:p>
                <a:endParaRPr lang="en-US"/>
              </a:p>
            </p:txBody>
          </p:sp>
          <p:pic>
            <p:nvPicPr>
              <p:cNvPr id="14353" name="Picture 17" descr="DNA Cytosine"/>
              <p:cNvPicPr>
                <a:picLocks noChangeAspect="1" noChangeArrowheads="1"/>
              </p:cNvPicPr>
              <p:nvPr/>
            </p:nvPicPr>
            <p:blipFill>
              <a:blip r:embed="rId3" cstate="print">
                <a:lum contrast="20000"/>
              </a:blip>
              <a:srcRect/>
              <a:stretch>
                <a:fillRect/>
              </a:stretch>
            </p:blipFill>
            <p:spPr bwMode="auto">
              <a:xfrm>
                <a:off x="1581" y="2428"/>
                <a:ext cx="578" cy="130"/>
              </a:xfrm>
              <a:prstGeom prst="rect">
                <a:avLst/>
              </a:prstGeom>
              <a:noFill/>
            </p:spPr>
          </p:pic>
        </p:grpSp>
        <p:grpSp>
          <p:nvGrpSpPr>
            <p:cNvPr id="14354" name="Group 18"/>
            <p:cNvGrpSpPr>
              <a:grpSpLocks/>
            </p:cNvGrpSpPr>
            <p:nvPr/>
          </p:nvGrpSpPr>
          <p:grpSpPr bwMode="auto">
            <a:xfrm>
              <a:off x="576" y="2640"/>
              <a:ext cx="1550" cy="499"/>
              <a:chOff x="576" y="2736"/>
              <a:chExt cx="1550" cy="499"/>
            </a:xfrm>
          </p:grpSpPr>
          <p:sp>
            <p:nvSpPr>
              <p:cNvPr id="14355" name="Line 19"/>
              <p:cNvSpPr>
                <a:spLocks noChangeShapeType="1"/>
              </p:cNvSpPr>
              <p:nvPr/>
            </p:nvSpPr>
            <p:spPr bwMode="auto">
              <a:xfrm flipH="1" flipV="1">
                <a:off x="818" y="2876"/>
                <a:ext cx="139" cy="90"/>
              </a:xfrm>
              <a:prstGeom prst="line">
                <a:avLst/>
              </a:prstGeom>
              <a:noFill/>
              <a:ln w="9525">
                <a:solidFill>
                  <a:schemeClr val="tx1"/>
                </a:solidFill>
                <a:round/>
                <a:headEnd/>
                <a:tailEnd/>
              </a:ln>
              <a:effectLst/>
            </p:spPr>
            <p:txBody>
              <a:bodyPr/>
              <a:lstStyle/>
              <a:p>
                <a:endParaRPr lang="en-US"/>
              </a:p>
            </p:txBody>
          </p:sp>
          <p:sp>
            <p:nvSpPr>
              <p:cNvPr id="14356" name="Line 20"/>
              <p:cNvSpPr>
                <a:spLocks noChangeShapeType="1"/>
              </p:cNvSpPr>
              <p:nvPr/>
            </p:nvSpPr>
            <p:spPr bwMode="auto">
              <a:xfrm flipH="1">
                <a:off x="818" y="3115"/>
                <a:ext cx="208" cy="120"/>
              </a:xfrm>
              <a:prstGeom prst="line">
                <a:avLst/>
              </a:prstGeom>
              <a:noFill/>
              <a:ln w="9525">
                <a:solidFill>
                  <a:schemeClr val="tx1"/>
                </a:solidFill>
                <a:round/>
                <a:headEnd/>
                <a:tailEnd/>
              </a:ln>
              <a:effectLst/>
            </p:spPr>
            <p:txBody>
              <a:bodyPr/>
              <a:lstStyle/>
              <a:p>
                <a:endParaRPr lang="en-US"/>
              </a:p>
            </p:txBody>
          </p:sp>
          <p:grpSp>
            <p:nvGrpSpPr>
              <p:cNvPr id="14357" name="Group 21"/>
              <p:cNvGrpSpPr>
                <a:grpSpLocks/>
              </p:cNvGrpSpPr>
              <p:nvPr/>
            </p:nvGrpSpPr>
            <p:grpSpPr bwMode="auto">
              <a:xfrm>
                <a:off x="576" y="2736"/>
                <a:ext cx="1550" cy="379"/>
                <a:chOff x="576" y="2736"/>
                <a:chExt cx="1550" cy="379"/>
              </a:xfrm>
            </p:grpSpPr>
            <p:sp>
              <p:nvSpPr>
                <p:cNvPr id="14358" name="AutoShape 22"/>
                <p:cNvSpPr>
                  <a:spLocks noChangeArrowheads="1"/>
                </p:cNvSpPr>
                <p:nvPr/>
              </p:nvSpPr>
              <p:spPr bwMode="auto">
                <a:xfrm>
                  <a:off x="957" y="2876"/>
                  <a:ext cx="346"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4359" name="Text Box 23"/>
                <p:cNvSpPr txBox="1">
                  <a:spLocks noChangeArrowheads="1"/>
                </p:cNvSpPr>
                <p:nvPr/>
              </p:nvSpPr>
              <p:spPr bwMode="auto">
                <a:xfrm>
                  <a:off x="576" y="2736"/>
                  <a:ext cx="270" cy="173"/>
                </a:xfrm>
                <a:prstGeom prst="rect">
                  <a:avLst/>
                </a:prstGeom>
                <a:noFill/>
                <a:ln w="9525">
                  <a:noFill/>
                  <a:miter lim="800000"/>
                  <a:headEnd/>
                  <a:tailEnd/>
                </a:ln>
                <a:effectLst/>
              </p:spPr>
              <p:txBody>
                <a:bodyPr wrap="none">
                  <a:spAutoFit/>
                </a:bodyPr>
                <a:lstStyle/>
                <a:p>
                  <a:r>
                    <a:rPr lang="en-US" sz="1200"/>
                    <a:t>PO</a:t>
                  </a:r>
                  <a:r>
                    <a:rPr lang="en-US" sz="1200" baseline="-25000"/>
                    <a:t>4</a:t>
                  </a:r>
                </a:p>
              </p:txBody>
            </p:sp>
            <p:sp>
              <p:nvSpPr>
                <p:cNvPr id="14360" name="Line 24"/>
                <p:cNvSpPr>
                  <a:spLocks noChangeShapeType="1"/>
                </p:cNvSpPr>
                <p:nvPr/>
              </p:nvSpPr>
              <p:spPr bwMode="auto">
                <a:xfrm>
                  <a:off x="1303" y="2966"/>
                  <a:ext cx="243" cy="0"/>
                </a:xfrm>
                <a:prstGeom prst="line">
                  <a:avLst/>
                </a:prstGeom>
                <a:noFill/>
                <a:ln w="9525">
                  <a:solidFill>
                    <a:schemeClr val="tx1"/>
                  </a:solidFill>
                  <a:round/>
                  <a:headEnd/>
                  <a:tailEnd/>
                </a:ln>
                <a:effectLst/>
              </p:spPr>
              <p:txBody>
                <a:bodyPr/>
                <a:lstStyle/>
                <a:p>
                  <a:endParaRPr lang="en-US"/>
                </a:p>
              </p:txBody>
            </p:sp>
            <p:pic>
              <p:nvPicPr>
                <p:cNvPr id="14361" name="Picture 25" descr="DNA Thymine"/>
                <p:cNvPicPr>
                  <a:picLocks noChangeAspect="1" noChangeArrowheads="1"/>
                </p:cNvPicPr>
                <p:nvPr/>
              </p:nvPicPr>
              <p:blipFill>
                <a:blip r:embed="rId4" cstate="print">
                  <a:lum contrast="20000"/>
                </a:blip>
                <a:srcRect/>
                <a:stretch>
                  <a:fillRect/>
                </a:stretch>
              </p:blipFill>
              <p:spPr bwMode="auto">
                <a:xfrm>
                  <a:off x="1546" y="2906"/>
                  <a:ext cx="580" cy="123"/>
                </a:xfrm>
                <a:prstGeom prst="rect">
                  <a:avLst/>
                </a:prstGeom>
                <a:noFill/>
              </p:spPr>
            </p:pic>
          </p:grpSp>
        </p:grpSp>
        <p:grpSp>
          <p:nvGrpSpPr>
            <p:cNvPr id="14362" name="Group 26"/>
            <p:cNvGrpSpPr>
              <a:grpSpLocks/>
            </p:cNvGrpSpPr>
            <p:nvPr/>
          </p:nvGrpSpPr>
          <p:grpSpPr bwMode="auto">
            <a:xfrm>
              <a:off x="576" y="3072"/>
              <a:ext cx="1550" cy="541"/>
              <a:chOff x="576" y="3216"/>
              <a:chExt cx="1550" cy="541"/>
            </a:xfrm>
          </p:grpSpPr>
          <p:sp>
            <p:nvSpPr>
              <p:cNvPr id="14363" name="AutoShape 27"/>
              <p:cNvSpPr>
                <a:spLocks noChangeArrowheads="1"/>
              </p:cNvSpPr>
              <p:nvPr/>
            </p:nvSpPr>
            <p:spPr bwMode="auto">
              <a:xfrm>
                <a:off x="957" y="3368"/>
                <a:ext cx="347"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4364" name="Text Box 28"/>
              <p:cNvSpPr txBox="1">
                <a:spLocks noChangeArrowheads="1"/>
              </p:cNvSpPr>
              <p:nvPr/>
            </p:nvSpPr>
            <p:spPr bwMode="auto">
              <a:xfrm>
                <a:off x="576" y="3216"/>
                <a:ext cx="295" cy="192"/>
              </a:xfrm>
              <a:prstGeom prst="rect">
                <a:avLst/>
              </a:prstGeom>
              <a:noFill/>
              <a:ln w="9525">
                <a:noFill/>
                <a:miter lim="800000"/>
                <a:headEnd/>
                <a:tailEnd/>
              </a:ln>
              <a:effectLst/>
            </p:spPr>
            <p:txBody>
              <a:bodyPr wrap="none">
                <a:spAutoFit/>
              </a:bodyPr>
              <a:lstStyle/>
              <a:p>
                <a:r>
                  <a:rPr lang="en-US" sz="1400"/>
                  <a:t>PO</a:t>
                </a:r>
                <a:r>
                  <a:rPr lang="en-US" sz="1400" baseline="-25000"/>
                  <a:t>4</a:t>
                </a:r>
              </a:p>
            </p:txBody>
          </p:sp>
          <p:sp>
            <p:nvSpPr>
              <p:cNvPr id="14365" name="Line 29"/>
              <p:cNvSpPr>
                <a:spLocks noChangeShapeType="1"/>
              </p:cNvSpPr>
              <p:nvPr/>
            </p:nvSpPr>
            <p:spPr bwMode="auto">
              <a:xfrm flipH="1" flipV="1">
                <a:off x="819" y="3368"/>
                <a:ext cx="138" cy="90"/>
              </a:xfrm>
              <a:prstGeom prst="line">
                <a:avLst/>
              </a:prstGeom>
              <a:noFill/>
              <a:ln w="9525">
                <a:solidFill>
                  <a:schemeClr val="tx1"/>
                </a:solidFill>
                <a:round/>
                <a:headEnd/>
                <a:tailEnd/>
              </a:ln>
              <a:effectLst/>
            </p:spPr>
            <p:txBody>
              <a:bodyPr/>
              <a:lstStyle/>
              <a:p>
                <a:endParaRPr lang="en-US"/>
              </a:p>
            </p:txBody>
          </p:sp>
          <p:sp>
            <p:nvSpPr>
              <p:cNvPr id="14366" name="Line 30"/>
              <p:cNvSpPr>
                <a:spLocks noChangeShapeType="1"/>
              </p:cNvSpPr>
              <p:nvPr/>
            </p:nvSpPr>
            <p:spPr bwMode="auto">
              <a:xfrm flipH="1">
                <a:off x="819" y="3607"/>
                <a:ext cx="207" cy="150"/>
              </a:xfrm>
              <a:prstGeom prst="line">
                <a:avLst/>
              </a:prstGeom>
              <a:noFill/>
              <a:ln w="9525">
                <a:solidFill>
                  <a:schemeClr val="tx1"/>
                </a:solidFill>
                <a:round/>
                <a:headEnd/>
                <a:tailEnd/>
              </a:ln>
              <a:effectLst/>
            </p:spPr>
            <p:txBody>
              <a:bodyPr/>
              <a:lstStyle/>
              <a:p>
                <a:endParaRPr lang="en-US"/>
              </a:p>
            </p:txBody>
          </p:sp>
          <p:sp>
            <p:nvSpPr>
              <p:cNvPr id="14367" name="Line 31"/>
              <p:cNvSpPr>
                <a:spLocks noChangeShapeType="1"/>
              </p:cNvSpPr>
              <p:nvPr/>
            </p:nvSpPr>
            <p:spPr bwMode="auto">
              <a:xfrm>
                <a:off x="1304" y="3458"/>
                <a:ext cx="242" cy="0"/>
              </a:xfrm>
              <a:prstGeom prst="line">
                <a:avLst/>
              </a:prstGeom>
              <a:noFill/>
              <a:ln w="9525">
                <a:solidFill>
                  <a:schemeClr val="tx1"/>
                </a:solidFill>
                <a:round/>
                <a:headEnd/>
                <a:tailEnd/>
              </a:ln>
              <a:effectLst/>
            </p:spPr>
            <p:txBody>
              <a:bodyPr/>
              <a:lstStyle/>
              <a:p>
                <a:endParaRPr lang="en-US"/>
              </a:p>
            </p:txBody>
          </p:sp>
          <p:pic>
            <p:nvPicPr>
              <p:cNvPr id="14368" name="Picture 32" descr="DNA Guanine"/>
              <p:cNvPicPr>
                <a:picLocks noChangeAspect="1" noChangeArrowheads="1"/>
              </p:cNvPicPr>
              <p:nvPr/>
            </p:nvPicPr>
            <p:blipFill>
              <a:blip r:embed="rId5" cstate="print">
                <a:lum contrast="20000"/>
              </a:blip>
              <a:srcRect/>
              <a:stretch>
                <a:fillRect/>
              </a:stretch>
            </p:blipFill>
            <p:spPr bwMode="auto">
              <a:xfrm>
                <a:off x="1546" y="3398"/>
                <a:ext cx="580" cy="126"/>
              </a:xfrm>
              <a:prstGeom prst="rect">
                <a:avLst/>
              </a:prstGeom>
              <a:noFill/>
            </p:spPr>
          </p:pic>
        </p:grpSp>
        <p:grpSp>
          <p:nvGrpSpPr>
            <p:cNvPr id="14369" name="Group 33"/>
            <p:cNvGrpSpPr>
              <a:grpSpLocks/>
            </p:cNvGrpSpPr>
            <p:nvPr/>
          </p:nvGrpSpPr>
          <p:grpSpPr bwMode="auto">
            <a:xfrm>
              <a:off x="624" y="768"/>
              <a:ext cx="1550" cy="814"/>
              <a:chOff x="624" y="864"/>
              <a:chExt cx="1550" cy="814"/>
            </a:xfrm>
          </p:grpSpPr>
          <p:grpSp>
            <p:nvGrpSpPr>
              <p:cNvPr id="14370" name="Group 34"/>
              <p:cNvGrpSpPr>
                <a:grpSpLocks/>
              </p:cNvGrpSpPr>
              <p:nvPr/>
            </p:nvGrpSpPr>
            <p:grpSpPr bwMode="auto">
              <a:xfrm>
                <a:off x="624" y="1200"/>
                <a:ext cx="1550" cy="478"/>
                <a:chOff x="816" y="1200"/>
                <a:chExt cx="1550" cy="478"/>
              </a:xfrm>
            </p:grpSpPr>
            <p:sp>
              <p:nvSpPr>
                <p:cNvPr id="14371" name="AutoShape 35"/>
                <p:cNvSpPr>
                  <a:spLocks noChangeArrowheads="1"/>
                </p:cNvSpPr>
                <p:nvPr/>
              </p:nvSpPr>
              <p:spPr bwMode="auto">
                <a:xfrm>
                  <a:off x="1198" y="1439"/>
                  <a:ext cx="346"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4372" name="Text Box 36"/>
                <p:cNvSpPr txBox="1">
                  <a:spLocks noChangeArrowheads="1"/>
                </p:cNvSpPr>
                <p:nvPr/>
              </p:nvSpPr>
              <p:spPr bwMode="auto">
                <a:xfrm>
                  <a:off x="816" y="1248"/>
                  <a:ext cx="295" cy="192"/>
                </a:xfrm>
                <a:prstGeom prst="rect">
                  <a:avLst/>
                </a:prstGeom>
                <a:noFill/>
                <a:ln w="9525">
                  <a:noFill/>
                  <a:miter lim="800000"/>
                  <a:headEnd/>
                  <a:tailEnd/>
                </a:ln>
                <a:effectLst/>
              </p:spPr>
              <p:txBody>
                <a:bodyPr wrap="none">
                  <a:spAutoFit/>
                </a:bodyPr>
                <a:lstStyle/>
                <a:p>
                  <a:r>
                    <a:rPr lang="en-US" sz="1400"/>
                    <a:t>PO</a:t>
                  </a:r>
                  <a:r>
                    <a:rPr lang="en-US" sz="1400" baseline="-25000"/>
                    <a:t>4</a:t>
                  </a:r>
                </a:p>
              </p:txBody>
            </p:sp>
            <p:sp>
              <p:nvSpPr>
                <p:cNvPr id="14373" name="Line 37"/>
                <p:cNvSpPr>
                  <a:spLocks noChangeShapeType="1"/>
                </p:cNvSpPr>
                <p:nvPr/>
              </p:nvSpPr>
              <p:spPr bwMode="auto">
                <a:xfrm flipH="1" flipV="1">
                  <a:off x="1059" y="1439"/>
                  <a:ext cx="139" cy="90"/>
                </a:xfrm>
                <a:prstGeom prst="line">
                  <a:avLst/>
                </a:prstGeom>
                <a:noFill/>
                <a:ln w="9525">
                  <a:solidFill>
                    <a:schemeClr val="tx1"/>
                  </a:solidFill>
                  <a:round/>
                  <a:headEnd/>
                  <a:tailEnd/>
                </a:ln>
                <a:effectLst/>
              </p:spPr>
              <p:txBody>
                <a:bodyPr/>
                <a:lstStyle/>
                <a:p>
                  <a:endParaRPr lang="en-US"/>
                </a:p>
              </p:txBody>
            </p:sp>
            <p:sp>
              <p:nvSpPr>
                <p:cNvPr id="14374" name="Line 38"/>
                <p:cNvSpPr>
                  <a:spLocks noChangeShapeType="1"/>
                </p:cNvSpPr>
                <p:nvPr/>
              </p:nvSpPr>
              <p:spPr bwMode="auto">
                <a:xfrm>
                  <a:off x="1544" y="1529"/>
                  <a:ext cx="243" cy="0"/>
                </a:xfrm>
                <a:prstGeom prst="line">
                  <a:avLst/>
                </a:prstGeom>
                <a:noFill/>
                <a:ln w="9525">
                  <a:solidFill>
                    <a:schemeClr val="tx1"/>
                  </a:solidFill>
                  <a:round/>
                  <a:headEnd/>
                  <a:tailEnd/>
                </a:ln>
                <a:effectLst/>
              </p:spPr>
              <p:txBody>
                <a:bodyPr/>
                <a:lstStyle/>
                <a:p>
                  <a:endParaRPr lang="en-US"/>
                </a:p>
              </p:txBody>
            </p:sp>
            <p:sp>
              <p:nvSpPr>
                <p:cNvPr id="14375" name="Line 39"/>
                <p:cNvSpPr>
                  <a:spLocks noChangeShapeType="1"/>
                </p:cNvSpPr>
                <p:nvPr/>
              </p:nvSpPr>
              <p:spPr bwMode="auto">
                <a:xfrm flipV="1">
                  <a:off x="1059" y="1200"/>
                  <a:ext cx="173" cy="120"/>
                </a:xfrm>
                <a:prstGeom prst="line">
                  <a:avLst/>
                </a:prstGeom>
                <a:noFill/>
                <a:ln w="9525">
                  <a:solidFill>
                    <a:schemeClr val="tx1"/>
                  </a:solidFill>
                  <a:round/>
                  <a:headEnd/>
                  <a:tailEnd/>
                </a:ln>
                <a:effectLst/>
              </p:spPr>
              <p:txBody>
                <a:bodyPr/>
                <a:lstStyle/>
                <a:p>
                  <a:endParaRPr lang="en-US"/>
                </a:p>
              </p:txBody>
            </p:sp>
            <p:pic>
              <p:nvPicPr>
                <p:cNvPr id="14376" name="Picture 40" descr="DNA adenine"/>
                <p:cNvPicPr>
                  <a:picLocks noChangeAspect="1" noChangeArrowheads="1"/>
                </p:cNvPicPr>
                <p:nvPr/>
              </p:nvPicPr>
              <p:blipFill>
                <a:blip r:embed="rId2" cstate="print">
                  <a:lum contrast="20000"/>
                </a:blip>
                <a:srcRect/>
                <a:stretch>
                  <a:fillRect/>
                </a:stretch>
              </p:blipFill>
              <p:spPr bwMode="auto">
                <a:xfrm>
                  <a:off x="1787" y="1469"/>
                  <a:ext cx="579" cy="128"/>
                </a:xfrm>
                <a:prstGeom prst="rect">
                  <a:avLst/>
                </a:prstGeom>
                <a:noFill/>
              </p:spPr>
            </p:pic>
          </p:grpSp>
          <p:sp>
            <p:nvSpPr>
              <p:cNvPr id="14377" name="AutoShape 41"/>
              <p:cNvSpPr>
                <a:spLocks noChangeArrowheads="1"/>
              </p:cNvSpPr>
              <p:nvPr/>
            </p:nvSpPr>
            <p:spPr bwMode="auto">
              <a:xfrm>
                <a:off x="1005" y="1004"/>
                <a:ext cx="346"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4378" name="Text Box 42"/>
              <p:cNvSpPr txBox="1">
                <a:spLocks noChangeArrowheads="1"/>
              </p:cNvSpPr>
              <p:nvPr/>
            </p:nvSpPr>
            <p:spPr bwMode="auto">
              <a:xfrm>
                <a:off x="624" y="864"/>
                <a:ext cx="270" cy="173"/>
              </a:xfrm>
              <a:prstGeom prst="rect">
                <a:avLst/>
              </a:prstGeom>
              <a:noFill/>
              <a:ln w="9525">
                <a:noFill/>
                <a:miter lim="800000"/>
                <a:headEnd/>
                <a:tailEnd/>
              </a:ln>
              <a:effectLst/>
            </p:spPr>
            <p:txBody>
              <a:bodyPr wrap="none">
                <a:spAutoFit/>
              </a:bodyPr>
              <a:lstStyle/>
              <a:p>
                <a:r>
                  <a:rPr lang="en-US" sz="1200"/>
                  <a:t>PO</a:t>
                </a:r>
                <a:r>
                  <a:rPr lang="en-US" sz="1200" baseline="-25000"/>
                  <a:t>4</a:t>
                </a:r>
              </a:p>
            </p:txBody>
          </p:sp>
          <p:sp>
            <p:nvSpPr>
              <p:cNvPr id="14379" name="Line 43"/>
              <p:cNvSpPr>
                <a:spLocks noChangeShapeType="1"/>
              </p:cNvSpPr>
              <p:nvPr/>
            </p:nvSpPr>
            <p:spPr bwMode="auto">
              <a:xfrm>
                <a:off x="1351" y="1094"/>
                <a:ext cx="243" cy="0"/>
              </a:xfrm>
              <a:prstGeom prst="line">
                <a:avLst/>
              </a:prstGeom>
              <a:noFill/>
              <a:ln w="9525">
                <a:solidFill>
                  <a:schemeClr val="tx1"/>
                </a:solidFill>
                <a:round/>
                <a:headEnd/>
                <a:tailEnd/>
              </a:ln>
              <a:effectLst/>
            </p:spPr>
            <p:txBody>
              <a:bodyPr/>
              <a:lstStyle/>
              <a:p>
                <a:endParaRPr lang="en-US"/>
              </a:p>
            </p:txBody>
          </p:sp>
          <p:pic>
            <p:nvPicPr>
              <p:cNvPr id="14380" name="Picture 44" descr="DNA Thymine"/>
              <p:cNvPicPr>
                <a:picLocks noChangeAspect="1" noChangeArrowheads="1"/>
              </p:cNvPicPr>
              <p:nvPr/>
            </p:nvPicPr>
            <p:blipFill>
              <a:blip r:embed="rId4" cstate="print">
                <a:lum contrast="20000"/>
              </a:blip>
              <a:srcRect/>
              <a:stretch>
                <a:fillRect/>
              </a:stretch>
            </p:blipFill>
            <p:spPr bwMode="auto">
              <a:xfrm>
                <a:off x="1594" y="1034"/>
                <a:ext cx="580" cy="123"/>
              </a:xfrm>
              <a:prstGeom prst="rect">
                <a:avLst/>
              </a:prstGeom>
              <a:noFill/>
            </p:spPr>
          </p:pic>
          <p:sp>
            <p:nvSpPr>
              <p:cNvPr id="14381" name="Line 45"/>
              <p:cNvSpPr>
                <a:spLocks noChangeShapeType="1"/>
              </p:cNvSpPr>
              <p:nvPr/>
            </p:nvSpPr>
            <p:spPr bwMode="auto">
              <a:xfrm flipH="1" flipV="1">
                <a:off x="864" y="960"/>
                <a:ext cx="138" cy="90"/>
              </a:xfrm>
              <a:prstGeom prst="line">
                <a:avLst/>
              </a:prstGeom>
              <a:noFill/>
              <a:ln w="9525">
                <a:solidFill>
                  <a:schemeClr val="tx1"/>
                </a:solidFill>
                <a:round/>
                <a:headEnd/>
                <a:tailEnd/>
              </a:ln>
              <a:effectLst/>
            </p:spPr>
            <p:txBody>
              <a:bodyPr/>
              <a:lstStyle/>
              <a:p>
                <a:endParaRPr lang="en-US"/>
              </a:p>
            </p:txBody>
          </p:sp>
        </p:grpSp>
        <p:grpSp>
          <p:nvGrpSpPr>
            <p:cNvPr id="14382" name="Group 46"/>
            <p:cNvGrpSpPr>
              <a:grpSpLocks/>
            </p:cNvGrpSpPr>
            <p:nvPr/>
          </p:nvGrpSpPr>
          <p:grpSpPr bwMode="auto">
            <a:xfrm>
              <a:off x="624" y="288"/>
              <a:ext cx="1550" cy="541"/>
              <a:chOff x="576" y="3216"/>
              <a:chExt cx="1550" cy="541"/>
            </a:xfrm>
          </p:grpSpPr>
          <p:sp>
            <p:nvSpPr>
              <p:cNvPr id="14383" name="AutoShape 47"/>
              <p:cNvSpPr>
                <a:spLocks noChangeArrowheads="1"/>
              </p:cNvSpPr>
              <p:nvPr/>
            </p:nvSpPr>
            <p:spPr bwMode="auto">
              <a:xfrm>
                <a:off x="957" y="3368"/>
                <a:ext cx="347"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4384" name="Text Box 48"/>
              <p:cNvSpPr txBox="1">
                <a:spLocks noChangeArrowheads="1"/>
              </p:cNvSpPr>
              <p:nvPr/>
            </p:nvSpPr>
            <p:spPr bwMode="auto">
              <a:xfrm>
                <a:off x="576" y="3216"/>
                <a:ext cx="295" cy="192"/>
              </a:xfrm>
              <a:prstGeom prst="rect">
                <a:avLst/>
              </a:prstGeom>
              <a:noFill/>
              <a:ln w="9525">
                <a:noFill/>
                <a:miter lim="800000"/>
                <a:headEnd/>
                <a:tailEnd/>
              </a:ln>
              <a:effectLst/>
            </p:spPr>
            <p:txBody>
              <a:bodyPr wrap="none">
                <a:spAutoFit/>
              </a:bodyPr>
              <a:lstStyle/>
              <a:p>
                <a:r>
                  <a:rPr lang="en-US" sz="1400"/>
                  <a:t>PO</a:t>
                </a:r>
                <a:r>
                  <a:rPr lang="en-US" sz="1400" baseline="-25000"/>
                  <a:t>4</a:t>
                </a:r>
              </a:p>
            </p:txBody>
          </p:sp>
          <p:sp>
            <p:nvSpPr>
              <p:cNvPr id="14385" name="Line 49"/>
              <p:cNvSpPr>
                <a:spLocks noChangeShapeType="1"/>
              </p:cNvSpPr>
              <p:nvPr/>
            </p:nvSpPr>
            <p:spPr bwMode="auto">
              <a:xfrm flipH="1" flipV="1">
                <a:off x="819" y="3368"/>
                <a:ext cx="138" cy="90"/>
              </a:xfrm>
              <a:prstGeom prst="line">
                <a:avLst/>
              </a:prstGeom>
              <a:noFill/>
              <a:ln w="9525">
                <a:solidFill>
                  <a:schemeClr val="tx1"/>
                </a:solidFill>
                <a:round/>
                <a:headEnd/>
                <a:tailEnd/>
              </a:ln>
              <a:effectLst/>
            </p:spPr>
            <p:txBody>
              <a:bodyPr/>
              <a:lstStyle/>
              <a:p>
                <a:endParaRPr lang="en-US"/>
              </a:p>
            </p:txBody>
          </p:sp>
          <p:sp>
            <p:nvSpPr>
              <p:cNvPr id="14386" name="Line 50"/>
              <p:cNvSpPr>
                <a:spLocks noChangeShapeType="1"/>
              </p:cNvSpPr>
              <p:nvPr/>
            </p:nvSpPr>
            <p:spPr bwMode="auto">
              <a:xfrm flipH="1">
                <a:off x="819" y="3607"/>
                <a:ext cx="207" cy="150"/>
              </a:xfrm>
              <a:prstGeom prst="line">
                <a:avLst/>
              </a:prstGeom>
              <a:noFill/>
              <a:ln w="9525">
                <a:solidFill>
                  <a:schemeClr val="tx1"/>
                </a:solidFill>
                <a:round/>
                <a:headEnd/>
                <a:tailEnd/>
              </a:ln>
              <a:effectLst/>
            </p:spPr>
            <p:txBody>
              <a:bodyPr/>
              <a:lstStyle/>
              <a:p>
                <a:endParaRPr lang="en-US"/>
              </a:p>
            </p:txBody>
          </p:sp>
          <p:sp>
            <p:nvSpPr>
              <p:cNvPr id="14387" name="Line 51"/>
              <p:cNvSpPr>
                <a:spLocks noChangeShapeType="1"/>
              </p:cNvSpPr>
              <p:nvPr/>
            </p:nvSpPr>
            <p:spPr bwMode="auto">
              <a:xfrm>
                <a:off x="1304" y="3458"/>
                <a:ext cx="242" cy="0"/>
              </a:xfrm>
              <a:prstGeom prst="line">
                <a:avLst/>
              </a:prstGeom>
              <a:noFill/>
              <a:ln w="9525">
                <a:solidFill>
                  <a:schemeClr val="tx1"/>
                </a:solidFill>
                <a:round/>
                <a:headEnd/>
                <a:tailEnd/>
              </a:ln>
              <a:effectLst/>
            </p:spPr>
            <p:txBody>
              <a:bodyPr/>
              <a:lstStyle/>
              <a:p>
                <a:endParaRPr lang="en-US"/>
              </a:p>
            </p:txBody>
          </p:sp>
          <p:pic>
            <p:nvPicPr>
              <p:cNvPr id="14388" name="Picture 52" descr="DNA Guanine"/>
              <p:cNvPicPr>
                <a:picLocks noChangeAspect="1" noChangeArrowheads="1"/>
              </p:cNvPicPr>
              <p:nvPr/>
            </p:nvPicPr>
            <p:blipFill>
              <a:blip r:embed="rId5" cstate="print">
                <a:lum contrast="20000"/>
              </a:blip>
              <a:srcRect/>
              <a:stretch>
                <a:fillRect/>
              </a:stretch>
            </p:blipFill>
            <p:spPr bwMode="auto">
              <a:xfrm>
                <a:off x="1546" y="3398"/>
                <a:ext cx="580" cy="126"/>
              </a:xfrm>
              <a:prstGeom prst="rect">
                <a:avLst/>
              </a:prstGeom>
              <a:noFill/>
            </p:spPr>
          </p:pic>
        </p:grpSp>
        <p:grpSp>
          <p:nvGrpSpPr>
            <p:cNvPr id="14389" name="Group 53"/>
            <p:cNvGrpSpPr>
              <a:grpSpLocks/>
            </p:cNvGrpSpPr>
            <p:nvPr/>
          </p:nvGrpSpPr>
          <p:grpSpPr bwMode="auto">
            <a:xfrm>
              <a:off x="576" y="3600"/>
              <a:ext cx="1535" cy="501"/>
              <a:chOff x="624" y="2256"/>
              <a:chExt cx="1535" cy="501"/>
            </a:xfrm>
          </p:grpSpPr>
          <p:sp>
            <p:nvSpPr>
              <p:cNvPr id="14390" name="AutoShape 54"/>
              <p:cNvSpPr>
                <a:spLocks noChangeArrowheads="1"/>
              </p:cNvSpPr>
              <p:nvPr/>
            </p:nvSpPr>
            <p:spPr bwMode="auto">
              <a:xfrm>
                <a:off x="992" y="2398"/>
                <a:ext cx="346"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4391" name="Text Box 55"/>
              <p:cNvSpPr txBox="1">
                <a:spLocks noChangeArrowheads="1"/>
              </p:cNvSpPr>
              <p:nvPr/>
            </p:nvSpPr>
            <p:spPr bwMode="auto">
              <a:xfrm>
                <a:off x="624" y="2256"/>
                <a:ext cx="270" cy="173"/>
              </a:xfrm>
              <a:prstGeom prst="rect">
                <a:avLst/>
              </a:prstGeom>
              <a:noFill/>
              <a:ln w="9525">
                <a:noFill/>
                <a:miter lim="800000"/>
                <a:headEnd/>
                <a:tailEnd/>
              </a:ln>
              <a:effectLst/>
            </p:spPr>
            <p:txBody>
              <a:bodyPr wrap="none">
                <a:spAutoFit/>
              </a:bodyPr>
              <a:lstStyle/>
              <a:p>
                <a:r>
                  <a:rPr lang="en-US" sz="1200"/>
                  <a:t>PO</a:t>
                </a:r>
                <a:r>
                  <a:rPr lang="en-US" sz="1200" baseline="-25000"/>
                  <a:t>4</a:t>
                </a:r>
              </a:p>
            </p:txBody>
          </p:sp>
          <p:sp>
            <p:nvSpPr>
              <p:cNvPr id="14392" name="Line 56"/>
              <p:cNvSpPr>
                <a:spLocks noChangeShapeType="1"/>
              </p:cNvSpPr>
              <p:nvPr/>
            </p:nvSpPr>
            <p:spPr bwMode="auto">
              <a:xfrm flipH="1" flipV="1">
                <a:off x="853" y="2398"/>
                <a:ext cx="139" cy="90"/>
              </a:xfrm>
              <a:prstGeom prst="line">
                <a:avLst/>
              </a:prstGeom>
              <a:noFill/>
              <a:ln w="9525">
                <a:solidFill>
                  <a:schemeClr val="tx1"/>
                </a:solidFill>
                <a:round/>
                <a:headEnd/>
                <a:tailEnd/>
              </a:ln>
              <a:effectLst/>
            </p:spPr>
            <p:txBody>
              <a:bodyPr/>
              <a:lstStyle/>
              <a:p>
                <a:endParaRPr lang="en-US"/>
              </a:p>
            </p:txBody>
          </p:sp>
          <p:sp>
            <p:nvSpPr>
              <p:cNvPr id="14393" name="Line 57"/>
              <p:cNvSpPr>
                <a:spLocks noChangeShapeType="1"/>
              </p:cNvSpPr>
              <p:nvPr/>
            </p:nvSpPr>
            <p:spPr bwMode="auto">
              <a:xfrm flipH="1">
                <a:off x="819" y="2637"/>
                <a:ext cx="242" cy="120"/>
              </a:xfrm>
              <a:prstGeom prst="line">
                <a:avLst/>
              </a:prstGeom>
              <a:noFill/>
              <a:ln w="9525">
                <a:solidFill>
                  <a:schemeClr val="tx1"/>
                </a:solidFill>
                <a:round/>
                <a:headEnd/>
                <a:tailEnd/>
              </a:ln>
              <a:effectLst/>
            </p:spPr>
            <p:txBody>
              <a:bodyPr/>
              <a:lstStyle/>
              <a:p>
                <a:endParaRPr lang="en-US"/>
              </a:p>
            </p:txBody>
          </p:sp>
          <p:sp>
            <p:nvSpPr>
              <p:cNvPr id="14394" name="Line 58"/>
              <p:cNvSpPr>
                <a:spLocks noChangeShapeType="1"/>
              </p:cNvSpPr>
              <p:nvPr/>
            </p:nvSpPr>
            <p:spPr bwMode="auto">
              <a:xfrm>
                <a:off x="1338" y="2488"/>
                <a:ext cx="243" cy="0"/>
              </a:xfrm>
              <a:prstGeom prst="line">
                <a:avLst/>
              </a:prstGeom>
              <a:noFill/>
              <a:ln w="9525">
                <a:solidFill>
                  <a:schemeClr val="tx1"/>
                </a:solidFill>
                <a:round/>
                <a:headEnd/>
                <a:tailEnd/>
              </a:ln>
              <a:effectLst/>
            </p:spPr>
            <p:txBody>
              <a:bodyPr/>
              <a:lstStyle/>
              <a:p>
                <a:endParaRPr lang="en-US"/>
              </a:p>
            </p:txBody>
          </p:sp>
          <p:pic>
            <p:nvPicPr>
              <p:cNvPr id="14395" name="Picture 59" descr="DNA Cytosine"/>
              <p:cNvPicPr>
                <a:picLocks noChangeAspect="1" noChangeArrowheads="1"/>
              </p:cNvPicPr>
              <p:nvPr/>
            </p:nvPicPr>
            <p:blipFill>
              <a:blip r:embed="rId3" cstate="print">
                <a:lum contrast="20000"/>
              </a:blip>
              <a:srcRect/>
              <a:stretch>
                <a:fillRect/>
              </a:stretch>
            </p:blipFill>
            <p:spPr bwMode="auto">
              <a:xfrm>
                <a:off x="1581" y="2428"/>
                <a:ext cx="578" cy="130"/>
              </a:xfrm>
              <a:prstGeom prst="rect">
                <a:avLst/>
              </a:prstGeom>
              <a:noFill/>
            </p:spPr>
          </p:pic>
        </p:grpSp>
      </p:grpSp>
      <p:grpSp>
        <p:nvGrpSpPr>
          <p:cNvPr id="14396" name="Group 60"/>
          <p:cNvGrpSpPr>
            <a:grpSpLocks/>
          </p:cNvGrpSpPr>
          <p:nvPr/>
        </p:nvGrpSpPr>
        <p:grpSpPr bwMode="auto">
          <a:xfrm>
            <a:off x="4114800" y="304800"/>
            <a:ext cx="2690813" cy="762000"/>
            <a:chOff x="2112" y="192"/>
            <a:chExt cx="1695" cy="480"/>
          </a:xfrm>
        </p:grpSpPr>
        <p:pic>
          <p:nvPicPr>
            <p:cNvPr id="14397" name="Picture 61" descr="DNA Ribose upside down"/>
            <p:cNvPicPr>
              <a:picLocks noChangeAspect="1" noChangeArrowheads="1"/>
            </p:cNvPicPr>
            <p:nvPr/>
          </p:nvPicPr>
          <p:blipFill>
            <a:blip r:embed="rId6" cstate="print"/>
            <a:srcRect/>
            <a:stretch>
              <a:fillRect/>
            </a:stretch>
          </p:blipFill>
          <p:spPr bwMode="auto">
            <a:xfrm>
              <a:off x="2923" y="372"/>
              <a:ext cx="441" cy="285"/>
            </a:xfrm>
            <a:prstGeom prst="rect">
              <a:avLst/>
            </a:prstGeom>
            <a:noFill/>
          </p:spPr>
        </p:pic>
        <p:sp>
          <p:nvSpPr>
            <p:cNvPr id="14398" name="Line 62"/>
            <p:cNvSpPr>
              <a:spLocks noChangeShapeType="1"/>
            </p:cNvSpPr>
            <p:nvPr/>
          </p:nvSpPr>
          <p:spPr bwMode="auto">
            <a:xfrm flipH="1">
              <a:off x="2701" y="522"/>
              <a:ext cx="295" cy="0"/>
            </a:xfrm>
            <a:prstGeom prst="line">
              <a:avLst/>
            </a:prstGeom>
            <a:noFill/>
            <a:ln w="9525">
              <a:solidFill>
                <a:schemeClr val="tx1"/>
              </a:solidFill>
              <a:round/>
              <a:headEnd/>
              <a:tailEnd/>
            </a:ln>
            <a:effectLst/>
          </p:spPr>
          <p:txBody>
            <a:bodyPr/>
            <a:lstStyle/>
            <a:p>
              <a:endParaRPr lang="en-US"/>
            </a:p>
          </p:txBody>
        </p:sp>
        <p:sp>
          <p:nvSpPr>
            <p:cNvPr id="14399" name="Text Box 63"/>
            <p:cNvSpPr txBox="1">
              <a:spLocks noChangeArrowheads="1"/>
            </p:cNvSpPr>
            <p:nvPr/>
          </p:nvSpPr>
          <p:spPr bwMode="auto">
            <a:xfrm>
              <a:off x="3513" y="192"/>
              <a:ext cx="294" cy="192"/>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4400" name="Line 64"/>
            <p:cNvSpPr>
              <a:spLocks noChangeShapeType="1"/>
            </p:cNvSpPr>
            <p:nvPr/>
          </p:nvSpPr>
          <p:spPr bwMode="auto">
            <a:xfrm flipV="1">
              <a:off x="3254" y="282"/>
              <a:ext cx="258" cy="120"/>
            </a:xfrm>
            <a:prstGeom prst="line">
              <a:avLst/>
            </a:prstGeom>
            <a:noFill/>
            <a:ln w="9525">
              <a:solidFill>
                <a:schemeClr val="tx1"/>
              </a:solidFill>
              <a:round/>
              <a:headEnd/>
              <a:tailEnd/>
            </a:ln>
            <a:effectLst/>
          </p:spPr>
          <p:txBody>
            <a:bodyPr/>
            <a:lstStyle/>
            <a:p>
              <a:endParaRPr lang="en-US"/>
            </a:p>
          </p:txBody>
        </p:sp>
        <p:pic>
          <p:nvPicPr>
            <p:cNvPr id="14401" name="Picture 65" descr="DNA Cytosine flipped"/>
            <p:cNvPicPr>
              <a:picLocks noChangeAspect="1" noChangeArrowheads="1"/>
            </p:cNvPicPr>
            <p:nvPr/>
          </p:nvPicPr>
          <p:blipFill>
            <a:blip r:embed="rId7" cstate="print">
              <a:lum contrast="20000"/>
            </a:blip>
            <a:srcRect/>
            <a:stretch>
              <a:fillRect/>
            </a:stretch>
          </p:blipFill>
          <p:spPr bwMode="auto">
            <a:xfrm>
              <a:off x="2112" y="462"/>
              <a:ext cx="618" cy="122"/>
            </a:xfrm>
            <a:prstGeom prst="rect">
              <a:avLst/>
            </a:prstGeom>
            <a:noFill/>
          </p:spPr>
        </p:pic>
        <p:sp>
          <p:nvSpPr>
            <p:cNvPr id="14402" name="Line 66"/>
            <p:cNvSpPr>
              <a:spLocks noChangeShapeType="1"/>
            </p:cNvSpPr>
            <p:nvPr/>
          </p:nvSpPr>
          <p:spPr bwMode="auto">
            <a:xfrm>
              <a:off x="3312" y="528"/>
              <a:ext cx="192" cy="144"/>
            </a:xfrm>
            <a:prstGeom prst="line">
              <a:avLst/>
            </a:prstGeom>
            <a:noFill/>
            <a:ln w="9525">
              <a:solidFill>
                <a:schemeClr val="tx1"/>
              </a:solidFill>
              <a:round/>
              <a:headEnd/>
              <a:tailEnd/>
            </a:ln>
            <a:effectLst/>
          </p:spPr>
          <p:txBody>
            <a:bodyPr/>
            <a:lstStyle/>
            <a:p>
              <a:endParaRPr lang="en-US"/>
            </a:p>
          </p:txBody>
        </p:sp>
      </p:grpSp>
      <p:grpSp>
        <p:nvGrpSpPr>
          <p:cNvPr id="14403" name="Group 67"/>
          <p:cNvGrpSpPr>
            <a:grpSpLocks/>
          </p:cNvGrpSpPr>
          <p:nvPr/>
        </p:nvGrpSpPr>
        <p:grpSpPr bwMode="auto">
          <a:xfrm>
            <a:off x="4114800" y="990600"/>
            <a:ext cx="2606675" cy="788988"/>
            <a:chOff x="2112" y="624"/>
            <a:chExt cx="1642" cy="497"/>
          </a:xfrm>
        </p:grpSpPr>
        <p:pic>
          <p:nvPicPr>
            <p:cNvPr id="14404" name="Picture 68" descr="DNA Ribose upside down"/>
            <p:cNvPicPr>
              <a:picLocks noChangeAspect="1" noChangeArrowheads="1"/>
            </p:cNvPicPr>
            <p:nvPr/>
          </p:nvPicPr>
          <p:blipFill>
            <a:blip r:embed="rId8" cstate="print"/>
            <a:srcRect/>
            <a:stretch>
              <a:fillRect/>
            </a:stretch>
          </p:blipFill>
          <p:spPr bwMode="auto">
            <a:xfrm>
              <a:off x="2882" y="818"/>
              <a:ext cx="425" cy="303"/>
            </a:xfrm>
            <a:prstGeom prst="rect">
              <a:avLst/>
            </a:prstGeom>
            <a:noFill/>
          </p:spPr>
        </p:pic>
        <p:sp>
          <p:nvSpPr>
            <p:cNvPr id="14405" name="Text Box 69"/>
            <p:cNvSpPr txBox="1">
              <a:spLocks noChangeArrowheads="1"/>
            </p:cNvSpPr>
            <p:nvPr/>
          </p:nvSpPr>
          <p:spPr bwMode="auto">
            <a:xfrm>
              <a:off x="3459" y="624"/>
              <a:ext cx="295" cy="192"/>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4406" name="Line 70"/>
            <p:cNvSpPr>
              <a:spLocks noChangeShapeType="1"/>
            </p:cNvSpPr>
            <p:nvPr/>
          </p:nvSpPr>
          <p:spPr bwMode="auto">
            <a:xfrm flipV="1">
              <a:off x="3210" y="706"/>
              <a:ext cx="248" cy="160"/>
            </a:xfrm>
            <a:prstGeom prst="line">
              <a:avLst/>
            </a:prstGeom>
            <a:noFill/>
            <a:ln w="9525">
              <a:solidFill>
                <a:schemeClr val="tx1"/>
              </a:solidFill>
              <a:round/>
              <a:headEnd/>
              <a:tailEnd/>
            </a:ln>
            <a:effectLst/>
          </p:spPr>
          <p:txBody>
            <a:bodyPr/>
            <a:lstStyle/>
            <a:p>
              <a:endParaRPr lang="en-US"/>
            </a:p>
          </p:txBody>
        </p:sp>
        <p:pic>
          <p:nvPicPr>
            <p:cNvPr id="14407" name="Picture 71" descr="DNA adenine flipped"/>
            <p:cNvPicPr>
              <a:picLocks noChangeAspect="1" noChangeArrowheads="1"/>
            </p:cNvPicPr>
            <p:nvPr/>
          </p:nvPicPr>
          <p:blipFill>
            <a:blip r:embed="rId9" cstate="print">
              <a:lum contrast="20000"/>
            </a:blip>
            <a:srcRect/>
            <a:stretch>
              <a:fillRect/>
            </a:stretch>
          </p:blipFill>
          <p:spPr bwMode="auto">
            <a:xfrm>
              <a:off x="2112" y="930"/>
              <a:ext cx="608" cy="131"/>
            </a:xfrm>
            <a:prstGeom prst="rect">
              <a:avLst/>
            </a:prstGeom>
            <a:noFill/>
          </p:spPr>
        </p:pic>
        <p:sp>
          <p:nvSpPr>
            <p:cNvPr id="14408" name="Line 72"/>
            <p:cNvSpPr>
              <a:spLocks noChangeShapeType="1"/>
            </p:cNvSpPr>
            <p:nvPr/>
          </p:nvSpPr>
          <p:spPr bwMode="auto">
            <a:xfrm flipH="1">
              <a:off x="2679" y="994"/>
              <a:ext cx="283" cy="0"/>
            </a:xfrm>
            <a:prstGeom prst="line">
              <a:avLst/>
            </a:prstGeom>
            <a:noFill/>
            <a:ln w="9525">
              <a:solidFill>
                <a:schemeClr val="tx1"/>
              </a:solidFill>
              <a:round/>
              <a:headEnd/>
              <a:tailEnd/>
            </a:ln>
            <a:effectLst/>
          </p:spPr>
          <p:txBody>
            <a:bodyPr/>
            <a:lstStyle/>
            <a:p>
              <a:endParaRPr lang="en-US"/>
            </a:p>
          </p:txBody>
        </p:sp>
        <p:sp>
          <p:nvSpPr>
            <p:cNvPr id="14409" name="Line 73"/>
            <p:cNvSpPr>
              <a:spLocks noChangeShapeType="1"/>
            </p:cNvSpPr>
            <p:nvPr/>
          </p:nvSpPr>
          <p:spPr bwMode="auto">
            <a:xfrm>
              <a:off x="3264" y="1008"/>
              <a:ext cx="144" cy="96"/>
            </a:xfrm>
            <a:prstGeom prst="line">
              <a:avLst/>
            </a:prstGeom>
            <a:noFill/>
            <a:ln w="9525">
              <a:solidFill>
                <a:schemeClr val="tx1"/>
              </a:solidFill>
              <a:round/>
              <a:headEnd/>
              <a:tailEnd/>
            </a:ln>
            <a:effectLst/>
          </p:spPr>
          <p:txBody>
            <a:bodyPr/>
            <a:lstStyle/>
            <a:p>
              <a:endParaRPr lang="en-US"/>
            </a:p>
          </p:txBody>
        </p:sp>
      </p:grpSp>
      <p:grpSp>
        <p:nvGrpSpPr>
          <p:cNvPr id="14410" name="Group 74"/>
          <p:cNvGrpSpPr>
            <a:grpSpLocks/>
          </p:cNvGrpSpPr>
          <p:nvPr/>
        </p:nvGrpSpPr>
        <p:grpSpPr bwMode="auto">
          <a:xfrm>
            <a:off x="4114800" y="1752600"/>
            <a:ext cx="2525713" cy="717550"/>
            <a:chOff x="2112" y="1104"/>
            <a:chExt cx="1591" cy="452"/>
          </a:xfrm>
        </p:grpSpPr>
        <p:pic>
          <p:nvPicPr>
            <p:cNvPr id="14411" name="Picture 75" descr="DNA Ribose upside down"/>
            <p:cNvPicPr>
              <a:picLocks noChangeAspect="1" noChangeArrowheads="1"/>
            </p:cNvPicPr>
            <p:nvPr/>
          </p:nvPicPr>
          <p:blipFill>
            <a:blip r:embed="rId10" cstate="print"/>
            <a:srcRect/>
            <a:stretch>
              <a:fillRect/>
            </a:stretch>
          </p:blipFill>
          <p:spPr bwMode="auto">
            <a:xfrm>
              <a:off x="2880" y="1248"/>
              <a:ext cx="427" cy="308"/>
            </a:xfrm>
            <a:prstGeom prst="rect">
              <a:avLst/>
            </a:prstGeom>
            <a:noFill/>
          </p:spPr>
        </p:pic>
        <p:sp>
          <p:nvSpPr>
            <p:cNvPr id="14412" name="Line 76"/>
            <p:cNvSpPr>
              <a:spLocks noChangeShapeType="1"/>
            </p:cNvSpPr>
            <p:nvPr/>
          </p:nvSpPr>
          <p:spPr bwMode="auto">
            <a:xfrm flipH="1" flipV="1">
              <a:off x="2682" y="1415"/>
              <a:ext cx="285" cy="0"/>
            </a:xfrm>
            <a:prstGeom prst="line">
              <a:avLst/>
            </a:prstGeom>
            <a:noFill/>
            <a:ln w="9525">
              <a:solidFill>
                <a:schemeClr val="tx1"/>
              </a:solidFill>
              <a:round/>
              <a:headEnd/>
              <a:tailEnd/>
            </a:ln>
            <a:effectLst/>
          </p:spPr>
          <p:txBody>
            <a:bodyPr/>
            <a:lstStyle/>
            <a:p>
              <a:endParaRPr lang="en-US"/>
            </a:p>
          </p:txBody>
        </p:sp>
        <p:sp>
          <p:nvSpPr>
            <p:cNvPr id="14413" name="Text Box 77"/>
            <p:cNvSpPr txBox="1">
              <a:spLocks noChangeArrowheads="1"/>
            </p:cNvSpPr>
            <p:nvPr/>
          </p:nvSpPr>
          <p:spPr bwMode="auto">
            <a:xfrm>
              <a:off x="3408" y="1104"/>
              <a:ext cx="295" cy="192"/>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4414" name="Line 78"/>
            <p:cNvSpPr>
              <a:spLocks noChangeShapeType="1"/>
            </p:cNvSpPr>
            <p:nvPr/>
          </p:nvSpPr>
          <p:spPr bwMode="auto">
            <a:xfrm flipV="1">
              <a:off x="3216" y="1155"/>
              <a:ext cx="178" cy="130"/>
            </a:xfrm>
            <a:prstGeom prst="line">
              <a:avLst/>
            </a:prstGeom>
            <a:noFill/>
            <a:ln w="9525">
              <a:solidFill>
                <a:schemeClr val="tx1"/>
              </a:solidFill>
              <a:round/>
              <a:headEnd/>
              <a:tailEnd/>
            </a:ln>
            <a:effectLst/>
          </p:spPr>
          <p:txBody>
            <a:bodyPr/>
            <a:lstStyle/>
            <a:p>
              <a:endParaRPr lang="en-US"/>
            </a:p>
          </p:txBody>
        </p:sp>
        <p:sp>
          <p:nvSpPr>
            <p:cNvPr id="14415" name="Line 79"/>
            <p:cNvSpPr>
              <a:spLocks noChangeShapeType="1"/>
            </p:cNvSpPr>
            <p:nvPr/>
          </p:nvSpPr>
          <p:spPr bwMode="auto">
            <a:xfrm>
              <a:off x="3288" y="1415"/>
              <a:ext cx="178" cy="130"/>
            </a:xfrm>
            <a:prstGeom prst="line">
              <a:avLst/>
            </a:prstGeom>
            <a:noFill/>
            <a:ln w="9525">
              <a:solidFill>
                <a:schemeClr val="tx1"/>
              </a:solidFill>
              <a:round/>
              <a:headEnd/>
              <a:tailEnd/>
            </a:ln>
            <a:effectLst/>
          </p:spPr>
          <p:txBody>
            <a:bodyPr/>
            <a:lstStyle/>
            <a:p>
              <a:endParaRPr lang="en-US"/>
            </a:p>
          </p:txBody>
        </p:sp>
        <p:pic>
          <p:nvPicPr>
            <p:cNvPr id="14416" name="Picture 80" descr="DNA Thymine flipped"/>
            <p:cNvPicPr>
              <a:picLocks noChangeAspect="1" noChangeArrowheads="1"/>
            </p:cNvPicPr>
            <p:nvPr/>
          </p:nvPicPr>
          <p:blipFill>
            <a:blip r:embed="rId11" cstate="print">
              <a:lum contrast="20000"/>
            </a:blip>
            <a:srcRect/>
            <a:stretch>
              <a:fillRect/>
            </a:stretch>
          </p:blipFill>
          <p:spPr bwMode="auto">
            <a:xfrm>
              <a:off x="2112" y="1350"/>
              <a:ext cx="594" cy="142"/>
            </a:xfrm>
            <a:prstGeom prst="rect">
              <a:avLst/>
            </a:prstGeom>
            <a:noFill/>
          </p:spPr>
        </p:pic>
      </p:grpSp>
      <p:grpSp>
        <p:nvGrpSpPr>
          <p:cNvPr id="14417" name="Group 81"/>
          <p:cNvGrpSpPr>
            <a:grpSpLocks/>
          </p:cNvGrpSpPr>
          <p:nvPr/>
        </p:nvGrpSpPr>
        <p:grpSpPr bwMode="auto">
          <a:xfrm>
            <a:off x="4191000" y="2438400"/>
            <a:ext cx="2449513" cy="793750"/>
            <a:chOff x="2160" y="1056"/>
            <a:chExt cx="1543" cy="500"/>
          </a:xfrm>
        </p:grpSpPr>
        <p:pic>
          <p:nvPicPr>
            <p:cNvPr id="14418" name="Picture 82" descr="DNA Ribose upside down"/>
            <p:cNvPicPr>
              <a:picLocks noChangeAspect="1" noChangeArrowheads="1"/>
            </p:cNvPicPr>
            <p:nvPr/>
          </p:nvPicPr>
          <p:blipFill>
            <a:blip r:embed="rId10" cstate="print"/>
            <a:srcRect/>
            <a:stretch>
              <a:fillRect/>
            </a:stretch>
          </p:blipFill>
          <p:spPr bwMode="auto">
            <a:xfrm>
              <a:off x="2928" y="1248"/>
              <a:ext cx="427" cy="308"/>
            </a:xfrm>
            <a:prstGeom prst="rect">
              <a:avLst/>
            </a:prstGeom>
            <a:noFill/>
          </p:spPr>
        </p:pic>
        <p:sp>
          <p:nvSpPr>
            <p:cNvPr id="14419" name="Line 83"/>
            <p:cNvSpPr>
              <a:spLocks noChangeShapeType="1"/>
            </p:cNvSpPr>
            <p:nvPr/>
          </p:nvSpPr>
          <p:spPr bwMode="auto">
            <a:xfrm flipH="1" flipV="1">
              <a:off x="2730" y="1415"/>
              <a:ext cx="285" cy="0"/>
            </a:xfrm>
            <a:prstGeom prst="line">
              <a:avLst/>
            </a:prstGeom>
            <a:noFill/>
            <a:ln w="9525">
              <a:solidFill>
                <a:schemeClr val="tx1"/>
              </a:solidFill>
              <a:round/>
              <a:headEnd/>
              <a:tailEnd/>
            </a:ln>
            <a:effectLst/>
          </p:spPr>
          <p:txBody>
            <a:bodyPr/>
            <a:lstStyle/>
            <a:p>
              <a:endParaRPr lang="en-US"/>
            </a:p>
          </p:txBody>
        </p:sp>
        <p:sp>
          <p:nvSpPr>
            <p:cNvPr id="14420" name="Text Box 84"/>
            <p:cNvSpPr txBox="1">
              <a:spLocks noChangeArrowheads="1"/>
            </p:cNvSpPr>
            <p:nvPr/>
          </p:nvSpPr>
          <p:spPr bwMode="auto">
            <a:xfrm>
              <a:off x="3408" y="1056"/>
              <a:ext cx="295" cy="192"/>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4421" name="Line 85"/>
            <p:cNvSpPr>
              <a:spLocks noChangeShapeType="1"/>
            </p:cNvSpPr>
            <p:nvPr/>
          </p:nvSpPr>
          <p:spPr bwMode="auto">
            <a:xfrm flipV="1">
              <a:off x="3264" y="1155"/>
              <a:ext cx="178" cy="130"/>
            </a:xfrm>
            <a:prstGeom prst="line">
              <a:avLst/>
            </a:prstGeom>
            <a:noFill/>
            <a:ln w="9525">
              <a:solidFill>
                <a:schemeClr val="tx1"/>
              </a:solidFill>
              <a:round/>
              <a:headEnd/>
              <a:tailEnd/>
            </a:ln>
            <a:effectLst/>
          </p:spPr>
          <p:txBody>
            <a:bodyPr/>
            <a:lstStyle/>
            <a:p>
              <a:endParaRPr lang="en-US"/>
            </a:p>
          </p:txBody>
        </p:sp>
        <p:sp>
          <p:nvSpPr>
            <p:cNvPr id="14422" name="Line 86"/>
            <p:cNvSpPr>
              <a:spLocks noChangeShapeType="1"/>
            </p:cNvSpPr>
            <p:nvPr/>
          </p:nvSpPr>
          <p:spPr bwMode="auto">
            <a:xfrm>
              <a:off x="3336" y="1415"/>
              <a:ext cx="178" cy="130"/>
            </a:xfrm>
            <a:prstGeom prst="line">
              <a:avLst/>
            </a:prstGeom>
            <a:noFill/>
            <a:ln w="9525">
              <a:solidFill>
                <a:schemeClr val="tx1"/>
              </a:solidFill>
              <a:round/>
              <a:headEnd/>
              <a:tailEnd/>
            </a:ln>
            <a:effectLst/>
          </p:spPr>
          <p:txBody>
            <a:bodyPr/>
            <a:lstStyle/>
            <a:p>
              <a:endParaRPr lang="en-US"/>
            </a:p>
          </p:txBody>
        </p:sp>
        <p:pic>
          <p:nvPicPr>
            <p:cNvPr id="14423" name="Picture 87" descr="DNA Thymine flipped"/>
            <p:cNvPicPr>
              <a:picLocks noChangeAspect="1" noChangeArrowheads="1"/>
            </p:cNvPicPr>
            <p:nvPr/>
          </p:nvPicPr>
          <p:blipFill>
            <a:blip r:embed="rId11" cstate="print">
              <a:lum contrast="20000"/>
            </a:blip>
            <a:srcRect/>
            <a:stretch>
              <a:fillRect/>
            </a:stretch>
          </p:blipFill>
          <p:spPr bwMode="auto">
            <a:xfrm>
              <a:off x="2160" y="1350"/>
              <a:ext cx="594" cy="142"/>
            </a:xfrm>
            <a:prstGeom prst="rect">
              <a:avLst/>
            </a:prstGeom>
            <a:noFill/>
          </p:spPr>
        </p:pic>
      </p:grpSp>
      <p:grpSp>
        <p:nvGrpSpPr>
          <p:cNvPr id="14424" name="Group 88"/>
          <p:cNvGrpSpPr>
            <a:grpSpLocks/>
          </p:cNvGrpSpPr>
          <p:nvPr/>
        </p:nvGrpSpPr>
        <p:grpSpPr bwMode="auto">
          <a:xfrm>
            <a:off x="4114800" y="3200400"/>
            <a:ext cx="2757488" cy="838200"/>
            <a:chOff x="2112" y="2014"/>
            <a:chExt cx="1873" cy="505"/>
          </a:xfrm>
        </p:grpSpPr>
        <p:pic>
          <p:nvPicPr>
            <p:cNvPr id="14425" name="Picture 89" descr="DNA Ribose upside down"/>
            <p:cNvPicPr>
              <a:picLocks noChangeAspect="1" noChangeArrowheads="1"/>
            </p:cNvPicPr>
            <p:nvPr/>
          </p:nvPicPr>
          <p:blipFill>
            <a:blip r:embed="rId12" cstate="print"/>
            <a:srcRect/>
            <a:stretch>
              <a:fillRect/>
            </a:stretch>
          </p:blipFill>
          <p:spPr bwMode="auto">
            <a:xfrm>
              <a:off x="3053" y="2202"/>
              <a:ext cx="492" cy="317"/>
            </a:xfrm>
            <a:prstGeom prst="rect">
              <a:avLst/>
            </a:prstGeom>
            <a:noFill/>
          </p:spPr>
        </p:pic>
        <p:sp>
          <p:nvSpPr>
            <p:cNvPr id="14426" name="Text Box 90"/>
            <p:cNvSpPr txBox="1">
              <a:spLocks noChangeArrowheads="1"/>
            </p:cNvSpPr>
            <p:nvPr/>
          </p:nvSpPr>
          <p:spPr bwMode="auto">
            <a:xfrm>
              <a:off x="3667" y="2014"/>
              <a:ext cx="318" cy="184"/>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4427" name="Line 91"/>
            <p:cNvSpPr>
              <a:spLocks noChangeShapeType="1"/>
            </p:cNvSpPr>
            <p:nvPr/>
          </p:nvSpPr>
          <p:spPr bwMode="auto">
            <a:xfrm flipV="1">
              <a:off x="3422" y="2102"/>
              <a:ext cx="245" cy="133"/>
            </a:xfrm>
            <a:prstGeom prst="line">
              <a:avLst/>
            </a:prstGeom>
            <a:noFill/>
            <a:ln w="9525">
              <a:solidFill>
                <a:schemeClr val="tx1"/>
              </a:solidFill>
              <a:round/>
              <a:headEnd/>
              <a:tailEnd/>
            </a:ln>
            <a:effectLst/>
          </p:spPr>
          <p:txBody>
            <a:bodyPr/>
            <a:lstStyle/>
            <a:p>
              <a:endParaRPr lang="en-US"/>
            </a:p>
          </p:txBody>
        </p:sp>
        <p:sp>
          <p:nvSpPr>
            <p:cNvPr id="14428" name="Line 92"/>
            <p:cNvSpPr>
              <a:spLocks noChangeShapeType="1"/>
            </p:cNvSpPr>
            <p:nvPr/>
          </p:nvSpPr>
          <p:spPr bwMode="auto">
            <a:xfrm>
              <a:off x="3504" y="2403"/>
              <a:ext cx="204" cy="100"/>
            </a:xfrm>
            <a:prstGeom prst="line">
              <a:avLst/>
            </a:prstGeom>
            <a:noFill/>
            <a:ln w="9525">
              <a:solidFill>
                <a:schemeClr val="tx1"/>
              </a:solidFill>
              <a:round/>
              <a:headEnd/>
              <a:tailEnd/>
            </a:ln>
            <a:effectLst/>
          </p:spPr>
          <p:txBody>
            <a:bodyPr/>
            <a:lstStyle/>
            <a:p>
              <a:endParaRPr lang="en-US"/>
            </a:p>
          </p:txBody>
        </p:sp>
        <p:pic>
          <p:nvPicPr>
            <p:cNvPr id="14429" name="Picture 93" descr="DNA Guanine flipped"/>
            <p:cNvPicPr>
              <a:picLocks noChangeAspect="1" noChangeArrowheads="1"/>
            </p:cNvPicPr>
            <p:nvPr/>
          </p:nvPicPr>
          <p:blipFill>
            <a:blip r:embed="rId13" cstate="print">
              <a:lum contrast="20000"/>
            </a:blip>
            <a:srcRect/>
            <a:stretch>
              <a:fillRect/>
            </a:stretch>
          </p:blipFill>
          <p:spPr bwMode="auto">
            <a:xfrm>
              <a:off x="2112" y="2302"/>
              <a:ext cx="687" cy="140"/>
            </a:xfrm>
            <a:prstGeom prst="rect">
              <a:avLst/>
            </a:prstGeom>
            <a:noFill/>
          </p:spPr>
        </p:pic>
        <p:sp>
          <p:nvSpPr>
            <p:cNvPr id="14430" name="Line 94"/>
            <p:cNvSpPr>
              <a:spLocks noChangeShapeType="1"/>
            </p:cNvSpPr>
            <p:nvPr/>
          </p:nvSpPr>
          <p:spPr bwMode="auto">
            <a:xfrm flipH="1">
              <a:off x="2767" y="2369"/>
              <a:ext cx="368" cy="0"/>
            </a:xfrm>
            <a:prstGeom prst="line">
              <a:avLst/>
            </a:prstGeom>
            <a:noFill/>
            <a:ln w="9525">
              <a:solidFill>
                <a:schemeClr val="tx1"/>
              </a:solidFill>
              <a:round/>
              <a:headEnd/>
              <a:tailEnd/>
            </a:ln>
            <a:effectLst/>
          </p:spPr>
          <p:txBody>
            <a:bodyPr/>
            <a:lstStyle/>
            <a:p>
              <a:endParaRPr lang="en-US"/>
            </a:p>
          </p:txBody>
        </p:sp>
      </p:grpSp>
      <p:grpSp>
        <p:nvGrpSpPr>
          <p:cNvPr id="14431" name="Group 95"/>
          <p:cNvGrpSpPr>
            <a:grpSpLocks/>
          </p:cNvGrpSpPr>
          <p:nvPr/>
        </p:nvGrpSpPr>
        <p:grpSpPr bwMode="auto">
          <a:xfrm>
            <a:off x="4114800" y="3959225"/>
            <a:ext cx="2763838" cy="841375"/>
            <a:chOff x="2112" y="2494"/>
            <a:chExt cx="1820" cy="530"/>
          </a:xfrm>
        </p:grpSpPr>
        <p:pic>
          <p:nvPicPr>
            <p:cNvPr id="14432" name="Picture 96" descr="DNA Ribose upside down"/>
            <p:cNvPicPr>
              <a:picLocks noChangeAspect="1" noChangeArrowheads="1"/>
            </p:cNvPicPr>
            <p:nvPr/>
          </p:nvPicPr>
          <p:blipFill>
            <a:blip r:embed="rId14" cstate="print"/>
            <a:srcRect/>
            <a:stretch>
              <a:fillRect/>
            </a:stretch>
          </p:blipFill>
          <p:spPr bwMode="auto">
            <a:xfrm>
              <a:off x="2976" y="2688"/>
              <a:ext cx="477" cy="303"/>
            </a:xfrm>
            <a:prstGeom prst="rect">
              <a:avLst/>
            </a:prstGeom>
            <a:noFill/>
          </p:spPr>
        </p:pic>
        <p:sp>
          <p:nvSpPr>
            <p:cNvPr id="14433" name="Text Box 97"/>
            <p:cNvSpPr txBox="1">
              <a:spLocks noChangeArrowheads="1"/>
            </p:cNvSpPr>
            <p:nvPr/>
          </p:nvSpPr>
          <p:spPr bwMode="auto">
            <a:xfrm>
              <a:off x="3623" y="2494"/>
              <a:ext cx="309" cy="192"/>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4434" name="Line 98"/>
            <p:cNvSpPr>
              <a:spLocks noChangeShapeType="1"/>
            </p:cNvSpPr>
            <p:nvPr/>
          </p:nvSpPr>
          <p:spPr bwMode="auto">
            <a:xfrm flipV="1">
              <a:off x="3344" y="2576"/>
              <a:ext cx="278" cy="160"/>
            </a:xfrm>
            <a:prstGeom prst="line">
              <a:avLst/>
            </a:prstGeom>
            <a:noFill/>
            <a:ln w="9525">
              <a:solidFill>
                <a:schemeClr val="tx1"/>
              </a:solidFill>
              <a:round/>
              <a:headEnd/>
              <a:tailEnd/>
            </a:ln>
            <a:effectLst/>
          </p:spPr>
          <p:txBody>
            <a:bodyPr/>
            <a:lstStyle/>
            <a:p>
              <a:endParaRPr lang="en-US"/>
            </a:p>
          </p:txBody>
        </p:sp>
        <p:sp>
          <p:nvSpPr>
            <p:cNvPr id="14435" name="Line 99"/>
            <p:cNvSpPr>
              <a:spLocks noChangeShapeType="1"/>
            </p:cNvSpPr>
            <p:nvPr/>
          </p:nvSpPr>
          <p:spPr bwMode="auto">
            <a:xfrm>
              <a:off x="3423" y="2864"/>
              <a:ext cx="278" cy="160"/>
            </a:xfrm>
            <a:prstGeom prst="line">
              <a:avLst/>
            </a:prstGeom>
            <a:noFill/>
            <a:ln w="9525">
              <a:solidFill>
                <a:schemeClr val="tx1"/>
              </a:solidFill>
              <a:round/>
              <a:headEnd/>
              <a:tailEnd/>
            </a:ln>
            <a:effectLst/>
          </p:spPr>
          <p:txBody>
            <a:bodyPr/>
            <a:lstStyle/>
            <a:p>
              <a:endParaRPr lang="en-US"/>
            </a:p>
          </p:txBody>
        </p:sp>
        <p:pic>
          <p:nvPicPr>
            <p:cNvPr id="14436" name="Picture 100" descr="DNA adenine flipped"/>
            <p:cNvPicPr>
              <a:picLocks noChangeAspect="1" noChangeArrowheads="1"/>
            </p:cNvPicPr>
            <p:nvPr/>
          </p:nvPicPr>
          <p:blipFill>
            <a:blip r:embed="rId15" cstate="print">
              <a:lum contrast="20000"/>
            </a:blip>
            <a:srcRect/>
            <a:stretch>
              <a:fillRect/>
            </a:stretch>
          </p:blipFill>
          <p:spPr bwMode="auto">
            <a:xfrm>
              <a:off x="2112" y="2800"/>
              <a:ext cx="682" cy="131"/>
            </a:xfrm>
            <a:prstGeom prst="rect">
              <a:avLst/>
            </a:prstGeom>
            <a:noFill/>
          </p:spPr>
        </p:pic>
        <p:sp>
          <p:nvSpPr>
            <p:cNvPr id="14437" name="Line 101"/>
            <p:cNvSpPr>
              <a:spLocks noChangeShapeType="1"/>
            </p:cNvSpPr>
            <p:nvPr/>
          </p:nvSpPr>
          <p:spPr bwMode="auto">
            <a:xfrm flipH="1">
              <a:off x="2748" y="2864"/>
              <a:ext cx="318" cy="0"/>
            </a:xfrm>
            <a:prstGeom prst="line">
              <a:avLst/>
            </a:prstGeom>
            <a:noFill/>
            <a:ln w="9525">
              <a:solidFill>
                <a:schemeClr val="tx1"/>
              </a:solidFill>
              <a:round/>
              <a:headEnd/>
              <a:tailEnd/>
            </a:ln>
            <a:effectLst/>
          </p:spPr>
          <p:txBody>
            <a:bodyPr/>
            <a:lstStyle/>
            <a:p>
              <a:endParaRPr lang="en-US"/>
            </a:p>
          </p:txBody>
        </p:sp>
      </p:grpSp>
      <p:grpSp>
        <p:nvGrpSpPr>
          <p:cNvPr id="14438" name="Group 102"/>
          <p:cNvGrpSpPr>
            <a:grpSpLocks/>
          </p:cNvGrpSpPr>
          <p:nvPr/>
        </p:nvGrpSpPr>
        <p:grpSpPr bwMode="auto">
          <a:xfrm>
            <a:off x="4114800" y="4648200"/>
            <a:ext cx="2833688" cy="885825"/>
            <a:chOff x="2112" y="2928"/>
            <a:chExt cx="1785" cy="558"/>
          </a:xfrm>
        </p:grpSpPr>
        <p:pic>
          <p:nvPicPr>
            <p:cNvPr id="14439" name="Picture 103" descr="DNA Ribose upside down"/>
            <p:cNvPicPr>
              <a:picLocks noChangeAspect="1" noChangeArrowheads="1"/>
            </p:cNvPicPr>
            <p:nvPr/>
          </p:nvPicPr>
          <p:blipFill>
            <a:blip r:embed="rId16" cstate="print"/>
            <a:srcRect/>
            <a:stretch>
              <a:fillRect/>
            </a:stretch>
          </p:blipFill>
          <p:spPr bwMode="auto">
            <a:xfrm>
              <a:off x="2975" y="3144"/>
              <a:ext cx="471" cy="342"/>
            </a:xfrm>
            <a:prstGeom prst="rect">
              <a:avLst/>
            </a:prstGeom>
            <a:noFill/>
          </p:spPr>
        </p:pic>
        <p:sp>
          <p:nvSpPr>
            <p:cNvPr id="14440" name="Line 104"/>
            <p:cNvSpPr>
              <a:spLocks noChangeShapeType="1"/>
            </p:cNvSpPr>
            <p:nvPr/>
          </p:nvSpPr>
          <p:spPr bwMode="auto">
            <a:xfrm flipH="1">
              <a:off x="2740" y="3324"/>
              <a:ext cx="314" cy="0"/>
            </a:xfrm>
            <a:prstGeom prst="line">
              <a:avLst/>
            </a:prstGeom>
            <a:noFill/>
            <a:ln w="9525">
              <a:solidFill>
                <a:schemeClr val="tx1"/>
              </a:solidFill>
              <a:round/>
              <a:headEnd/>
              <a:tailEnd/>
            </a:ln>
            <a:effectLst/>
          </p:spPr>
          <p:txBody>
            <a:bodyPr/>
            <a:lstStyle/>
            <a:p>
              <a:endParaRPr lang="en-US"/>
            </a:p>
          </p:txBody>
        </p:sp>
        <p:sp>
          <p:nvSpPr>
            <p:cNvPr id="14441" name="Text Box 105"/>
            <p:cNvSpPr txBox="1">
              <a:spLocks noChangeArrowheads="1"/>
            </p:cNvSpPr>
            <p:nvPr/>
          </p:nvSpPr>
          <p:spPr bwMode="auto">
            <a:xfrm>
              <a:off x="3602" y="2928"/>
              <a:ext cx="295" cy="192"/>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4442" name="Line 106"/>
            <p:cNvSpPr>
              <a:spLocks noChangeShapeType="1"/>
            </p:cNvSpPr>
            <p:nvPr/>
          </p:nvSpPr>
          <p:spPr bwMode="auto">
            <a:xfrm flipV="1">
              <a:off x="3329" y="3036"/>
              <a:ext cx="274" cy="144"/>
            </a:xfrm>
            <a:prstGeom prst="line">
              <a:avLst/>
            </a:prstGeom>
            <a:noFill/>
            <a:ln w="9525">
              <a:solidFill>
                <a:schemeClr val="tx1"/>
              </a:solidFill>
              <a:round/>
              <a:headEnd/>
              <a:tailEnd/>
            </a:ln>
            <a:effectLst/>
          </p:spPr>
          <p:txBody>
            <a:bodyPr/>
            <a:lstStyle/>
            <a:p>
              <a:endParaRPr lang="en-US"/>
            </a:p>
          </p:txBody>
        </p:sp>
        <p:pic>
          <p:nvPicPr>
            <p:cNvPr id="14443" name="Picture 107" descr="DNA Cytosine flipped"/>
            <p:cNvPicPr>
              <a:picLocks noChangeAspect="1" noChangeArrowheads="1"/>
            </p:cNvPicPr>
            <p:nvPr/>
          </p:nvPicPr>
          <p:blipFill>
            <a:blip r:embed="rId17" cstate="print">
              <a:lum contrast="20000"/>
            </a:blip>
            <a:srcRect/>
            <a:stretch>
              <a:fillRect/>
            </a:stretch>
          </p:blipFill>
          <p:spPr bwMode="auto">
            <a:xfrm>
              <a:off x="2112" y="3252"/>
              <a:ext cx="658" cy="147"/>
            </a:xfrm>
            <a:prstGeom prst="rect">
              <a:avLst/>
            </a:prstGeom>
            <a:noFill/>
          </p:spPr>
        </p:pic>
        <p:sp>
          <p:nvSpPr>
            <p:cNvPr id="14444" name="Line 108"/>
            <p:cNvSpPr>
              <a:spLocks noChangeShapeType="1"/>
            </p:cNvSpPr>
            <p:nvPr/>
          </p:nvSpPr>
          <p:spPr bwMode="auto">
            <a:xfrm>
              <a:off x="3408" y="3360"/>
              <a:ext cx="144" cy="96"/>
            </a:xfrm>
            <a:prstGeom prst="line">
              <a:avLst/>
            </a:prstGeom>
            <a:noFill/>
            <a:ln w="9525">
              <a:solidFill>
                <a:schemeClr val="tx1"/>
              </a:solidFill>
              <a:round/>
              <a:headEnd/>
              <a:tailEnd/>
            </a:ln>
            <a:effectLst/>
          </p:spPr>
          <p:txBody>
            <a:bodyPr/>
            <a:lstStyle/>
            <a:p>
              <a:endParaRPr lang="en-US"/>
            </a:p>
          </p:txBody>
        </p:sp>
      </p:grpSp>
      <p:grpSp>
        <p:nvGrpSpPr>
          <p:cNvPr id="14445" name="Group 109"/>
          <p:cNvGrpSpPr>
            <a:grpSpLocks/>
          </p:cNvGrpSpPr>
          <p:nvPr/>
        </p:nvGrpSpPr>
        <p:grpSpPr bwMode="auto">
          <a:xfrm>
            <a:off x="4038600" y="5486400"/>
            <a:ext cx="2830513" cy="838200"/>
            <a:chOff x="2064" y="3456"/>
            <a:chExt cx="1783" cy="528"/>
          </a:xfrm>
        </p:grpSpPr>
        <p:pic>
          <p:nvPicPr>
            <p:cNvPr id="14446" name="Picture 110" descr="DNA Ribose upside down"/>
            <p:cNvPicPr>
              <a:picLocks noChangeAspect="1" noChangeArrowheads="1"/>
            </p:cNvPicPr>
            <p:nvPr/>
          </p:nvPicPr>
          <p:blipFill>
            <a:blip r:embed="rId18" cstate="print"/>
            <a:srcRect/>
            <a:stretch>
              <a:fillRect/>
            </a:stretch>
          </p:blipFill>
          <p:spPr bwMode="auto">
            <a:xfrm>
              <a:off x="2937" y="3653"/>
              <a:ext cx="456" cy="331"/>
            </a:xfrm>
            <a:prstGeom prst="rect">
              <a:avLst/>
            </a:prstGeom>
            <a:noFill/>
          </p:spPr>
        </p:pic>
        <p:sp>
          <p:nvSpPr>
            <p:cNvPr id="14447" name="Text Box 111"/>
            <p:cNvSpPr txBox="1">
              <a:spLocks noChangeArrowheads="1"/>
            </p:cNvSpPr>
            <p:nvPr/>
          </p:nvSpPr>
          <p:spPr bwMode="auto">
            <a:xfrm>
              <a:off x="3552" y="3456"/>
              <a:ext cx="295" cy="192"/>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4448" name="Line 112"/>
            <p:cNvSpPr>
              <a:spLocks noChangeShapeType="1"/>
            </p:cNvSpPr>
            <p:nvPr/>
          </p:nvSpPr>
          <p:spPr bwMode="auto">
            <a:xfrm flipV="1">
              <a:off x="3279" y="3548"/>
              <a:ext cx="227" cy="139"/>
            </a:xfrm>
            <a:prstGeom prst="line">
              <a:avLst/>
            </a:prstGeom>
            <a:noFill/>
            <a:ln w="9525">
              <a:solidFill>
                <a:schemeClr val="tx1"/>
              </a:solidFill>
              <a:round/>
              <a:headEnd/>
              <a:tailEnd/>
            </a:ln>
            <a:effectLst/>
          </p:spPr>
          <p:txBody>
            <a:bodyPr/>
            <a:lstStyle/>
            <a:p>
              <a:endParaRPr lang="en-US"/>
            </a:p>
          </p:txBody>
        </p:sp>
        <p:sp>
          <p:nvSpPr>
            <p:cNvPr id="14449" name="Line 113"/>
            <p:cNvSpPr>
              <a:spLocks noChangeShapeType="1"/>
            </p:cNvSpPr>
            <p:nvPr/>
          </p:nvSpPr>
          <p:spPr bwMode="auto">
            <a:xfrm>
              <a:off x="3355" y="3863"/>
              <a:ext cx="189" cy="104"/>
            </a:xfrm>
            <a:prstGeom prst="line">
              <a:avLst/>
            </a:prstGeom>
            <a:noFill/>
            <a:ln w="9525">
              <a:solidFill>
                <a:schemeClr val="tx1"/>
              </a:solidFill>
              <a:round/>
              <a:headEnd/>
              <a:tailEnd/>
            </a:ln>
            <a:effectLst/>
          </p:spPr>
          <p:txBody>
            <a:bodyPr/>
            <a:lstStyle/>
            <a:p>
              <a:endParaRPr lang="en-US"/>
            </a:p>
          </p:txBody>
        </p:sp>
        <p:pic>
          <p:nvPicPr>
            <p:cNvPr id="14450" name="Picture 114" descr="DNA Guanine flipped"/>
            <p:cNvPicPr>
              <a:picLocks noChangeAspect="1" noChangeArrowheads="1"/>
            </p:cNvPicPr>
            <p:nvPr/>
          </p:nvPicPr>
          <p:blipFill>
            <a:blip r:embed="rId13" cstate="print">
              <a:lum contrast="20000"/>
            </a:blip>
            <a:srcRect/>
            <a:stretch>
              <a:fillRect/>
            </a:stretch>
          </p:blipFill>
          <p:spPr bwMode="auto">
            <a:xfrm>
              <a:off x="2064" y="3757"/>
              <a:ext cx="637" cy="146"/>
            </a:xfrm>
            <a:prstGeom prst="rect">
              <a:avLst/>
            </a:prstGeom>
            <a:noFill/>
          </p:spPr>
        </p:pic>
        <p:sp>
          <p:nvSpPr>
            <p:cNvPr id="14451" name="Line 115"/>
            <p:cNvSpPr>
              <a:spLocks noChangeShapeType="1"/>
            </p:cNvSpPr>
            <p:nvPr/>
          </p:nvSpPr>
          <p:spPr bwMode="auto">
            <a:xfrm flipH="1">
              <a:off x="2671" y="3827"/>
              <a:ext cx="342" cy="0"/>
            </a:xfrm>
            <a:prstGeom prst="line">
              <a:avLst/>
            </a:prstGeom>
            <a:noFill/>
            <a:ln w="9525">
              <a:solidFill>
                <a:schemeClr val="tx1"/>
              </a:solidFill>
              <a:round/>
              <a:headEnd/>
              <a:tailEnd/>
            </a:ln>
            <a:effectLst/>
          </p:spPr>
          <p:txBody>
            <a:bodyPr/>
            <a:lstStyle/>
            <a:p>
              <a:endParaRPr lang="en-US"/>
            </a:p>
          </p:txBody>
        </p:sp>
      </p:grpSp>
      <p:sp>
        <p:nvSpPr>
          <p:cNvPr id="14453" name="Rectangle 117"/>
          <p:cNvSpPr>
            <a:spLocks noGrp="1" noChangeArrowheads="1"/>
          </p:cNvSpPr>
          <p:nvPr>
            <p:ph type="title" idx="4294967295"/>
          </p:nvPr>
        </p:nvSpPr>
        <p:spPr>
          <a:xfrm>
            <a:off x="0" y="0"/>
            <a:ext cx="1828800" cy="457200"/>
          </a:xfrm>
        </p:spPr>
        <p:txBody>
          <a:bodyPr/>
          <a:lstStyle/>
          <a:p>
            <a:r>
              <a:rPr lang="en-US" sz="2400">
                <a:latin typeface="Arial" charset="0"/>
              </a:rPr>
              <a:t>Pairing up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453"/>
                                        </p:tgtEl>
                                        <p:attrNameLst>
                                          <p:attrName>style.visibility</p:attrName>
                                        </p:attrNameLst>
                                      </p:cBhvr>
                                      <p:to>
                                        <p:strVal val="visible"/>
                                      </p:to>
                                    </p:set>
                                    <p:animEffect transition="in" filter="wipe(up)">
                                      <p:cBhvr>
                                        <p:cTn id="7" dur="500"/>
                                        <p:tgtEl>
                                          <p:spTgt spid="144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338"/>
                                        </p:tgtEl>
                                        <p:attrNameLst>
                                          <p:attrName>style.visibility</p:attrName>
                                        </p:attrNameLst>
                                      </p:cBhvr>
                                      <p:to>
                                        <p:strVal val="visible"/>
                                      </p:to>
                                    </p:set>
                                    <p:animEffect transition="in" filter="wipe(up)">
                                      <p:cBhvr>
                                        <p:cTn id="12" dur="500"/>
                                        <p:tgtEl>
                                          <p:spTgt spid="1433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4396"/>
                                        </p:tgtEl>
                                        <p:attrNameLst>
                                          <p:attrName>style.visibility</p:attrName>
                                        </p:attrNameLst>
                                      </p:cBhvr>
                                      <p:to>
                                        <p:strVal val="visible"/>
                                      </p:to>
                                    </p:set>
                                    <p:anim calcmode="lin" valueType="num">
                                      <p:cBhvr additive="base">
                                        <p:cTn id="17" dur="500" fill="hold"/>
                                        <p:tgtEl>
                                          <p:spTgt spid="14396"/>
                                        </p:tgtEl>
                                        <p:attrNameLst>
                                          <p:attrName>ppt_x</p:attrName>
                                        </p:attrNameLst>
                                      </p:cBhvr>
                                      <p:tavLst>
                                        <p:tav tm="0">
                                          <p:val>
                                            <p:strVal val="1+#ppt_w/2"/>
                                          </p:val>
                                        </p:tav>
                                        <p:tav tm="100000">
                                          <p:val>
                                            <p:strVal val="#ppt_x"/>
                                          </p:val>
                                        </p:tav>
                                      </p:tavLst>
                                    </p:anim>
                                    <p:anim calcmode="lin" valueType="num">
                                      <p:cBhvr additive="base">
                                        <p:cTn id="18" dur="500" fill="hold"/>
                                        <p:tgtEl>
                                          <p:spTgt spid="14396"/>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2" fill="hold" nodeType="afterEffect">
                                  <p:stCondLst>
                                    <p:cond delay="0"/>
                                  </p:stCondLst>
                                  <p:childTnLst>
                                    <p:set>
                                      <p:cBhvr>
                                        <p:cTn id="21" dur="1" fill="hold">
                                          <p:stCondLst>
                                            <p:cond delay="0"/>
                                          </p:stCondLst>
                                        </p:cTn>
                                        <p:tgtEl>
                                          <p:spTgt spid="14403"/>
                                        </p:tgtEl>
                                        <p:attrNameLst>
                                          <p:attrName>style.visibility</p:attrName>
                                        </p:attrNameLst>
                                      </p:cBhvr>
                                      <p:to>
                                        <p:strVal val="visible"/>
                                      </p:to>
                                    </p:set>
                                    <p:anim calcmode="lin" valueType="num">
                                      <p:cBhvr additive="base">
                                        <p:cTn id="22" dur="500" fill="hold"/>
                                        <p:tgtEl>
                                          <p:spTgt spid="14403"/>
                                        </p:tgtEl>
                                        <p:attrNameLst>
                                          <p:attrName>ppt_x</p:attrName>
                                        </p:attrNameLst>
                                      </p:cBhvr>
                                      <p:tavLst>
                                        <p:tav tm="0">
                                          <p:val>
                                            <p:strVal val="1+#ppt_w/2"/>
                                          </p:val>
                                        </p:tav>
                                        <p:tav tm="100000">
                                          <p:val>
                                            <p:strVal val="#ppt_x"/>
                                          </p:val>
                                        </p:tav>
                                      </p:tavLst>
                                    </p:anim>
                                    <p:anim calcmode="lin" valueType="num">
                                      <p:cBhvr additive="base">
                                        <p:cTn id="23" dur="500" fill="hold"/>
                                        <p:tgtEl>
                                          <p:spTgt spid="14403"/>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2" fill="hold" nodeType="afterEffect">
                                  <p:stCondLst>
                                    <p:cond delay="0"/>
                                  </p:stCondLst>
                                  <p:childTnLst>
                                    <p:set>
                                      <p:cBhvr>
                                        <p:cTn id="26" dur="1" fill="hold">
                                          <p:stCondLst>
                                            <p:cond delay="0"/>
                                          </p:stCondLst>
                                        </p:cTn>
                                        <p:tgtEl>
                                          <p:spTgt spid="14410"/>
                                        </p:tgtEl>
                                        <p:attrNameLst>
                                          <p:attrName>style.visibility</p:attrName>
                                        </p:attrNameLst>
                                      </p:cBhvr>
                                      <p:to>
                                        <p:strVal val="visible"/>
                                      </p:to>
                                    </p:set>
                                    <p:anim calcmode="lin" valueType="num">
                                      <p:cBhvr additive="base">
                                        <p:cTn id="27" dur="500" fill="hold"/>
                                        <p:tgtEl>
                                          <p:spTgt spid="14410"/>
                                        </p:tgtEl>
                                        <p:attrNameLst>
                                          <p:attrName>ppt_x</p:attrName>
                                        </p:attrNameLst>
                                      </p:cBhvr>
                                      <p:tavLst>
                                        <p:tav tm="0">
                                          <p:val>
                                            <p:strVal val="1+#ppt_w/2"/>
                                          </p:val>
                                        </p:tav>
                                        <p:tav tm="100000">
                                          <p:val>
                                            <p:strVal val="#ppt_x"/>
                                          </p:val>
                                        </p:tav>
                                      </p:tavLst>
                                    </p:anim>
                                    <p:anim calcmode="lin" valueType="num">
                                      <p:cBhvr additive="base">
                                        <p:cTn id="28" dur="500" fill="hold"/>
                                        <p:tgtEl>
                                          <p:spTgt spid="14410"/>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 presetClass="entr" presetSubtype="2" fill="hold" nodeType="afterEffect">
                                  <p:stCondLst>
                                    <p:cond delay="0"/>
                                  </p:stCondLst>
                                  <p:childTnLst>
                                    <p:set>
                                      <p:cBhvr>
                                        <p:cTn id="31" dur="1" fill="hold">
                                          <p:stCondLst>
                                            <p:cond delay="0"/>
                                          </p:stCondLst>
                                        </p:cTn>
                                        <p:tgtEl>
                                          <p:spTgt spid="14417"/>
                                        </p:tgtEl>
                                        <p:attrNameLst>
                                          <p:attrName>style.visibility</p:attrName>
                                        </p:attrNameLst>
                                      </p:cBhvr>
                                      <p:to>
                                        <p:strVal val="visible"/>
                                      </p:to>
                                    </p:set>
                                    <p:anim calcmode="lin" valueType="num">
                                      <p:cBhvr additive="base">
                                        <p:cTn id="32" dur="500" fill="hold"/>
                                        <p:tgtEl>
                                          <p:spTgt spid="14417"/>
                                        </p:tgtEl>
                                        <p:attrNameLst>
                                          <p:attrName>ppt_x</p:attrName>
                                        </p:attrNameLst>
                                      </p:cBhvr>
                                      <p:tavLst>
                                        <p:tav tm="0">
                                          <p:val>
                                            <p:strVal val="1+#ppt_w/2"/>
                                          </p:val>
                                        </p:tav>
                                        <p:tav tm="100000">
                                          <p:val>
                                            <p:strVal val="#ppt_x"/>
                                          </p:val>
                                        </p:tav>
                                      </p:tavLst>
                                    </p:anim>
                                    <p:anim calcmode="lin" valueType="num">
                                      <p:cBhvr additive="base">
                                        <p:cTn id="33" dur="500" fill="hold"/>
                                        <p:tgtEl>
                                          <p:spTgt spid="14417"/>
                                        </p:tgtEl>
                                        <p:attrNameLst>
                                          <p:attrName>ppt_y</p:attrName>
                                        </p:attrNameLst>
                                      </p:cBhvr>
                                      <p:tavLst>
                                        <p:tav tm="0">
                                          <p:val>
                                            <p:strVal val="#ppt_y"/>
                                          </p:val>
                                        </p:tav>
                                        <p:tav tm="100000">
                                          <p:val>
                                            <p:strVal val="#ppt_y"/>
                                          </p:val>
                                        </p:tav>
                                      </p:tavLst>
                                    </p:anim>
                                  </p:childTnLst>
                                </p:cTn>
                              </p:par>
                            </p:childTnLst>
                          </p:cTn>
                        </p:par>
                        <p:par>
                          <p:cTn id="34" fill="hold">
                            <p:stCondLst>
                              <p:cond delay="2000"/>
                            </p:stCondLst>
                            <p:childTnLst>
                              <p:par>
                                <p:cTn id="35" presetID="2" presetClass="entr" presetSubtype="2" fill="hold" nodeType="afterEffect">
                                  <p:stCondLst>
                                    <p:cond delay="0"/>
                                  </p:stCondLst>
                                  <p:childTnLst>
                                    <p:set>
                                      <p:cBhvr>
                                        <p:cTn id="36" dur="1" fill="hold">
                                          <p:stCondLst>
                                            <p:cond delay="0"/>
                                          </p:stCondLst>
                                        </p:cTn>
                                        <p:tgtEl>
                                          <p:spTgt spid="14424"/>
                                        </p:tgtEl>
                                        <p:attrNameLst>
                                          <p:attrName>style.visibility</p:attrName>
                                        </p:attrNameLst>
                                      </p:cBhvr>
                                      <p:to>
                                        <p:strVal val="visible"/>
                                      </p:to>
                                    </p:set>
                                    <p:anim calcmode="lin" valueType="num">
                                      <p:cBhvr additive="base">
                                        <p:cTn id="37" dur="500" fill="hold"/>
                                        <p:tgtEl>
                                          <p:spTgt spid="14424"/>
                                        </p:tgtEl>
                                        <p:attrNameLst>
                                          <p:attrName>ppt_x</p:attrName>
                                        </p:attrNameLst>
                                      </p:cBhvr>
                                      <p:tavLst>
                                        <p:tav tm="0">
                                          <p:val>
                                            <p:strVal val="1+#ppt_w/2"/>
                                          </p:val>
                                        </p:tav>
                                        <p:tav tm="100000">
                                          <p:val>
                                            <p:strVal val="#ppt_x"/>
                                          </p:val>
                                        </p:tav>
                                      </p:tavLst>
                                    </p:anim>
                                    <p:anim calcmode="lin" valueType="num">
                                      <p:cBhvr additive="base">
                                        <p:cTn id="38" dur="500" fill="hold"/>
                                        <p:tgtEl>
                                          <p:spTgt spid="14424"/>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2" fill="hold" nodeType="afterEffect">
                                  <p:stCondLst>
                                    <p:cond delay="0"/>
                                  </p:stCondLst>
                                  <p:childTnLst>
                                    <p:set>
                                      <p:cBhvr>
                                        <p:cTn id="41" dur="1" fill="hold">
                                          <p:stCondLst>
                                            <p:cond delay="0"/>
                                          </p:stCondLst>
                                        </p:cTn>
                                        <p:tgtEl>
                                          <p:spTgt spid="14431"/>
                                        </p:tgtEl>
                                        <p:attrNameLst>
                                          <p:attrName>style.visibility</p:attrName>
                                        </p:attrNameLst>
                                      </p:cBhvr>
                                      <p:to>
                                        <p:strVal val="visible"/>
                                      </p:to>
                                    </p:set>
                                    <p:anim calcmode="lin" valueType="num">
                                      <p:cBhvr additive="base">
                                        <p:cTn id="42" dur="500" fill="hold"/>
                                        <p:tgtEl>
                                          <p:spTgt spid="14431"/>
                                        </p:tgtEl>
                                        <p:attrNameLst>
                                          <p:attrName>ppt_x</p:attrName>
                                        </p:attrNameLst>
                                      </p:cBhvr>
                                      <p:tavLst>
                                        <p:tav tm="0">
                                          <p:val>
                                            <p:strVal val="1+#ppt_w/2"/>
                                          </p:val>
                                        </p:tav>
                                        <p:tav tm="100000">
                                          <p:val>
                                            <p:strVal val="#ppt_x"/>
                                          </p:val>
                                        </p:tav>
                                      </p:tavLst>
                                    </p:anim>
                                    <p:anim calcmode="lin" valueType="num">
                                      <p:cBhvr additive="base">
                                        <p:cTn id="43" dur="500" fill="hold"/>
                                        <p:tgtEl>
                                          <p:spTgt spid="14431"/>
                                        </p:tgtEl>
                                        <p:attrNameLst>
                                          <p:attrName>ppt_y</p:attrName>
                                        </p:attrNameLst>
                                      </p:cBhvr>
                                      <p:tavLst>
                                        <p:tav tm="0">
                                          <p:val>
                                            <p:strVal val="#ppt_y"/>
                                          </p:val>
                                        </p:tav>
                                        <p:tav tm="100000">
                                          <p:val>
                                            <p:strVal val="#ppt_y"/>
                                          </p:val>
                                        </p:tav>
                                      </p:tavLst>
                                    </p:anim>
                                  </p:childTnLst>
                                </p:cTn>
                              </p:par>
                            </p:childTnLst>
                          </p:cTn>
                        </p:par>
                        <p:par>
                          <p:cTn id="44" fill="hold">
                            <p:stCondLst>
                              <p:cond delay="3000"/>
                            </p:stCondLst>
                            <p:childTnLst>
                              <p:par>
                                <p:cTn id="45" presetID="2" presetClass="entr" presetSubtype="2" fill="hold" nodeType="afterEffect">
                                  <p:stCondLst>
                                    <p:cond delay="0"/>
                                  </p:stCondLst>
                                  <p:childTnLst>
                                    <p:set>
                                      <p:cBhvr>
                                        <p:cTn id="46" dur="1" fill="hold">
                                          <p:stCondLst>
                                            <p:cond delay="0"/>
                                          </p:stCondLst>
                                        </p:cTn>
                                        <p:tgtEl>
                                          <p:spTgt spid="14438"/>
                                        </p:tgtEl>
                                        <p:attrNameLst>
                                          <p:attrName>style.visibility</p:attrName>
                                        </p:attrNameLst>
                                      </p:cBhvr>
                                      <p:to>
                                        <p:strVal val="visible"/>
                                      </p:to>
                                    </p:set>
                                    <p:anim calcmode="lin" valueType="num">
                                      <p:cBhvr additive="base">
                                        <p:cTn id="47" dur="500" fill="hold"/>
                                        <p:tgtEl>
                                          <p:spTgt spid="14438"/>
                                        </p:tgtEl>
                                        <p:attrNameLst>
                                          <p:attrName>ppt_x</p:attrName>
                                        </p:attrNameLst>
                                      </p:cBhvr>
                                      <p:tavLst>
                                        <p:tav tm="0">
                                          <p:val>
                                            <p:strVal val="1+#ppt_w/2"/>
                                          </p:val>
                                        </p:tav>
                                        <p:tav tm="100000">
                                          <p:val>
                                            <p:strVal val="#ppt_x"/>
                                          </p:val>
                                        </p:tav>
                                      </p:tavLst>
                                    </p:anim>
                                    <p:anim calcmode="lin" valueType="num">
                                      <p:cBhvr additive="base">
                                        <p:cTn id="48" dur="500" fill="hold"/>
                                        <p:tgtEl>
                                          <p:spTgt spid="14438"/>
                                        </p:tgtEl>
                                        <p:attrNameLst>
                                          <p:attrName>ppt_y</p:attrName>
                                        </p:attrNameLst>
                                      </p:cBhvr>
                                      <p:tavLst>
                                        <p:tav tm="0">
                                          <p:val>
                                            <p:strVal val="#ppt_y"/>
                                          </p:val>
                                        </p:tav>
                                        <p:tav tm="100000">
                                          <p:val>
                                            <p:strVal val="#ppt_y"/>
                                          </p:val>
                                        </p:tav>
                                      </p:tavLst>
                                    </p:anim>
                                  </p:childTnLst>
                                </p:cTn>
                              </p:par>
                            </p:childTnLst>
                          </p:cTn>
                        </p:par>
                        <p:par>
                          <p:cTn id="49" fill="hold">
                            <p:stCondLst>
                              <p:cond delay="3500"/>
                            </p:stCondLst>
                            <p:childTnLst>
                              <p:par>
                                <p:cTn id="50" presetID="2" presetClass="entr" presetSubtype="2" fill="hold" nodeType="afterEffect">
                                  <p:stCondLst>
                                    <p:cond delay="0"/>
                                  </p:stCondLst>
                                  <p:childTnLst>
                                    <p:set>
                                      <p:cBhvr>
                                        <p:cTn id="51" dur="1" fill="hold">
                                          <p:stCondLst>
                                            <p:cond delay="0"/>
                                          </p:stCondLst>
                                        </p:cTn>
                                        <p:tgtEl>
                                          <p:spTgt spid="14445"/>
                                        </p:tgtEl>
                                        <p:attrNameLst>
                                          <p:attrName>style.visibility</p:attrName>
                                        </p:attrNameLst>
                                      </p:cBhvr>
                                      <p:to>
                                        <p:strVal val="visible"/>
                                      </p:to>
                                    </p:set>
                                    <p:anim calcmode="lin" valueType="num">
                                      <p:cBhvr additive="base">
                                        <p:cTn id="52" dur="500" fill="hold"/>
                                        <p:tgtEl>
                                          <p:spTgt spid="14445"/>
                                        </p:tgtEl>
                                        <p:attrNameLst>
                                          <p:attrName>ppt_x</p:attrName>
                                        </p:attrNameLst>
                                      </p:cBhvr>
                                      <p:tavLst>
                                        <p:tav tm="0">
                                          <p:val>
                                            <p:strVal val="1+#ppt_w/2"/>
                                          </p:val>
                                        </p:tav>
                                        <p:tav tm="100000">
                                          <p:val>
                                            <p:strVal val="#ppt_x"/>
                                          </p:val>
                                        </p:tav>
                                      </p:tavLst>
                                    </p:anim>
                                    <p:anim calcmode="lin" valueType="num">
                                      <p:cBhvr additive="base">
                                        <p:cTn id="53" dur="500" fill="hold"/>
                                        <p:tgtEl>
                                          <p:spTgt spid="144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53"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642571" y="222738"/>
            <a:ext cx="7975600" cy="1616075"/>
          </a:xfrm>
          <a:prstGeom prst="rect">
            <a:avLst/>
          </a:prstGeom>
          <a:noFill/>
          <a:ln w="9525">
            <a:noFill/>
            <a:miter lim="800000"/>
            <a:headEnd/>
            <a:tailEnd/>
          </a:ln>
          <a:effectLst/>
        </p:spPr>
        <p:txBody>
          <a:bodyPr wrap="none">
            <a:spAutoFit/>
          </a:bodyPr>
          <a:lstStyle/>
          <a:p>
            <a:pPr algn="ctr"/>
            <a:r>
              <a:rPr lang="en-GB" dirty="0"/>
              <a:t>The paired strands are coiled into a spiral called</a:t>
            </a:r>
          </a:p>
          <a:p>
            <a:pPr algn="ctr"/>
            <a:endParaRPr lang="en-US" dirty="0"/>
          </a:p>
          <a:p>
            <a:pPr algn="ctr"/>
            <a:r>
              <a:rPr lang="en-US" sz="3600" b="1" dirty="0">
                <a:solidFill>
                  <a:schemeClr val="accent2"/>
                </a:solidFill>
              </a:rPr>
              <a:t>A DOUBLE HELIX</a:t>
            </a:r>
          </a:p>
        </p:txBody>
      </p:sp>
      <p:sp>
        <p:nvSpPr>
          <p:cNvPr id="26627" name="Text Box 3"/>
          <p:cNvSpPr txBox="1">
            <a:spLocks noChangeArrowheads="1"/>
          </p:cNvSpPr>
          <p:nvPr/>
        </p:nvSpPr>
        <p:spPr bwMode="auto">
          <a:xfrm>
            <a:off x="8959850" y="0"/>
            <a:ext cx="184150" cy="457200"/>
          </a:xfrm>
          <a:prstGeom prst="rect">
            <a:avLst/>
          </a:prstGeom>
          <a:noFill/>
          <a:ln w="9525">
            <a:noFill/>
            <a:miter lim="800000"/>
            <a:headEnd/>
            <a:tailEnd/>
          </a:ln>
          <a:effectLst/>
        </p:spPr>
        <p:txBody>
          <a:bodyPr wrap="none">
            <a:spAutoFit/>
          </a:bodyPr>
          <a:lstStyle/>
          <a:p>
            <a:endParaRPr lang="en-GB" sz="2400"/>
          </a:p>
        </p:txBody>
      </p:sp>
      <p:pic>
        <p:nvPicPr>
          <p:cNvPr id="2" name="Picture 1">
            <a:extLst>
              <a:ext uri="{FF2B5EF4-FFF2-40B4-BE49-F238E27FC236}">
                <a16:creationId xmlns:a16="http://schemas.microsoft.com/office/drawing/2014/main" id="{AD109E5B-AAD4-4CC4-8906-7605A3A0EAE3}"/>
              </a:ext>
            </a:extLst>
          </p:cNvPr>
          <p:cNvPicPr>
            <a:picLocks noChangeAspect="1"/>
          </p:cNvPicPr>
          <p:nvPr/>
        </p:nvPicPr>
        <p:blipFill>
          <a:blip r:embed="rId2"/>
          <a:stretch>
            <a:fillRect/>
          </a:stretch>
        </p:blipFill>
        <p:spPr>
          <a:xfrm>
            <a:off x="0" y="2209800"/>
            <a:ext cx="9144000" cy="46482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5602" name="Picture 2" descr="DNA Helix"/>
          <p:cNvPicPr>
            <a:picLocks noChangeAspect="1" noChangeArrowheads="1"/>
          </p:cNvPicPr>
          <p:nvPr/>
        </p:nvPicPr>
        <p:blipFill>
          <a:blip r:embed="rId2" cstate="print">
            <a:lum contrast="20000"/>
          </a:blip>
          <a:srcRect/>
          <a:stretch>
            <a:fillRect/>
          </a:stretch>
        </p:blipFill>
        <p:spPr bwMode="auto">
          <a:xfrm>
            <a:off x="3505200" y="0"/>
            <a:ext cx="3076575" cy="6858000"/>
          </a:xfrm>
          <a:prstGeom prst="rect">
            <a:avLst/>
          </a:prstGeom>
          <a:noFill/>
        </p:spPr>
      </p:pic>
      <p:sp>
        <p:nvSpPr>
          <p:cNvPr id="25603" name="Text Box 3"/>
          <p:cNvSpPr txBox="1">
            <a:spLocks noChangeArrowheads="1"/>
          </p:cNvSpPr>
          <p:nvPr/>
        </p:nvSpPr>
        <p:spPr bwMode="auto">
          <a:xfrm>
            <a:off x="1219200" y="3733800"/>
            <a:ext cx="2474913" cy="822325"/>
          </a:xfrm>
          <a:prstGeom prst="rect">
            <a:avLst/>
          </a:prstGeom>
          <a:noFill/>
          <a:ln w="9525">
            <a:noFill/>
            <a:miter lim="800000"/>
            <a:headEnd/>
            <a:tailEnd/>
          </a:ln>
          <a:effectLst/>
        </p:spPr>
        <p:txBody>
          <a:bodyPr wrap="none">
            <a:spAutoFit/>
          </a:bodyPr>
          <a:lstStyle/>
          <a:p>
            <a:r>
              <a:rPr lang="en-US" sz="2400">
                <a:latin typeface="Arial" charset="0"/>
              </a:rPr>
              <a:t>sugar-phosphate</a:t>
            </a:r>
          </a:p>
          <a:p>
            <a:r>
              <a:rPr lang="en-US" sz="2400">
                <a:latin typeface="Arial" charset="0"/>
              </a:rPr>
              <a:t>chain</a:t>
            </a:r>
          </a:p>
        </p:txBody>
      </p:sp>
      <p:sp>
        <p:nvSpPr>
          <p:cNvPr id="25604" name="Text Box 4"/>
          <p:cNvSpPr txBox="1">
            <a:spLocks noChangeArrowheads="1"/>
          </p:cNvSpPr>
          <p:nvPr/>
        </p:nvSpPr>
        <p:spPr bwMode="auto">
          <a:xfrm>
            <a:off x="6477000" y="1676400"/>
            <a:ext cx="998538" cy="457200"/>
          </a:xfrm>
          <a:prstGeom prst="rect">
            <a:avLst/>
          </a:prstGeom>
          <a:noFill/>
          <a:ln w="9525">
            <a:noFill/>
            <a:miter lim="800000"/>
            <a:headEnd/>
            <a:tailEnd/>
          </a:ln>
          <a:effectLst/>
        </p:spPr>
        <p:txBody>
          <a:bodyPr wrap="none">
            <a:spAutoFit/>
          </a:bodyPr>
          <a:lstStyle/>
          <a:p>
            <a:r>
              <a:rPr lang="en-GB" sz="2400">
                <a:latin typeface="Arial" charset="0"/>
              </a:rPr>
              <a:t>bases</a:t>
            </a:r>
            <a:endParaRPr lang="en-US" sz="2400">
              <a:latin typeface="Arial" charset="0"/>
            </a:endParaRPr>
          </a:p>
        </p:txBody>
      </p:sp>
      <p:sp>
        <p:nvSpPr>
          <p:cNvPr id="25605" name="Line 5"/>
          <p:cNvSpPr>
            <a:spLocks noChangeShapeType="1"/>
          </p:cNvSpPr>
          <p:nvPr/>
        </p:nvSpPr>
        <p:spPr bwMode="auto">
          <a:xfrm>
            <a:off x="3657600" y="4038600"/>
            <a:ext cx="1371600" cy="457200"/>
          </a:xfrm>
          <a:prstGeom prst="line">
            <a:avLst/>
          </a:prstGeom>
          <a:noFill/>
          <a:ln w="19050">
            <a:solidFill>
              <a:schemeClr val="tx1"/>
            </a:solidFill>
            <a:round/>
            <a:headEnd/>
            <a:tailEnd/>
          </a:ln>
          <a:effectLst/>
        </p:spPr>
        <p:txBody>
          <a:bodyPr/>
          <a:lstStyle/>
          <a:p>
            <a:endParaRPr lang="en-US"/>
          </a:p>
        </p:txBody>
      </p:sp>
      <p:grpSp>
        <p:nvGrpSpPr>
          <p:cNvPr id="25610" name="Group 10"/>
          <p:cNvGrpSpPr>
            <a:grpSpLocks/>
          </p:cNvGrpSpPr>
          <p:nvPr/>
        </p:nvGrpSpPr>
        <p:grpSpPr bwMode="auto">
          <a:xfrm>
            <a:off x="4572000" y="1905000"/>
            <a:ext cx="2057400" cy="1371600"/>
            <a:chOff x="2880" y="1200"/>
            <a:chExt cx="1296" cy="864"/>
          </a:xfrm>
        </p:grpSpPr>
        <p:sp>
          <p:nvSpPr>
            <p:cNvPr id="25606" name="Line 6"/>
            <p:cNvSpPr>
              <a:spLocks noChangeShapeType="1"/>
            </p:cNvSpPr>
            <p:nvPr/>
          </p:nvSpPr>
          <p:spPr bwMode="auto">
            <a:xfrm flipH="1">
              <a:off x="2880" y="1200"/>
              <a:ext cx="1200" cy="432"/>
            </a:xfrm>
            <a:prstGeom prst="line">
              <a:avLst/>
            </a:prstGeom>
            <a:noFill/>
            <a:ln w="9525">
              <a:solidFill>
                <a:schemeClr val="tx1"/>
              </a:solidFill>
              <a:round/>
              <a:headEnd/>
              <a:tailEnd/>
            </a:ln>
            <a:effectLst/>
          </p:spPr>
          <p:txBody>
            <a:bodyPr/>
            <a:lstStyle/>
            <a:p>
              <a:endParaRPr lang="en-US"/>
            </a:p>
          </p:txBody>
        </p:sp>
        <p:sp>
          <p:nvSpPr>
            <p:cNvPr id="25607" name="Line 7"/>
            <p:cNvSpPr>
              <a:spLocks noChangeShapeType="1"/>
            </p:cNvSpPr>
            <p:nvPr/>
          </p:nvSpPr>
          <p:spPr bwMode="auto">
            <a:xfrm flipH="1">
              <a:off x="3648" y="1296"/>
              <a:ext cx="528" cy="768"/>
            </a:xfrm>
            <a:prstGeom prst="line">
              <a:avLst/>
            </a:prstGeom>
            <a:noFill/>
            <a:ln w="9525">
              <a:solidFill>
                <a:schemeClr val="tx1"/>
              </a:solidFill>
              <a:round/>
              <a:headEnd/>
              <a:tailEnd/>
            </a:ln>
            <a:effectLst/>
          </p:spPr>
          <p:txBody>
            <a:bodyPr/>
            <a:lstStyle/>
            <a:p>
              <a:endParaRPr lang="en-US"/>
            </a:p>
          </p:txBody>
        </p:sp>
      </p:grpSp>
      <p:sp>
        <p:nvSpPr>
          <p:cNvPr id="25609" name="Rectangle 9"/>
          <p:cNvSpPr>
            <a:spLocks noGrp="1" noChangeArrowheads="1"/>
          </p:cNvSpPr>
          <p:nvPr>
            <p:ph type="title" idx="4294967295"/>
          </p:nvPr>
        </p:nvSpPr>
        <p:spPr>
          <a:xfrm>
            <a:off x="0" y="304800"/>
            <a:ext cx="3962400" cy="1143000"/>
          </a:xfrm>
        </p:spPr>
        <p:txBody>
          <a:bodyPr/>
          <a:lstStyle/>
          <a:p>
            <a:r>
              <a:rPr lang="en-US" sz="3600"/>
              <a:t>THE DOUBLE HELIX</a:t>
            </a:r>
          </a:p>
        </p:txBody>
      </p:sp>
      <p:sp>
        <p:nvSpPr>
          <p:cNvPr id="25611" name="Text Box 11"/>
          <p:cNvSpPr txBox="1">
            <a:spLocks noChangeArrowheads="1"/>
          </p:cNvSpPr>
          <p:nvPr/>
        </p:nvSpPr>
        <p:spPr bwMode="auto">
          <a:xfrm>
            <a:off x="8594725" y="-34925"/>
            <a:ext cx="488950" cy="457200"/>
          </a:xfrm>
          <a:prstGeom prst="rect">
            <a:avLst/>
          </a:prstGeom>
          <a:noFill/>
          <a:ln w="9525">
            <a:noFill/>
            <a:miter lim="800000"/>
            <a:headEnd/>
            <a:tailEnd/>
          </a:ln>
          <a:effectLst/>
        </p:spPr>
        <p:txBody>
          <a:bodyPr wrap="none">
            <a:spAutoFit/>
          </a:bodyPr>
          <a:lstStyle/>
          <a:p>
            <a:r>
              <a:rPr lang="en-GB" sz="2400"/>
              <a:t>14</a:t>
            </a:r>
            <a:endParaRPr 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609"/>
                                        </p:tgtEl>
                                        <p:attrNameLst>
                                          <p:attrName>style.visibility</p:attrName>
                                        </p:attrNameLst>
                                      </p:cBhvr>
                                      <p:to>
                                        <p:strVal val="visible"/>
                                      </p:to>
                                    </p:set>
                                    <p:animEffect transition="in" filter="wipe(up)">
                                      <p:cBhvr>
                                        <p:cTn id="7" dur="500"/>
                                        <p:tgtEl>
                                          <p:spTgt spid="25609"/>
                                        </p:tgtEl>
                                      </p:cBhvr>
                                    </p:animEffect>
                                  </p:childTnLst>
                                </p:cTn>
                              </p:par>
                            </p:childTnLst>
                          </p:cTn>
                        </p:par>
                        <p:par>
                          <p:cTn id="8" fill="hold">
                            <p:stCondLst>
                              <p:cond delay="500"/>
                            </p:stCondLst>
                            <p:childTnLst>
                              <p:par>
                                <p:cTn id="9" presetID="22" presetClass="entr" presetSubtype="1" fill="hold" nodeType="afterEffect">
                                  <p:stCondLst>
                                    <p:cond delay="1000"/>
                                  </p:stCondLst>
                                  <p:childTnLst>
                                    <p:set>
                                      <p:cBhvr>
                                        <p:cTn id="10" dur="1" fill="hold">
                                          <p:stCondLst>
                                            <p:cond delay="0"/>
                                          </p:stCondLst>
                                        </p:cTn>
                                        <p:tgtEl>
                                          <p:spTgt spid="25602"/>
                                        </p:tgtEl>
                                        <p:attrNameLst>
                                          <p:attrName>style.visibility</p:attrName>
                                        </p:attrNameLst>
                                      </p:cBhvr>
                                      <p:to>
                                        <p:strVal val="visible"/>
                                      </p:to>
                                    </p:set>
                                    <p:animEffect transition="in" filter="wipe(up)">
                                      <p:cBhvr>
                                        <p:cTn id="11" dur="500"/>
                                        <p:tgtEl>
                                          <p:spTgt spid="2560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5603"/>
                                        </p:tgtEl>
                                        <p:attrNameLst>
                                          <p:attrName>style.visibility</p:attrName>
                                        </p:attrNameLst>
                                      </p:cBhvr>
                                      <p:to>
                                        <p:strVal val="visible"/>
                                      </p:to>
                                    </p:set>
                                    <p:animEffect transition="in" filter="wipe(up)">
                                      <p:cBhvr>
                                        <p:cTn id="16" dur="500"/>
                                        <p:tgtEl>
                                          <p:spTgt spid="25603"/>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5605"/>
                                        </p:tgtEl>
                                        <p:attrNameLst>
                                          <p:attrName>style.visibility</p:attrName>
                                        </p:attrNameLst>
                                      </p:cBhvr>
                                      <p:to>
                                        <p:strVal val="visible"/>
                                      </p:to>
                                    </p:set>
                                    <p:animEffect transition="in" filter="wipe(left)">
                                      <p:cBhvr>
                                        <p:cTn id="20" dur="500"/>
                                        <p:tgtEl>
                                          <p:spTgt spid="2560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5604"/>
                                        </p:tgtEl>
                                        <p:attrNameLst>
                                          <p:attrName>style.visibility</p:attrName>
                                        </p:attrNameLst>
                                      </p:cBhvr>
                                      <p:to>
                                        <p:strVal val="visible"/>
                                      </p:to>
                                    </p:set>
                                    <p:animEffect transition="in" filter="wipe(up)">
                                      <p:cBhvr>
                                        <p:cTn id="25" dur="500"/>
                                        <p:tgtEl>
                                          <p:spTgt spid="25604"/>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25610"/>
                                        </p:tgtEl>
                                        <p:attrNameLst>
                                          <p:attrName>style.visibility</p:attrName>
                                        </p:attrNameLst>
                                      </p:cBhvr>
                                      <p:to>
                                        <p:strVal val="visible"/>
                                      </p:to>
                                    </p:set>
                                    <p:animEffect transition="in" filter="wipe(right)">
                                      <p:cBhvr>
                                        <p:cTn id="29" dur="500"/>
                                        <p:tgtEl>
                                          <p:spTgt spid="25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utoUpdateAnimBg="0"/>
      <p:bldP spid="25604" grpId="0" autoUpdateAnimBg="0"/>
      <p:bldP spid="25605" grpId="0" animBg="1"/>
      <p:bldP spid="25609"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533400" y="685800"/>
            <a:ext cx="7897813" cy="1066800"/>
          </a:xfrm>
          <a:prstGeom prst="rect">
            <a:avLst/>
          </a:prstGeom>
          <a:noFill/>
          <a:ln w="9525">
            <a:noFill/>
            <a:miter lim="800000"/>
            <a:headEnd/>
            <a:tailEnd/>
          </a:ln>
          <a:effectLst/>
        </p:spPr>
        <p:txBody>
          <a:bodyPr wrap="none">
            <a:spAutoFit/>
          </a:bodyPr>
          <a:lstStyle/>
          <a:p>
            <a:r>
              <a:rPr lang="en-GB"/>
              <a:t>Before a cell divides, the DNA strands unwind </a:t>
            </a:r>
          </a:p>
          <a:p>
            <a:r>
              <a:rPr lang="en-GB"/>
              <a:t>and separate</a:t>
            </a:r>
            <a:endParaRPr lang="en-US"/>
          </a:p>
        </p:txBody>
      </p:sp>
      <p:sp>
        <p:nvSpPr>
          <p:cNvPr id="19462" name="Text Box 6"/>
          <p:cNvSpPr txBox="1">
            <a:spLocks noChangeArrowheads="1"/>
          </p:cNvSpPr>
          <p:nvPr/>
        </p:nvSpPr>
        <p:spPr bwMode="auto">
          <a:xfrm>
            <a:off x="533400" y="1905000"/>
            <a:ext cx="7264400" cy="1066800"/>
          </a:xfrm>
          <a:prstGeom prst="rect">
            <a:avLst/>
          </a:prstGeom>
          <a:noFill/>
          <a:ln w="9525">
            <a:noFill/>
            <a:miter lim="800000"/>
            <a:headEnd/>
            <a:tailEnd/>
          </a:ln>
          <a:effectLst/>
        </p:spPr>
        <p:txBody>
          <a:bodyPr wrap="none">
            <a:spAutoFit/>
          </a:bodyPr>
          <a:lstStyle/>
          <a:p>
            <a:r>
              <a:rPr lang="en-GB"/>
              <a:t>Each strand makes a new partner by adding</a:t>
            </a:r>
          </a:p>
          <a:p>
            <a:r>
              <a:rPr lang="en-GB"/>
              <a:t>the appropriate nucleotides</a:t>
            </a:r>
            <a:endParaRPr lang="en-US"/>
          </a:p>
        </p:txBody>
      </p:sp>
      <p:sp>
        <p:nvSpPr>
          <p:cNvPr id="19463" name="Text Box 7"/>
          <p:cNvSpPr txBox="1">
            <a:spLocks noChangeArrowheads="1"/>
          </p:cNvSpPr>
          <p:nvPr/>
        </p:nvSpPr>
        <p:spPr bwMode="auto">
          <a:xfrm>
            <a:off x="533400" y="3124200"/>
            <a:ext cx="7483475" cy="1066800"/>
          </a:xfrm>
          <a:prstGeom prst="rect">
            <a:avLst/>
          </a:prstGeom>
          <a:noFill/>
          <a:ln w="9525">
            <a:noFill/>
            <a:miter lim="800000"/>
            <a:headEnd/>
            <a:tailEnd/>
          </a:ln>
          <a:effectLst/>
        </p:spPr>
        <p:txBody>
          <a:bodyPr>
            <a:spAutoFit/>
          </a:bodyPr>
          <a:lstStyle/>
          <a:p>
            <a:r>
              <a:rPr lang="en-GB"/>
              <a:t>The result is that there are now two double-stranded DNA molecules in the nucleus</a:t>
            </a:r>
            <a:endParaRPr lang="en-US"/>
          </a:p>
        </p:txBody>
      </p:sp>
      <p:sp>
        <p:nvSpPr>
          <p:cNvPr id="19464" name="Text Box 8"/>
          <p:cNvSpPr txBox="1">
            <a:spLocks noChangeArrowheads="1"/>
          </p:cNvSpPr>
          <p:nvPr/>
        </p:nvSpPr>
        <p:spPr bwMode="auto">
          <a:xfrm>
            <a:off x="517525" y="4438650"/>
            <a:ext cx="7265988" cy="1066800"/>
          </a:xfrm>
          <a:prstGeom prst="rect">
            <a:avLst/>
          </a:prstGeom>
          <a:noFill/>
          <a:ln w="9525">
            <a:noFill/>
            <a:miter lim="800000"/>
            <a:headEnd/>
            <a:tailEnd/>
          </a:ln>
          <a:effectLst/>
        </p:spPr>
        <p:txBody>
          <a:bodyPr wrap="none">
            <a:spAutoFit/>
          </a:bodyPr>
          <a:lstStyle/>
          <a:p>
            <a:r>
              <a:rPr lang="en-GB"/>
              <a:t>So that when the cell divides, each nucleus </a:t>
            </a:r>
          </a:p>
          <a:p>
            <a:r>
              <a:rPr lang="en-GB"/>
              <a:t>contains identical DNA</a:t>
            </a:r>
            <a:endParaRPr lang="en-US"/>
          </a:p>
        </p:txBody>
      </p:sp>
      <p:sp>
        <p:nvSpPr>
          <p:cNvPr id="19465" name="Text Box 9"/>
          <p:cNvSpPr txBox="1">
            <a:spLocks noChangeArrowheads="1"/>
          </p:cNvSpPr>
          <p:nvPr/>
        </p:nvSpPr>
        <p:spPr bwMode="auto">
          <a:xfrm>
            <a:off x="441325" y="5657850"/>
            <a:ext cx="5649913" cy="579438"/>
          </a:xfrm>
          <a:prstGeom prst="rect">
            <a:avLst/>
          </a:prstGeom>
          <a:noFill/>
          <a:ln w="9525">
            <a:noFill/>
            <a:miter lim="800000"/>
            <a:headEnd/>
            <a:tailEnd/>
          </a:ln>
          <a:effectLst/>
        </p:spPr>
        <p:txBody>
          <a:bodyPr wrap="none">
            <a:spAutoFit/>
          </a:bodyPr>
          <a:lstStyle/>
          <a:p>
            <a:r>
              <a:rPr lang="en-GB"/>
              <a:t>This process is called </a:t>
            </a:r>
            <a:r>
              <a:rPr lang="en-GB" b="1">
                <a:solidFill>
                  <a:schemeClr val="accent2"/>
                </a:solidFill>
              </a:rPr>
              <a:t>replication</a:t>
            </a:r>
            <a:endParaRPr lang="en-US" b="1">
              <a:solidFill>
                <a:schemeClr val="accent2"/>
              </a:solidFill>
            </a:endParaRPr>
          </a:p>
        </p:txBody>
      </p:sp>
      <p:sp>
        <p:nvSpPr>
          <p:cNvPr id="19466" name="Rectangle 10"/>
          <p:cNvSpPr>
            <a:spLocks noGrp="1" noChangeArrowheads="1"/>
          </p:cNvSpPr>
          <p:nvPr>
            <p:ph type="title" idx="4294967295"/>
          </p:nvPr>
        </p:nvSpPr>
        <p:spPr>
          <a:xfrm>
            <a:off x="0" y="0"/>
            <a:ext cx="1752600" cy="381000"/>
          </a:xfrm>
        </p:spPr>
        <p:txBody>
          <a:bodyPr/>
          <a:lstStyle/>
          <a:p>
            <a:r>
              <a:rPr lang="en-US" sz="2400">
                <a:latin typeface="Arial" charset="0"/>
              </a:rPr>
              <a:t>replication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wipe(up)">
                                      <p:cBhvr>
                                        <p:cTn id="7" dur="500"/>
                                        <p:tgtEl>
                                          <p:spTgt spid="194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9462"/>
                                        </p:tgtEl>
                                        <p:attrNameLst>
                                          <p:attrName>style.visibility</p:attrName>
                                        </p:attrNameLst>
                                      </p:cBhvr>
                                      <p:to>
                                        <p:strVal val="visible"/>
                                      </p:to>
                                    </p:set>
                                    <p:animEffect transition="in" filter="wipe(up)">
                                      <p:cBhvr>
                                        <p:cTn id="12" dur="500"/>
                                        <p:tgtEl>
                                          <p:spTgt spid="194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9463"/>
                                        </p:tgtEl>
                                        <p:attrNameLst>
                                          <p:attrName>style.visibility</p:attrName>
                                        </p:attrNameLst>
                                      </p:cBhvr>
                                      <p:to>
                                        <p:strVal val="visible"/>
                                      </p:to>
                                    </p:set>
                                    <p:animEffect transition="in" filter="wipe(up)">
                                      <p:cBhvr>
                                        <p:cTn id="17" dur="500"/>
                                        <p:tgtEl>
                                          <p:spTgt spid="1946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9464"/>
                                        </p:tgtEl>
                                        <p:attrNameLst>
                                          <p:attrName>style.visibility</p:attrName>
                                        </p:attrNameLst>
                                      </p:cBhvr>
                                      <p:to>
                                        <p:strVal val="visible"/>
                                      </p:to>
                                    </p:set>
                                    <p:animEffect transition="in" filter="wipe(up)">
                                      <p:cBhvr>
                                        <p:cTn id="22" dur="500"/>
                                        <p:tgtEl>
                                          <p:spTgt spid="194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9465"/>
                                        </p:tgtEl>
                                        <p:attrNameLst>
                                          <p:attrName>style.visibility</p:attrName>
                                        </p:attrNameLst>
                                      </p:cBhvr>
                                      <p:to>
                                        <p:strVal val="visible"/>
                                      </p:to>
                                    </p:set>
                                    <p:animEffect transition="in" filter="wipe(up)">
                                      <p:cBhvr>
                                        <p:cTn id="27" dur="500"/>
                                        <p:tgtEl>
                                          <p:spTgt spid="19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autoUpdateAnimBg="0"/>
      <p:bldP spid="19462" grpId="0" autoUpdateAnimBg="0"/>
      <p:bldP spid="19463" grpId="0" autoUpdateAnimBg="0"/>
      <p:bldP spid="19464" grpId="0" autoUpdateAnimBg="0"/>
      <p:bldP spid="19465"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457200" y="533400"/>
            <a:ext cx="2536825" cy="6053138"/>
            <a:chOff x="576" y="288"/>
            <a:chExt cx="1598" cy="3813"/>
          </a:xfrm>
        </p:grpSpPr>
        <p:grpSp>
          <p:nvGrpSpPr>
            <p:cNvPr id="20483" name="Group 3"/>
            <p:cNvGrpSpPr>
              <a:grpSpLocks/>
            </p:cNvGrpSpPr>
            <p:nvPr/>
          </p:nvGrpSpPr>
          <p:grpSpPr bwMode="auto">
            <a:xfrm>
              <a:off x="624" y="1584"/>
              <a:ext cx="1550" cy="598"/>
              <a:chOff x="624" y="1680"/>
              <a:chExt cx="1550" cy="598"/>
            </a:xfrm>
          </p:grpSpPr>
          <p:sp>
            <p:nvSpPr>
              <p:cNvPr id="20484" name="AutoShape 4"/>
              <p:cNvSpPr>
                <a:spLocks noChangeArrowheads="1"/>
              </p:cNvSpPr>
              <p:nvPr/>
            </p:nvSpPr>
            <p:spPr bwMode="auto">
              <a:xfrm>
                <a:off x="1006" y="1919"/>
                <a:ext cx="346"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20485" name="Text Box 5"/>
              <p:cNvSpPr txBox="1">
                <a:spLocks noChangeArrowheads="1"/>
              </p:cNvSpPr>
              <p:nvPr/>
            </p:nvSpPr>
            <p:spPr bwMode="auto">
              <a:xfrm>
                <a:off x="624" y="1728"/>
                <a:ext cx="295" cy="192"/>
              </a:xfrm>
              <a:prstGeom prst="rect">
                <a:avLst/>
              </a:prstGeom>
              <a:noFill/>
              <a:ln w="9525">
                <a:noFill/>
                <a:miter lim="800000"/>
                <a:headEnd/>
                <a:tailEnd/>
              </a:ln>
              <a:effectLst/>
            </p:spPr>
            <p:txBody>
              <a:bodyPr wrap="none">
                <a:spAutoFit/>
              </a:bodyPr>
              <a:lstStyle/>
              <a:p>
                <a:r>
                  <a:rPr lang="en-US" sz="1400"/>
                  <a:t>PO</a:t>
                </a:r>
                <a:r>
                  <a:rPr lang="en-US" sz="1400" baseline="-25000"/>
                  <a:t>4</a:t>
                </a:r>
              </a:p>
            </p:txBody>
          </p:sp>
          <p:sp>
            <p:nvSpPr>
              <p:cNvPr id="20486" name="Line 6"/>
              <p:cNvSpPr>
                <a:spLocks noChangeShapeType="1"/>
              </p:cNvSpPr>
              <p:nvPr/>
            </p:nvSpPr>
            <p:spPr bwMode="auto">
              <a:xfrm flipH="1" flipV="1">
                <a:off x="867" y="1919"/>
                <a:ext cx="139" cy="90"/>
              </a:xfrm>
              <a:prstGeom prst="line">
                <a:avLst/>
              </a:prstGeom>
              <a:noFill/>
              <a:ln w="9525">
                <a:solidFill>
                  <a:schemeClr val="tx1"/>
                </a:solidFill>
                <a:round/>
                <a:headEnd/>
                <a:tailEnd/>
              </a:ln>
              <a:effectLst/>
            </p:spPr>
            <p:txBody>
              <a:bodyPr/>
              <a:lstStyle/>
              <a:p>
                <a:endParaRPr lang="en-US"/>
              </a:p>
            </p:txBody>
          </p:sp>
          <p:sp>
            <p:nvSpPr>
              <p:cNvPr id="20487" name="Line 7"/>
              <p:cNvSpPr>
                <a:spLocks noChangeShapeType="1"/>
              </p:cNvSpPr>
              <p:nvPr/>
            </p:nvSpPr>
            <p:spPr bwMode="auto">
              <a:xfrm>
                <a:off x="1352" y="2009"/>
                <a:ext cx="243" cy="0"/>
              </a:xfrm>
              <a:prstGeom prst="line">
                <a:avLst/>
              </a:prstGeom>
              <a:noFill/>
              <a:ln w="9525">
                <a:solidFill>
                  <a:schemeClr val="tx1"/>
                </a:solidFill>
                <a:round/>
                <a:headEnd/>
                <a:tailEnd/>
              </a:ln>
              <a:effectLst/>
            </p:spPr>
            <p:txBody>
              <a:bodyPr/>
              <a:lstStyle/>
              <a:p>
                <a:endParaRPr lang="en-US"/>
              </a:p>
            </p:txBody>
          </p:sp>
          <p:sp>
            <p:nvSpPr>
              <p:cNvPr id="20488" name="Line 8"/>
              <p:cNvSpPr>
                <a:spLocks noChangeShapeType="1"/>
              </p:cNvSpPr>
              <p:nvPr/>
            </p:nvSpPr>
            <p:spPr bwMode="auto">
              <a:xfrm flipH="1">
                <a:off x="867" y="2158"/>
                <a:ext cx="208" cy="120"/>
              </a:xfrm>
              <a:prstGeom prst="line">
                <a:avLst/>
              </a:prstGeom>
              <a:noFill/>
              <a:ln w="9525">
                <a:solidFill>
                  <a:schemeClr val="tx1"/>
                </a:solidFill>
                <a:round/>
                <a:headEnd/>
                <a:tailEnd/>
              </a:ln>
              <a:effectLst/>
            </p:spPr>
            <p:txBody>
              <a:bodyPr/>
              <a:lstStyle/>
              <a:p>
                <a:endParaRPr lang="en-US"/>
              </a:p>
            </p:txBody>
          </p:sp>
          <p:sp>
            <p:nvSpPr>
              <p:cNvPr id="20489" name="Line 9"/>
              <p:cNvSpPr>
                <a:spLocks noChangeShapeType="1"/>
              </p:cNvSpPr>
              <p:nvPr/>
            </p:nvSpPr>
            <p:spPr bwMode="auto">
              <a:xfrm flipV="1">
                <a:off x="867" y="1680"/>
                <a:ext cx="173" cy="120"/>
              </a:xfrm>
              <a:prstGeom prst="line">
                <a:avLst/>
              </a:prstGeom>
              <a:noFill/>
              <a:ln w="9525">
                <a:solidFill>
                  <a:schemeClr val="tx1"/>
                </a:solidFill>
                <a:round/>
                <a:headEnd/>
                <a:tailEnd/>
              </a:ln>
              <a:effectLst/>
            </p:spPr>
            <p:txBody>
              <a:bodyPr/>
              <a:lstStyle/>
              <a:p>
                <a:endParaRPr lang="en-US"/>
              </a:p>
            </p:txBody>
          </p:sp>
          <p:pic>
            <p:nvPicPr>
              <p:cNvPr id="20490" name="Picture 10" descr="DNA adenine"/>
              <p:cNvPicPr>
                <a:picLocks noChangeAspect="1" noChangeArrowheads="1"/>
              </p:cNvPicPr>
              <p:nvPr/>
            </p:nvPicPr>
            <p:blipFill>
              <a:blip r:embed="rId2" cstate="print">
                <a:lum contrast="20000"/>
              </a:blip>
              <a:srcRect/>
              <a:stretch>
                <a:fillRect/>
              </a:stretch>
            </p:blipFill>
            <p:spPr bwMode="auto">
              <a:xfrm>
                <a:off x="1595" y="1949"/>
                <a:ext cx="579" cy="128"/>
              </a:xfrm>
              <a:prstGeom prst="rect">
                <a:avLst/>
              </a:prstGeom>
              <a:noFill/>
            </p:spPr>
          </p:pic>
        </p:grpSp>
        <p:grpSp>
          <p:nvGrpSpPr>
            <p:cNvPr id="20491" name="Group 11"/>
            <p:cNvGrpSpPr>
              <a:grpSpLocks/>
            </p:cNvGrpSpPr>
            <p:nvPr/>
          </p:nvGrpSpPr>
          <p:grpSpPr bwMode="auto">
            <a:xfrm>
              <a:off x="624" y="2160"/>
              <a:ext cx="1535" cy="501"/>
              <a:chOff x="624" y="2256"/>
              <a:chExt cx="1535" cy="501"/>
            </a:xfrm>
          </p:grpSpPr>
          <p:sp>
            <p:nvSpPr>
              <p:cNvPr id="20492" name="AutoShape 12"/>
              <p:cNvSpPr>
                <a:spLocks noChangeArrowheads="1"/>
              </p:cNvSpPr>
              <p:nvPr/>
            </p:nvSpPr>
            <p:spPr bwMode="auto">
              <a:xfrm>
                <a:off x="992" y="2398"/>
                <a:ext cx="346"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20493" name="Text Box 13"/>
              <p:cNvSpPr txBox="1">
                <a:spLocks noChangeArrowheads="1"/>
              </p:cNvSpPr>
              <p:nvPr/>
            </p:nvSpPr>
            <p:spPr bwMode="auto">
              <a:xfrm>
                <a:off x="624" y="2256"/>
                <a:ext cx="270" cy="173"/>
              </a:xfrm>
              <a:prstGeom prst="rect">
                <a:avLst/>
              </a:prstGeom>
              <a:noFill/>
              <a:ln w="9525">
                <a:noFill/>
                <a:miter lim="800000"/>
                <a:headEnd/>
                <a:tailEnd/>
              </a:ln>
              <a:effectLst/>
            </p:spPr>
            <p:txBody>
              <a:bodyPr wrap="none">
                <a:spAutoFit/>
              </a:bodyPr>
              <a:lstStyle/>
              <a:p>
                <a:r>
                  <a:rPr lang="en-US" sz="1200"/>
                  <a:t>PO</a:t>
                </a:r>
                <a:r>
                  <a:rPr lang="en-US" sz="1200" baseline="-25000"/>
                  <a:t>4</a:t>
                </a:r>
              </a:p>
            </p:txBody>
          </p:sp>
          <p:sp>
            <p:nvSpPr>
              <p:cNvPr id="20494" name="Line 14"/>
              <p:cNvSpPr>
                <a:spLocks noChangeShapeType="1"/>
              </p:cNvSpPr>
              <p:nvPr/>
            </p:nvSpPr>
            <p:spPr bwMode="auto">
              <a:xfrm flipH="1" flipV="1">
                <a:off x="853" y="2398"/>
                <a:ext cx="139" cy="90"/>
              </a:xfrm>
              <a:prstGeom prst="line">
                <a:avLst/>
              </a:prstGeom>
              <a:noFill/>
              <a:ln w="9525">
                <a:solidFill>
                  <a:schemeClr val="tx1"/>
                </a:solidFill>
                <a:round/>
                <a:headEnd/>
                <a:tailEnd/>
              </a:ln>
              <a:effectLst/>
            </p:spPr>
            <p:txBody>
              <a:bodyPr/>
              <a:lstStyle/>
              <a:p>
                <a:endParaRPr lang="en-US"/>
              </a:p>
            </p:txBody>
          </p:sp>
          <p:sp>
            <p:nvSpPr>
              <p:cNvPr id="20495" name="Line 15"/>
              <p:cNvSpPr>
                <a:spLocks noChangeShapeType="1"/>
              </p:cNvSpPr>
              <p:nvPr/>
            </p:nvSpPr>
            <p:spPr bwMode="auto">
              <a:xfrm flipH="1">
                <a:off x="819" y="2637"/>
                <a:ext cx="242" cy="120"/>
              </a:xfrm>
              <a:prstGeom prst="line">
                <a:avLst/>
              </a:prstGeom>
              <a:noFill/>
              <a:ln w="9525">
                <a:solidFill>
                  <a:schemeClr val="tx1"/>
                </a:solidFill>
                <a:round/>
                <a:headEnd/>
                <a:tailEnd/>
              </a:ln>
              <a:effectLst/>
            </p:spPr>
            <p:txBody>
              <a:bodyPr/>
              <a:lstStyle/>
              <a:p>
                <a:endParaRPr lang="en-US"/>
              </a:p>
            </p:txBody>
          </p:sp>
          <p:sp>
            <p:nvSpPr>
              <p:cNvPr id="20496" name="Line 16"/>
              <p:cNvSpPr>
                <a:spLocks noChangeShapeType="1"/>
              </p:cNvSpPr>
              <p:nvPr/>
            </p:nvSpPr>
            <p:spPr bwMode="auto">
              <a:xfrm>
                <a:off x="1338" y="2488"/>
                <a:ext cx="243" cy="0"/>
              </a:xfrm>
              <a:prstGeom prst="line">
                <a:avLst/>
              </a:prstGeom>
              <a:noFill/>
              <a:ln w="9525">
                <a:solidFill>
                  <a:schemeClr val="tx1"/>
                </a:solidFill>
                <a:round/>
                <a:headEnd/>
                <a:tailEnd/>
              </a:ln>
              <a:effectLst/>
            </p:spPr>
            <p:txBody>
              <a:bodyPr/>
              <a:lstStyle/>
              <a:p>
                <a:endParaRPr lang="en-US"/>
              </a:p>
            </p:txBody>
          </p:sp>
          <p:pic>
            <p:nvPicPr>
              <p:cNvPr id="20497" name="Picture 17" descr="DNA Cytosine"/>
              <p:cNvPicPr>
                <a:picLocks noChangeAspect="1" noChangeArrowheads="1"/>
              </p:cNvPicPr>
              <p:nvPr/>
            </p:nvPicPr>
            <p:blipFill>
              <a:blip r:embed="rId3" cstate="print">
                <a:lum contrast="20000"/>
              </a:blip>
              <a:srcRect/>
              <a:stretch>
                <a:fillRect/>
              </a:stretch>
            </p:blipFill>
            <p:spPr bwMode="auto">
              <a:xfrm>
                <a:off x="1581" y="2428"/>
                <a:ext cx="578" cy="130"/>
              </a:xfrm>
              <a:prstGeom prst="rect">
                <a:avLst/>
              </a:prstGeom>
              <a:noFill/>
            </p:spPr>
          </p:pic>
        </p:grpSp>
        <p:grpSp>
          <p:nvGrpSpPr>
            <p:cNvPr id="20498" name="Group 18"/>
            <p:cNvGrpSpPr>
              <a:grpSpLocks/>
            </p:cNvGrpSpPr>
            <p:nvPr/>
          </p:nvGrpSpPr>
          <p:grpSpPr bwMode="auto">
            <a:xfrm>
              <a:off x="576" y="2640"/>
              <a:ext cx="1550" cy="499"/>
              <a:chOff x="576" y="2736"/>
              <a:chExt cx="1550" cy="499"/>
            </a:xfrm>
          </p:grpSpPr>
          <p:sp>
            <p:nvSpPr>
              <p:cNvPr id="20499" name="Line 19"/>
              <p:cNvSpPr>
                <a:spLocks noChangeShapeType="1"/>
              </p:cNvSpPr>
              <p:nvPr/>
            </p:nvSpPr>
            <p:spPr bwMode="auto">
              <a:xfrm flipH="1" flipV="1">
                <a:off x="818" y="2876"/>
                <a:ext cx="139" cy="90"/>
              </a:xfrm>
              <a:prstGeom prst="line">
                <a:avLst/>
              </a:prstGeom>
              <a:noFill/>
              <a:ln w="9525">
                <a:solidFill>
                  <a:schemeClr val="tx1"/>
                </a:solidFill>
                <a:round/>
                <a:headEnd/>
                <a:tailEnd/>
              </a:ln>
              <a:effectLst/>
            </p:spPr>
            <p:txBody>
              <a:bodyPr/>
              <a:lstStyle/>
              <a:p>
                <a:endParaRPr lang="en-US"/>
              </a:p>
            </p:txBody>
          </p:sp>
          <p:sp>
            <p:nvSpPr>
              <p:cNvPr id="20500" name="Line 20"/>
              <p:cNvSpPr>
                <a:spLocks noChangeShapeType="1"/>
              </p:cNvSpPr>
              <p:nvPr/>
            </p:nvSpPr>
            <p:spPr bwMode="auto">
              <a:xfrm flipH="1">
                <a:off x="818" y="3115"/>
                <a:ext cx="208" cy="120"/>
              </a:xfrm>
              <a:prstGeom prst="line">
                <a:avLst/>
              </a:prstGeom>
              <a:noFill/>
              <a:ln w="9525">
                <a:solidFill>
                  <a:schemeClr val="tx1"/>
                </a:solidFill>
                <a:round/>
                <a:headEnd/>
                <a:tailEnd/>
              </a:ln>
              <a:effectLst/>
            </p:spPr>
            <p:txBody>
              <a:bodyPr/>
              <a:lstStyle/>
              <a:p>
                <a:endParaRPr lang="en-US"/>
              </a:p>
            </p:txBody>
          </p:sp>
          <p:grpSp>
            <p:nvGrpSpPr>
              <p:cNvPr id="20501" name="Group 21"/>
              <p:cNvGrpSpPr>
                <a:grpSpLocks/>
              </p:cNvGrpSpPr>
              <p:nvPr/>
            </p:nvGrpSpPr>
            <p:grpSpPr bwMode="auto">
              <a:xfrm>
                <a:off x="576" y="2736"/>
                <a:ext cx="1550" cy="379"/>
                <a:chOff x="576" y="2736"/>
                <a:chExt cx="1550" cy="379"/>
              </a:xfrm>
            </p:grpSpPr>
            <p:sp>
              <p:nvSpPr>
                <p:cNvPr id="20502" name="AutoShape 22"/>
                <p:cNvSpPr>
                  <a:spLocks noChangeArrowheads="1"/>
                </p:cNvSpPr>
                <p:nvPr/>
              </p:nvSpPr>
              <p:spPr bwMode="auto">
                <a:xfrm>
                  <a:off x="957" y="2876"/>
                  <a:ext cx="346"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20503" name="Text Box 23"/>
                <p:cNvSpPr txBox="1">
                  <a:spLocks noChangeArrowheads="1"/>
                </p:cNvSpPr>
                <p:nvPr/>
              </p:nvSpPr>
              <p:spPr bwMode="auto">
                <a:xfrm>
                  <a:off x="576" y="2736"/>
                  <a:ext cx="270" cy="173"/>
                </a:xfrm>
                <a:prstGeom prst="rect">
                  <a:avLst/>
                </a:prstGeom>
                <a:noFill/>
                <a:ln w="9525">
                  <a:noFill/>
                  <a:miter lim="800000"/>
                  <a:headEnd/>
                  <a:tailEnd/>
                </a:ln>
                <a:effectLst/>
              </p:spPr>
              <p:txBody>
                <a:bodyPr wrap="none">
                  <a:spAutoFit/>
                </a:bodyPr>
                <a:lstStyle/>
                <a:p>
                  <a:r>
                    <a:rPr lang="en-US" sz="1200"/>
                    <a:t>PO</a:t>
                  </a:r>
                  <a:r>
                    <a:rPr lang="en-US" sz="1200" baseline="-25000"/>
                    <a:t>4</a:t>
                  </a:r>
                </a:p>
              </p:txBody>
            </p:sp>
            <p:sp>
              <p:nvSpPr>
                <p:cNvPr id="20504" name="Line 24"/>
                <p:cNvSpPr>
                  <a:spLocks noChangeShapeType="1"/>
                </p:cNvSpPr>
                <p:nvPr/>
              </p:nvSpPr>
              <p:spPr bwMode="auto">
                <a:xfrm>
                  <a:off x="1303" y="2966"/>
                  <a:ext cx="243" cy="0"/>
                </a:xfrm>
                <a:prstGeom prst="line">
                  <a:avLst/>
                </a:prstGeom>
                <a:noFill/>
                <a:ln w="9525">
                  <a:solidFill>
                    <a:schemeClr val="tx1"/>
                  </a:solidFill>
                  <a:round/>
                  <a:headEnd/>
                  <a:tailEnd/>
                </a:ln>
                <a:effectLst/>
              </p:spPr>
              <p:txBody>
                <a:bodyPr/>
                <a:lstStyle/>
                <a:p>
                  <a:endParaRPr lang="en-US"/>
                </a:p>
              </p:txBody>
            </p:sp>
            <p:pic>
              <p:nvPicPr>
                <p:cNvPr id="20505" name="Picture 25" descr="DNA Thymine"/>
                <p:cNvPicPr>
                  <a:picLocks noChangeAspect="1" noChangeArrowheads="1"/>
                </p:cNvPicPr>
                <p:nvPr/>
              </p:nvPicPr>
              <p:blipFill>
                <a:blip r:embed="rId4" cstate="print">
                  <a:lum contrast="20000"/>
                </a:blip>
                <a:srcRect/>
                <a:stretch>
                  <a:fillRect/>
                </a:stretch>
              </p:blipFill>
              <p:spPr bwMode="auto">
                <a:xfrm>
                  <a:off x="1546" y="2906"/>
                  <a:ext cx="580" cy="123"/>
                </a:xfrm>
                <a:prstGeom prst="rect">
                  <a:avLst/>
                </a:prstGeom>
                <a:noFill/>
              </p:spPr>
            </p:pic>
          </p:grpSp>
        </p:grpSp>
        <p:grpSp>
          <p:nvGrpSpPr>
            <p:cNvPr id="20506" name="Group 26"/>
            <p:cNvGrpSpPr>
              <a:grpSpLocks/>
            </p:cNvGrpSpPr>
            <p:nvPr/>
          </p:nvGrpSpPr>
          <p:grpSpPr bwMode="auto">
            <a:xfrm>
              <a:off x="576" y="3072"/>
              <a:ext cx="1550" cy="541"/>
              <a:chOff x="576" y="3216"/>
              <a:chExt cx="1550" cy="541"/>
            </a:xfrm>
          </p:grpSpPr>
          <p:sp>
            <p:nvSpPr>
              <p:cNvPr id="20507" name="AutoShape 27"/>
              <p:cNvSpPr>
                <a:spLocks noChangeArrowheads="1"/>
              </p:cNvSpPr>
              <p:nvPr/>
            </p:nvSpPr>
            <p:spPr bwMode="auto">
              <a:xfrm>
                <a:off x="957" y="3368"/>
                <a:ext cx="347"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20508" name="Text Box 28"/>
              <p:cNvSpPr txBox="1">
                <a:spLocks noChangeArrowheads="1"/>
              </p:cNvSpPr>
              <p:nvPr/>
            </p:nvSpPr>
            <p:spPr bwMode="auto">
              <a:xfrm>
                <a:off x="576" y="3216"/>
                <a:ext cx="295" cy="192"/>
              </a:xfrm>
              <a:prstGeom prst="rect">
                <a:avLst/>
              </a:prstGeom>
              <a:noFill/>
              <a:ln w="9525">
                <a:noFill/>
                <a:miter lim="800000"/>
                <a:headEnd/>
                <a:tailEnd/>
              </a:ln>
              <a:effectLst/>
            </p:spPr>
            <p:txBody>
              <a:bodyPr wrap="none">
                <a:spAutoFit/>
              </a:bodyPr>
              <a:lstStyle/>
              <a:p>
                <a:r>
                  <a:rPr lang="en-US" sz="1400"/>
                  <a:t>PO</a:t>
                </a:r>
                <a:r>
                  <a:rPr lang="en-US" sz="1400" baseline="-25000"/>
                  <a:t>4</a:t>
                </a:r>
              </a:p>
            </p:txBody>
          </p:sp>
          <p:sp>
            <p:nvSpPr>
              <p:cNvPr id="20509" name="Line 29"/>
              <p:cNvSpPr>
                <a:spLocks noChangeShapeType="1"/>
              </p:cNvSpPr>
              <p:nvPr/>
            </p:nvSpPr>
            <p:spPr bwMode="auto">
              <a:xfrm flipH="1" flipV="1">
                <a:off x="819" y="3368"/>
                <a:ext cx="138" cy="90"/>
              </a:xfrm>
              <a:prstGeom prst="line">
                <a:avLst/>
              </a:prstGeom>
              <a:noFill/>
              <a:ln w="9525">
                <a:solidFill>
                  <a:schemeClr val="tx1"/>
                </a:solidFill>
                <a:round/>
                <a:headEnd/>
                <a:tailEnd/>
              </a:ln>
              <a:effectLst/>
            </p:spPr>
            <p:txBody>
              <a:bodyPr/>
              <a:lstStyle/>
              <a:p>
                <a:endParaRPr lang="en-US"/>
              </a:p>
            </p:txBody>
          </p:sp>
          <p:sp>
            <p:nvSpPr>
              <p:cNvPr id="20510" name="Line 30"/>
              <p:cNvSpPr>
                <a:spLocks noChangeShapeType="1"/>
              </p:cNvSpPr>
              <p:nvPr/>
            </p:nvSpPr>
            <p:spPr bwMode="auto">
              <a:xfrm flipH="1">
                <a:off x="819" y="3607"/>
                <a:ext cx="207" cy="150"/>
              </a:xfrm>
              <a:prstGeom prst="line">
                <a:avLst/>
              </a:prstGeom>
              <a:noFill/>
              <a:ln w="9525">
                <a:solidFill>
                  <a:schemeClr val="tx1"/>
                </a:solidFill>
                <a:round/>
                <a:headEnd/>
                <a:tailEnd/>
              </a:ln>
              <a:effectLst/>
            </p:spPr>
            <p:txBody>
              <a:bodyPr/>
              <a:lstStyle/>
              <a:p>
                <a:endParaRPr lang="en-US"/>
              </a:p>
            </p:txBody>
          </p:sp>
          <p:sp>
            <p:nvSpPr>
              <p:cNvPr id="20511" name="Line 31"/>
              <p:cNvSpPr>
                <a:spLocks noChangeShapeType="1"/>
              </p:cNvSpPr>
              <p:nvPr/>
            </p:nvSpPr>
            <p:spPr bwMode="auto">
              <a:xfrm>
                <a:off x="1304" y="3458"/>
                <a:ext cx="242" cy="0"/>
              </a:xfrm>
              <a:prstGeom prst="line">
                <a:avLst/>
              </a:prstGeom>
              <a:noFill/>
              <a:ln w="9525">
                <a:solidFill>
                  <a:schemeClr val="tx1"/>
                </a:solidFill>
                <a:round/>
                <a:headEnd/>
                <a:tailEnd/>
              </a:ln>
              <a:effectLst/>
            </p:spPr>
            <p:txBody>
              <a:bodyPr/>
              <a:lstStyle/>
              <a:p>
                <a:endParaRPr lang="en-US"/>
              </a:p>
            </p:txBody>
          </p:sp>
          <p:pic>
            <p:nvPicPr>
              <p:cNvPr id="20512" name="Picture 32" descr="DNA Guanine"/>
              <p:cNvPicPr>
                <a:picLocks noChangeAspect="1" noChangeArrowheads="1"/>
              </p:cNvPicPr>
              <p:nvPr/>
            </p:nvPicPr>
            <p:blipFill>
              <a:blip r:embed="rId5" cstate="print">
                <a:lum contrast="20000"/>
              </a:blip>
              <a:srcRect/>
              <a:stretch>
                <a:fillRect/>
              </a:stretch>
            </p:blipFill>
            <p:spPr bwMode="auto">
              <a:xfrm>
                <a:off x="1546" y="3398"/>
                <a:ext cx="580" cy="126"/>
              </a:xfrm>
              <a:prstGeom prst="rect">
                <a:avLst/>
              </a:prstGeom>
              <a:noFill/>
            </p:spPr>
          </p:pic>
        </p:grpSp>
        <p:grpSp>
          <p:nvGrpSpPr>
            <p:cNvPr id="20513" name="Group 33"/>
            <p:cNvGrpSpPr>
              <a:grpSpLocks/>
            </p:cNvGrpSpPr>
            <p:nvPr/>
          </p:nvGrpSpPr>
          <p:grpSpPr bwMode="auto">
            <a:xfrm>
              <a:off x="624" y="768"/>
              <a:ext cx="1550" cy="814"/>
              <a:chOff x="624" y="864"/>
              <a:chExt cx="1550" cy="814"/>
            </a:xfrm>
          </p:grpSpPr>
          <p:grpSp>
            <p:nvGrpSpPr>
              <p:cNvPr id="20514" name="Group 34"/>
              <p:cNvGrpSpPr>
                <a:grpSpLocks/>
              </p:cNvGrpSpPr>
              <p:nvPr/>
            </p:nvGrpSpPr>
            <p:grpSpPr bwMode="auto">
              <a:xfrm>
                <a:off x="624" y="1200"/>
                <a:ext cx="1550" cy="478"/>
                <a:chOff x="816" y="1200"/>
                <a:chExt cx="1550" cy="478"/>
              </a:xfrm>
            </p:grpSpPr>
            <p:sp>
              <p:nvSpPr>
                <p:cNvPr id="20515" name="AutoShape 35"/>
                <p:cNvSpPr>
                  <a:spLocks noChangeArrowheads="1"/>
                </p:cNvSpPr>
                <p:nvPr/>
              </p:nvSpPr>
              <p:spPr bwMode="auto">
                <a:xfrm>
                  <a:off x="1198" y="1439"/>
                  <a:ext cx="346"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20516" name="Text Box 36"/>
                <p:cNvSpPr txBox="1">
                  <a:spLocks noChangeArrowheads="1"/>
                </p:cNvSpPr>
                <p:nvPr/>
              </p:nvSpPr>
              <p:spPr bwMode="auto">
                <a:xfrm>
                  <a:off x="816" y="1248"/>
                  <a:ext cx="295" cy="192"/>
                </a:xfrm>
                <a:prstGeom prst="rect">
                  <a:avLst/>
                </a:prstGeom>
                <a:noFill/>
                <a:ln w="9525">
                  <a:noFill/>
                  <a:miter lim="800000"/>
                  <a:headEnd/>
                  <a:tailEnd/>
                </a:ln>
                <a:effectLst/>
              </p:spPr>
              <p:txBody>
                <a:bodyPr wrap="none">
                  <a:spAutoFit/>
                </a:bodyPr>
                <a:lstStyle/>
                <a:p>
                  <a:r>
                    <a:rPr lang="en-US" sz="1400"/>
                    <a:t>PO</a:t>
                  </a:r>
                  <a:r>
                    <a:rPr lang="en-US" sz="1400" baseline="-25000"/>
                    <a:t>4</a:t>
                  </a:r>
                </a:p>
              </p:txBody>
            </p:sp>
            <p:sp>
              <p:nvSpPr>
                <p:cNvPr id="20517" name="Line 37"/>
                <p:cNvSpPr>
                  <a:spLocks noChangeShapeType="1"/>
                </p:cNvSpPr>
                <p:nvPr/>
              </p:nvSpPr>
              <p:spPr bwMode="auto">
                <a:xfrm flipH="1" flipV="1">
                  <a:off x="1059" y="1439"/>
                  <a:ext cx="139" cy="90"/>
                </a:xfrm>
                <a:prstGeom prst="line">
                  <a:avLst/>
                </a:prstGeom>
                <a:noFill/>
                <a:ln w="9525">
                  <a:solidFill>
                    <a:schemeClr val="tx1"/>
                  </a:solidFill>
                  <a:round/>
                  <a:headEnd/>
                  <a:tailEnd/>
                </a:ln>
                <a:effectLst/>
              </p:spPr>
              <p:txBody>
                <a:bodyPr/>
                <a:lstStyle/>
                <a:p>
                  <a:endParaRPr lang="en-US"/>
                </a:p>
              </p:txBody>
            </p:sp>
            <p:sp>
              <p:nvSpPr>
                <p:cNvPr id="20518" name="Line 38"/>
                <p:cNvSpPr>
                  <a:spLocks noChangeShapeType="1"/>
                </p:cNvSpPr>
                <p:nvPr/>
              </p:nvSpPr>
              <p:spPr bwMode="auto">
                <a:xfrm>
                  <a:off x="1544" y="1529"/>
                  <a:ext cx="243" cy="0"/>
                </a:xfrm>
                <a:prstGeom prst="line">
                  <a:avLst/>
                </a:prstGeom>
                <a:noFill/>
                <a:ln w="9525">
                  <a:solidFill>
                    <a:schemeClr val="tx1"/>
                  </a:solidFill>
                  <a:round/>
                  <a:headEnd/>
                  <a:tailEnd/>
                </a:ln>
                <a:effectLst/>
              </p:spPr>
              <p:txBody>
                <a:bodyPr/>
                <a:lstStyle/>
                <a:p>
                  <a:endParaRPr lang="en-US"/>
                </a:p>
              </p:txBody>
            </p:sp>
            <p:sp>
              <p:nvSpPr>
                <p:cNvPr id="20519" name="Line 39"/>
                <p:cNvSpPr>
                  <a:spLocks noChangeShapeType="1"/>
                </p:cNvSpPr>
                <p:nvPr/>
              </p:nvSpPr>
              <p:spPr bwMode="auto">
                <a:xfrm flipV="1">
                  <a:off x="1059" y="1200"/>
                  <a:ext cx="173" cy="120"/>
                </a:xfrm>
                <a:prstGeom prst="line">
                  <a:avLst/>
                </a:prstGeom>
                <a:noFill/>
                <a:ln w="9525">
                  <a:solidFill>
                    <a:schemeClr val="tx1"/>
                  </a:solidFill>
                  <a:round/>
                  <a:headEnd/>
                  <a:tailEnd/>
                </a:ln>
                <a:effectLst/>
              </p:spPr>
              <p:txBody>
                <a:bodyPr/>
                <a:lstStyle/>
                <a:p>
                  <a:endParaRPr lang="en-US"/>
                </a:p>
              </p:txBody>
            </p:sp>
            <p:pic>
              <p:nvPicPr>
                <p:cNvPr id="20520" name="Picture 40" descr="DNA adenine"/>
                <p:cNvPicPr>
                  <a:picLocks noChangeAspect="1" noChangeArrowheads="1"/>
                </p:cNvPicPr>
                <p:nvPr/>
              </p:nvPicPr>
              <p:blipFill>
                <a:blip r:embed="rId2" cstate="print">
                  <a:lum contrast="20000"/>
                </a:blip>
                <a:srcRect/>
                <a:stretch>
                  <a:fillRect/>
                </a:stretch>
              </p:blipFill>
              <p:spPr bwMode="auto">
                <a:xfrm>
                  <a:off x="1787" y="1469"/>
                  <a:ext cx="579" cy="128"/>
                </a:xfrm>
                <a:prstGeom prst="rect">
                  <a:avLst/>
                </a:prstGeom>
                <a:noFill/>
              </p:spPr>
            </p:pic>
          </p:grpSp>
          <p:sp>
            <p:nvSpPr>
              <p:cNvPr id="20521" name="AutoShape 41"/>
              <p:cNvSpPr>
                <a:spLocks noChangeArrowheads="1"/>
              </p:cNvSpPr>
              <p:nvPr/>
            </p:nvSpPr>
            <p:spPr bwMode="auto">
              <a:xfrm>
                <a:off x="1005" y="1004"/>
                <a:ext cx="346"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20522" name="Text Box 42"/>
              <p:cNvSpPr txBox="1">
                <a:spLocks noChangeArrowheads="1"/>
              </p:cNvSpPr>
              <p:nvPr/>
            </p:nvSpPr>
            <p:spPr bwMode="auto">
              <a:xfrm>
                <a:off x="624" y="864"/>
                <a:ext cx="270" cy="173"/>
              </a:xfrm>
              <a:prstGeom prst="rect">
                <a:avLst/>
              </a:prstGeom>
              <a:noFill/>
              <a:ln w="9525">
                <a:noFill/>
                <a:miter lim="800000"/>
                <a:headEnd/>
                <a:tailEnd/>
              </a:ln>
              <a:effectLst/>
            </p:spPr>
            <p:txBody>
              <a:bodyPr wrap="none">
                <a:spAutoFit/>
              </a:bodyPr>
              <a:lstStyle/>
              <a:p>
                <a:r>
                  <a:rPr lang="en-US" sz="1200"/>
                  <a:t>PO</a:t>
                </a:r>
                <a:r>
                  <a:rPr lang="en-US" sz="1200" baseline="-25000"/>
                  <a:t>4</a:t>
                </a:r>
              </a:p>
            </p:txBody>
          </p:sp>
          <p:sp>
            <p:nvSpPr>
              <p:cNvPr id="20523" name="Line 43"/>
              <p:cNvSpPr>
                <a:spLocks noChangeShapeType="1"/>
              </p:cNvSpPr>
              <p:nvPr/>
            </p:nvSpPr>
            <p:spPr bwMode="auto">
              <a:xfrm>
                <a:off x="1351" y="1094"/>
                <a:ext cx="243" cy="0"/>
              </a:xfrm>
              <a:prstGeom prst="line">
                <a:avLst/>
              </a:prstGeom>
              <a:noFill/>
              <a:ln w="9525">
                <a:solidFill>
                  <a:schemeClr val="tx1"/>
                </a:solidFill>
                <a:round/>
                <a:headEnd/>
                <a:tailEnd/>
              </a:ln>
              <a:effectLst/>
            </p:spPr>
            <p:txBody>
              <a:bodyPr/>
              <a:lstStyle/>
              <a:p>
                <a:endParaRPr lang="en-US"/>
              </a:p>
            </p:txBody>
          </p:sp>
          <p:pic>
            <p:nvPicPr>
              <p:cNvPr id="20524" name="Picture 44" descr="DNA Thymine"/>
              <p:cNvPicPr>
                <a:picLocks noChangeAspect="1" noChangeArrowheads="1"/>
              </p:cNvPicPr>
              <p:nvPr/>
            </p:nvPicPr>
            <p:blipFill>
              <a:blip r:embed="rId4" cstate="print">
                <a:lum contrast="20000"/>
              </a:blip>
              <a:srcRect/>
              <a:stretch>
                <a:fillRect/>
              </a:stretch>
            </p:blipFill>
            <p:spPr bwMode="auto">
              <a:xfrm>
                <a:off x="1594" y="1034"/>
                <a:ext cx="580" cy="123"/>
              </a:xfrm>
              <a:prstGeom prst="rect">
                <a:avLst/>
              </a:prstGeom>
              <a:noFill/>
            </p:spPr>
          </p:pic>
          <p:sp>
            <p:nvSpPr>
              <p:cNvPr id="20525" name="Line 45"/>
              <p:cNvSpPr>
                <a:spLocks noChangeShapeType="1"/>
              </p:cNvSpPr>
              <p:nvPr/>
            </p:nvSpPr>
            <p:spPr bwMode="auto">
              <a:xfrm flipH="1" flipV="1">
                <a:off x="864" y="960"/>
                <a:ext cx="138" cy="90"/>
              </a:xfrm>
              <a:prstGeom prst="line">
                <a:avLst/>
              </a:prstGeom>
              <a:noFill/>
              <a:ln w="9525">
                <a:solidFill>
                  <a:schemeClr val="tx1"/>
                </a:solidFill>
                <a:round/>
                <a:headEnd/>
                <a:tailEnd/>
              </a:ln>
              <a:effectLst/>
            </p:spPr>
            <p:txBody>
              <a:bodyPr/>
              <a:lstStyle/>
              <a:p>
                <a:endParaRPr lang="en-US"/>
              </a:p>
            </p:txBody>
          </p:sp>
        </p:grpSp>
        <p:grpSp>
          <p:nvGrpSpPr>
            <p:cNvPr id="20526" name="Group 46"/>
            <p:cNvGrpSpPr>
              <a:grpSpLocks/>
            </p:cNvGrpSpPr>
            <p:nvPr/>
          </p:nvGrpSpPr>
          <p:grpSpPr bwMode="auto">
            <a:xfrm>
              <a:off x="624" y="288"/>
              <a:ext cx="1550" cy="541"/>
              <a:chOff x="576" y="3216"/>
              <a:chExt cx="1550" cy="541"/>
            </a:xfrm>
          </p:grpSpPr>
          <p:sp>
            <p:nvSpPr>
              <p:cNvPr id="20527" name="AutoShape 47"/>
              <p:cNvSpPr>
                <a:spLocks noChangeArrowheads="1"/>
              </p:cNvSpPr>
              <p:nvPr/>
            </p:nvSpPr>
            <p:spPr bwMode="auto">
              <a:xfrm>
                <a:off x="957" y="3368"/>
                <a:ext cx="347"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20528" name="Text Box 48"/>
              <p:cNvSpPr txBox="1">
                <a:spLocks noChangeArrowheads="1"/>
              </p:cNvSpPr>
              <p:nvPr/>
            </p:nvSpPr>
            <p:spPr bwMode="auto">
              <a:xfrm>
                <a:off x="576" y="3216"/>
                <a:ext cx="295" cy="192"/>
              </a:xfrm>
              <a:prstGeom prst="rect">
                <a:avLst/>
              </a:prstGeom>
              <a:noFill/>
              <a:ln w="9525">
                <a:noFill/>
                <a:miter lim="800000"/>
                <a:headEnd/>
                <a:tailEnd/>
              </a:ln>
              <a:effectLst/>
            </p:spPr>
            <p:txBody>
              <a:bodyPr wrap="none">
                <a:spAutoFit/>
              </a:bodyPr>
              <a:lstStyle/>
              <a:p>
                <a:r>
                  <a:rPr lang="en-US" sz="1400"/>
                  <a:t>PO</a:t>
                </a:r>
                <a:r>
                  <a:rPr lang="en-US" sz="1400" baseline="-25000"/>
                  <a:t>4</a:t>
                </a:r>
              </a:p>
            </p:txBody>
          </p:sp>
          <p:sp>
            <p:nvSpPr>
              <p:cNvPr id="20529" name="Line 49"/>
              <p:cNvSpPr>
                <a:spLocks noChangeShapeType="1"/>
              </p:cNvSpPr>
              <p:nvPr/>
            </p:nvSpPr>
            <p:spPr bwMode="auto">
              <a:xfrm flipH="1" flipV="1">
                <a:off x="819" y="3368"/>
                <a:ext cx="138" cy="90"/>
              </a:xfrm>
              <a:prstGeom prst="line">
                <a:avLst/>
              </a:prstGeom>
              <a:noFill/>
              <a:ln w="9525">
                <a:solidFill>
                  <a:schemeClr val="tx1"/>
                </a:solidFill>
                <a:round/>
                <a:headEnd/>
                <a:tailEnd/>
              </a:ln>
              <a:effectLst/>
            </p:spPr>
            <p:txBody>
              <a:bodyPr/>
              <a:lstStyle/>
              <a:p>
                <a:endParaRPr lang="en-US"/>
              </a:p>
            </p:txBody>
          </p:sp>
          <p:sp>
            <p:nvSpPr>
              <p:cNvPr id="20530" name="Line 50"/>
              <p:cNvSpPr>
                <a:spLocks noChangeShapeType="1"/>
              </p:cNvSpPr>
              <p:nvPr/>
            </p:nvSpPr>
            <p:spPr bwMode="auto">
              <a:xfrm flipH="1">
                <a:off x="819" y="3607"/>
                <a:ext cx="207" cy="150"/>
              </a:xfrm>
              <a:prstGeom prst="line">
                <a:avLst/>
              </a:prstGeom>
              <a:noFill/>
              <a:ln w="9525">
                <a:solidFill>
                  <a:schemeClr val="tx1"/>
                </a:solidFill>
                <a:round/>
                <a:headEnd/>
                <a:tailEnd/>
              </a:ln>
              <a:effectLst/>
            </p:spPr>
            <p:txBody>
              <a:bodyPr/>
              <a:lstStyle/>
              <a:p>
                <a:endParaRPr lang="en-US"/>
              </a:p>
            </p:txBody>
          </p:sp>
          <p:sp>
            <p:nvSpPr>
              <p:cNvPr id="20531" name="Line 51"/>
              <p:cNvSpPr>
                <a:spLocks noChangeShapeType="1"/>
              </p:cNvSpPr>
              <p:nvPr/>
            </p:nvSpPr>
            <p:spPr bwMode="auto">
              <a:xfrm>
                <a:off x="1304" y="3458"/>
                <a:ext cx="242" cy="0"/>
              </a:xfrm>
              <a:prstGeom prst="line">
                <a:avLst/>
              </a:prstGeom>
              <a:noFill/>
              <a:ln w="9525">
                <a:solidFill>
                  <a:schemeClr val="tx1"/>
                </a:solidFill>
                <a:round/>
                <a:headEnd/>
                <a:tailEnd/>
              </a:ln>
              <a:effectLst/>
            </p:spPr>
            <p:txBody>
              <a:bodyPr/>
              <a:lstStyle/>
              <a:p>
                <a:endParaRPr lang="en-US"/>
              </a:p>
            </p:txBody>
          </p:sp>
          <p:pic>
            <p:nvPicPr>
              <p:cNvPr id="20532" name="Picture 52" descr="DNA Guanine"/>
              <p:cNvPicPr>
                <a:picLocks noChangeAspect="1" noChangeArrowheads="1"/>
              </p:cNvPicPr>
              <p:nvPr/>
            </p:nvPicPr>
            <p:blipFill>
              <a:blip r:embed="rId5" cstate="print">
                <a:lum contrast="20000"/>
              </a:blip>
              <a:srcRect/>
              <a:stretch>
                <a:fillRect/>
              </a:stretch>
            </p:blipFill>
            <p:spPr bwMode="auto">
              <a:xfrm>
                <a:off x="1546" y="3398"/>
                <a:ext cx="580" cy="126"/>
              </a:xfrm>
              <a:prstGeom prst="rect">
                <a:avLst/>
              </a:prstGeom>
              <a:noFill/>
            </p:spPr>
          </p:pic>
        </p:grpSp>
        <p:grpSp>
          <p:nvGrpSpPr>
            <p:cNvPr id="20533" name="Group 53"/>
            <p:cNvGrpSpPr>
              <a:grpSpLocks/>
            </p:cNvGrpSpPr>
            <p:nvPr/>
          </p:nvGrpSpPr>
          <p:grpSpPr bwMode="auto">
            <a:xfrm>
              <a:off x="576" y="3600"/>
              <a:ext cx="1535" cy="501"/>
              <a:chOff x="624" y="2256"/>
              <a:chExt cx="1535" cy="501"/>
            </a:xfrm>
          </p:grpSpPr>
          <p:sp>
            <p:nvSpPr>
              <p:cNvPr id="20534" name="AutoShape 54"/>
              <p:cNvSpPr>
                <a:spLocks noChangeArrowheads="1"/>
              </p:cNvSpPr>
              <p:nvPr/>
            </p:nvSpPr>
            <p:spPr bwMode="auto">
              <a:xfrm>
                <a:off x="992" y="2398"/>
                <a:ext cx="346"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20535" name="Text Box 55"/>
              <p:cNvSpPr txBox="1">
                <a:spLocks noChangeArrowheads="1"/>
              </p:cNvSpPr>
              <p:nvPr/>
            </p:nvSpPr>
            <p:spPr bwMode="auto">
              <a:xfrm>
                <a:off x="624" y="2256"/>
                <a:ext cx="270" cy="173"/>
              </a:xfrm>
              <a:prstGeom prst="rect">
                <a:avLst/>
              </a:prstGeom>
              <a:noFill/>
              <a:ln w="9525">
                <a:noFill/>
                <a:miter lim="800000"/>
                <a:headEnd/>
                <a:tailEnd/>
              </a:ln>
              <a:effectLst/>
            </p:spPr>
            <p:txBody>
              <a:bodyPr wrap="none">
                <a:spAutoFit/>
              </a:bodyPr>
              <a:lstStyle/>
              <a:p>
                <a:r>
                  <a:rPr lang="en-US" sz="1200"/>
                  <a:t>PO</a:t>
                </a:r>
                <a:r>
                  <a:rPr lang="en-US" sz="1200" baseline="-25000"/>
                  <a:t>4</a:t>
                </a:r>
              </a:p>
            </p:txBody>
          </p:sp>
          <p:sp>
            <p:nvSpPr>
              <p:cNvPr id="20536" name="Line 56"/>
              <p:cNvSpPr>
                <a:spLocks noChangeShapeType="1"/>
              </p:cNvSpPr>
              <p:nvPr/>
            </p:nvSpPr>
            <p:spPr bwMode="auto">
              <a:xfrm flipH="1" flipV="1">
                <a:off x="853" y="2398"/>
                <a:ext cx="139" cy="90"/>
              </a:xfrm>
              <a:prstGeom prst="line">
                <a:avLst/>
              </a:prstGeom>
              <a:noFill/>
              <a:ln w="9525">
                <a:solidFill>
                  <a:schemeClr val="tx1"/>
                </a:solidFill>
                <a:round/>
                <a:headEnd/>
                <a:tailEnd/>
              </a:ln>
              <a:effectLst/>
            </p:spPr>
            <p:txBody>
              <a:bodyPr/>
              <a:lstStyle/>
              <a:p>
                <a:endParaRPr lang="en-US"/>
              </a:p>
            </p:txBody>
          </p:sp>
          <p:sp>
            <p:nvSpPr>
              <p:cNvPr id="20537" name="Line 57"/>
              <p:cNvSpPr>
                <a:spLocks noChangeShapeType="1"/>
              </p:cNvSpPr>
              <p:nvPr/>
            </p:nvSpPr>
            <p:spPr bwMode="auto">
              <a:xfrm flipH="1">
                <a:off x="819" y="2637"/>
                <a:ext cx="242" cy="120"/>
              </a:xfrm>
              <a:prstGeom prst="line">
                <a:avLst/>
              </a:prstGeom>
              <a:noFill/>
              <a:ln w="9525">
                <a:solidFill>
                  <a:schemeClr val="tx1"/>
                </a:solidFill>
                <a:round/>
                <a:headEnd/>
                <a:tailEnd/>
              </a:ln>
              <a:effectLst/>
            </p:spPr>
            <p:txBody>
              <a:bodyPr/>
              <a:lstStyle/>
              <a:p>
                <a:endParaRPr lang="en-US"/>
              </a:p>
            </p:txBody>
          </p:sp>
          <p:sp>
            <p:nvSpPr>
              <p:cNvPr id="20538" name="Line 58"/>
              <p:cNvSpPr>
                <a:spLocks noChangeShapeType="1"/>
              </p:cNvSpPr>
              <p:nvPr/>
            </p:nvSpPr>
            <p:spPr bwMode="auto">
              <a:xfrm>
                <a:off x="1338" y="2488"/>
                <a:ext cx="243" cy="0"/>
              </a:xfrm>
              <a:prstGeom prst="line">
                <a:avLst/>
              </a:prstGeom>
              <a:noFill/>
              <a:ln w="9525">
                <a:solidFill>
                  <a:schemeClr val="tx1"/>
                </a:solidFill>
                <a:round/>
                <a:headEnd/>
                <a:tailEnd/>
              </a:ln>
              <a:effectLst/>
            </p:spPr>
            <p:txBody>
              <a:bodyPr/>
              <a:lstStyle/>
              <a:p>
                <a:endParaRPr lang="en-US"/>
              </a:p>
            </p:txBody>
          </p:sp>
          <p:pic>
            <p:nvPicPr>
              <p:cNvPr id="20539" name="Picture 59" descr="DNA Cytosine"/>
              <p:cNvPicPr>
                <a:picLocks noChangeAspect="1" noChangeArrowheads="1"/>
              </p:cNvPicPr>
              <p:nvPr/>
            </p:nvPicPr>
            <p:blipFill>
              <a:blip r:embed="rId3" cstate="print">
                <a:lum contrast="20000"/>
              </a:blip>
              <a:srcRect/>
              <a:stretch>
                <a:fillRect/>
              </a:stretch>
            </p:blipFill>
            <p:spPr bwMode="auto">
              <a:xfrm>
                <a:off x="1581" y="2428"/>
                <a:ext cx="578" cy="130"/>
              </a:xfrm>
              <a:prstGeom prst="rect">
                <a:avLst/>
              </a:prstGeom>
              <a:noFill/>
            </p:spPr>
          </p:pic>
        </p:grpSp>
      </p:grpSp>
      <p:grpSp>
        <p:nvGrpSpPr>
          <p:cNvPr id="20540" name="Group 60"/>
          <p:cNvGrpSpPr>
            <a:grpSpLocks/>
          </p:cNvGrpSpPr>
          <p:nvPr/>
        </p:nvGrpSpPr>
        <p:grpSpPr bwMode="auto">
          <a:xfrm>
            <a:off x="5638800" y="381000"/>
            <a:ext cx="2909888" cy="6019800"/>
            <a:chOff x="2064" y="192"/>
            <a:chExt cx="1833" cy="3792"/>
          </a:xfrm>
        </p:grpSpPr>
        <p:grpSp>
          <p:nvGrpSpPr>
            <p:cNvPr id="20541" name="Group 61"/>
            <p:cNvGrpSpPr>
              <a:grpSpLocks/>
            </p:cNvGrpSpPr>
            <p:nvPr/>
          </p:nvGrpSpPr>
          <p:grpSpPr bwMode="auto">
            <a:xfrm>
              <a:off x="2112" y="192"/>
              <a:ext cx="1695" cy="480"/>
              <a:chOff x="2112" y="192"/>
              <a:chExt cx="1695" cy="480"/>
            </a:xfrm>
          </p:grpSpPr>
          <p:pic>
            <p:nvPicPr>
              <p:cNvPr id="20542" name="Picture 62" descr="DNA Ribose upside down"/>
              <p:cNvPicPr>
                <a:picLocks noChangeAspect="1" noChangeArrowheads="1"/>
              </p:cNvPicPr>
              <p:nvPr/>
            </p:nvPicPr>
            <p:blipFill>
              <a:blip r:embed="rId6" cstate="print"/>
              <a:srcRect/>
              <a:stretch>
                <a:fillRect/>
              </a:stretch>
            </p:blipFill>
            <p:spPr bwMode="auto">
              <a:xfrm>
                <a:off x="2923" y="372"/>
                <a:ext cx="441" cy="285"/>
              </a:xfrm>
              <a:prstGeom prst="rect">
                <a:avLst/>
              </a:prstGeom>
              <a:noFill/>
            </p:spPr>
          </p:pic>
          <p:sp>
            <p:nvSpPr>
              <p:cNvPr id="20543" name="Line 63"/>
              <p:cNvSpPr>
                <a:spLocks noChangeShapeType="1"/>
              </p:cNvSpPr>
              <p:nvPr/>
            </p:nvSpPr>
            <p:spPr bwMode="auto">
              <a:xfrm flipH="1">
                <a:off x="2701" y="522"/>
                <a:ext cx="295" cy="0"/>
              </a:xfrm>
              <a:prstGeom prst="line">
                <a:avLst/>
              </a:prstGeom>
              <a:noFill/>
              <a:ln w="9525">
                <a:solidFill>
                  <a:schemeClr val="tx1"/>
                </a:solidFill>
                <a:round/>
                <a:headEnd/>
                <a:tailEnd/>
              </a:ln>
              <a:effectLst/>
            </p:spPr>
            <p:txBody>
              <a:bodyPr/>
              <a:lstStyle/>
              <a:p>
                <a:endParaRPr lang="en-US"/>
              </a:p>
            </p:txBody>
          </p:sp>
          <p:sp>
            <p:nvSpPr>
              <p:cNvPr id="20544" name="Text Box 64"/>
              <p:cNvSpPr txBox="1">
                <a:spLocks noChangeArrowheads="1"/>
              </p:cNvSpPr>
              <p:nvPr/>
            </p:nvSpPr>
            <p:spPr bwMode="auto">
              <a:xfrm>
                <a:off x="3513" y="192"/>
                <a:ext cx="294" cy="192"/>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20545" name="Line 65"/>
              <p:cNvSpPr>
                <a:spLocks noChangeShapeType="1"/>
              </p:cNvSpPr>
              <p:nvPr/>
            </p:nvSpPr>
            <p:spPr bwMode="auto">
              <a:xfrm flipV="1">
                <a:off x="3254" y="282"/>
                <a:ext cx="258" cy="120"/>
              </a:xfrm>
              <a:prstGeom prst="line">
                <a:avLst/>
              </a:prstGeom>
              <a:noFill/>
              <a:ln w="9525">
                <a:solidFill>
                  <a:schemeClr val="tx1"/>
                </a:solidFill>
                <a:round/>
                <a:headEnd/>
                <a:tailEnd/>
              </a:ln>
              <a:effectLst/>
            </p:spPr>
            <p:txBody>
              <a:bodyPr/>
              <a:lstStyle/>
              <a:p>
                <a:endParaRPr lang="en-US"/>
              </a:p>
            </p:txBody>
          </p:sp>
          <p:pic>
            <p:nvPicPr>
              <p:cNvPr id="20546" name="Picture 66" descr="DNA Cytosine flipped"/>
              <p:cNvPicPr>
                <a:picLocks noChangeAspect="1" noChangeArrowheads="1"/>
              </p:cNvPicPr>
              <p:nvPr/>
            </p:nvPicPr>
            <p:blipFill>
              <a:blip r:embed="rId7" cstate="print">
                <a:lum contrast="20000"/>
              </a:blip>
              <a:srcRect/>
              <a:stretch>
                <a:fillRect/>
              </a:stretch>
            </p:blipFill>
            <p:spPr bwMode="auto">
              <a:xfrm>
                <a:off x="2112" y="462"/>
                <a:ext cx="618" cy="122"/>
              </a:xfrm>
              <a:prstGeom prst="rect">
                <a:avLst/>
              </a:prstGeom>
              <a:noFill/>
            </p:spPr>
          </p:pic>
          <p:sp>
            <p:nvSpPr>
              <p:cNvPr id="20547" name="Line 67"/>
              <p:cNvSpPr>
                <a:spLocks noChangeShapeType="1"/>
              </p:cNvSpPr>
              <p:nvPr/>
            </p:nvSpPr>
            <p:spPr bwMode="auto">
              <a:xfrm>
                <a:off x="3312" y="528"/>
                <a:ext cx="192" cy="144"/>
              </a:xfrm>
              <a:prstGeom prst="line">
                <a:avLst/>
              </a:prstGeom>
              <a:noFill/>
              <a:ln w="9525">
                <a:solidFill>
                  <a:schemeClr val="tx1"/>
                </a:solidFill>
                <a:round/>
                <a:headEnd/>
                <a:tailEnd/>
              </a:ln>
              <a:effectLst/>
            </p:spPr>
            <p:txBody>
              <a:bodyPr/>
              <a:lstStyle/>
              <a:p>
                <a:endParaRPr lang="en-US"/>
              </a:p>
            </p:txBody>
          </p:sp>
        </p:grpSp>
        <p:grpSp>
          <p:nvGrpSpPr>
            <p:cNvPr id="20548" name="Group 68"/>
            <p:cNvGrpSpPr>
              <a:grpSpLocks/>
            </p:cNvGrpSpPr>
            <p:nvPr/>
          </p:nvGrpSpPr>
          <p:grpSpPr bwMode="auto">
            <a:xfrm>
              <a:off x="2112" y="624"/>
              <a:ext cx="1642" cy="497"/>
              <a:chOff x="2112" y="624"/>
              <a:chExt cx="1642" cy="497"/>
            </a:xfrm>
          </p:grpSpPr>
          <p:pic>
            <p:nvPicPr>
              <p:cNvPr id="20549" name="Picture 69" descr="DNA Ribose upside down"/>
              <p:cNvPicPr>
                <a:picLocks noChangeAspect="1" noChangeArrowheads="1"/>
              </p:cNvPicPr>
              <p:nvPr/>
            </p:nvPicPr>
            <p:blipFill>
              <a:blip r:embed="rId8" cstate="print"/>
              <a:srcRect/>
              <a:stretch>
                <a:fillRect/>
              </a:stretch>
            </p:blipFill>
            <p:spPr bwMode="auto">
              <a:xfrm>
                <a:off x="2882" y="818"/>
                <a:ext cx="425" cy="303"/>
              </a:xfrm>
              <a:prstGeom prst="rect">
                <a:avLst/>
              </a:prstGeom>
              <a:noFill/>
            </p:spPr>
          </p:pic>
          <p:sp>
            <p:nvSpPr>
              <p:cNvPr id="20550" name="Text Box 70"/>
              <p:cNvSpPr txBox="1">
                <a:spLocks noChangeArrowheads="1"/>
              </p:cNvSpPr>
              <p:nvPr/>
            </p:nvSpPr>
            <p:spPr bwMode="auto">
              <a:xfrm>
                <a:off x="3459" y="624"/>
                <a:ext cx="295" cy="192"/>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20551" name="Line 71"/>
              <p:cNvSpPr>
                <a:spLocks noChangeShapeType="1"/>
              </p:cNvSpPr>
              <p:nvPr/>
            </p:nvSpPr>
            <p:spPr bwMode="auto">
              <a:xfrm flipV="1">
                <a:off x="3210" y="706"/>
                <a:ext cx="248" cy="160"/>
              </a:xfrm>
              <a:prstGeom prst="line">
                <a:avLst/>
              </a:prstGeom>
              <a:noFill/>
              <a:ln w="9525">
                <a:solidFill>
                  <a:schemeClr val="tx1"/>
                </a:solidFill>
                <a:round/>
                <a:headEnd/>
                <a:tailEnd/>
              </a:ln>
              <a:effectLst/>
            </p:spPr>
            <p:txBody>
              <a:bodyPr/>
              <a:lstStyle/>
              <a:p>
                <a:endParaRPr lang="en-US"/>
              </a:p>
            </p:txBody>
          </p:sp>
          <p:pic>
            <p:nvPicPr>
              <p:cNvPr id="20552" name="Picture 72" descr="DNA adenine flipped"/>
              <p:cNvPicPr>
                <a:picLocks noChangeAspect="1" noChangeArrowheads="1"/>
              </p:cNvPicPr>
              <p:nvPr/>
            </p:nvPicPr>
            <p:blipFill>
              <a:blip r:embed="rId9" cstate="print">
                <a:lum contrast="20000"/>
              </a:blip>
              <a:srcRect/>
              <a:stretch>
                <a:fillRect/>
              </a:stretch>
            </p:blipFill>
            <p:spPr bwMode="auto">
              <a:xfrm>
                <a:off x="2112" y="930"/>
                <a:ext cx="608" cy="131"/>
              </a:xfrm>
              <a:prstGeom prst="rect">
                <a:avLst/>
              </a:prstGeom>
              <a:noFill/>
            </p:spPr>
          </p:pic>
          <p:sp>
            <p:nvSpPr>
              <p:cNvPr id="20553" name="Line 73"/>
              <p:cNvSpPr>
                <a:spLocks noChangeShapeType="1"/>
              </p:cNvSpPr>
              <p:nvPr/>
            </p:nvSpPr>
            <p:spPr bwMode="auto">
              <a:xfrm flipH="1">
                <a:off x="2679" y="994"/>
                <a:ext cx="283" cy="0"/>
              </a:xfrm>
              <a:prstGeom prst="line">
                <a:avLst/>
              </a:prstGeom>
              <a:noFill/>
              <a:ln w="9525">
                <a:solidFill>
                  <a:schemeClr val="tx1"/>
                </a:solidFill>
                <a:round/>
                <a:headEnd/>
                <a:tailEnd/>
              </a:ln>
              <a:effectLst/>
            </p:spPr>
            <p:txBody>
              <a:bodyPr/>
              <a:lstStyle/>
              <a:p>
                <a:endParaRPr lang="en-US"/>
              </a:p>
            </p:txBody>
          </p:sp>
          <p:sp>
            <p:nvSpPr>
              <p:cNvPr id="20554" name="Line 74"/>
              <p:cNvSpPr>
                <a:spLocks noChangeShapeType="1"/>
              </p:cNvSpPr>
              <p:nvPr/>
            </p:nvSpPr>
            <p:spPr bwMode="auto">
              <a:xfrm>
                <a:off x="3264" y="1008"/>
                <a:ext cx="144" cy="96"/>
              </a:xfrm>
              <a:prstGeom prst="line">
                <a:avLst/>
              </a:prstGeom>
              <a:noFill/>
              <a:ln w="9525">
                <a:solidFill>
                  <a:schemeClr val="tx1"/>
                </a:solidFill>
                <a:round/>
                <a:headEnd/>
                <a:tailEnd/>
              </a:ln>
              <a:effectLst/>
            </p:spPr>
            <p:txBody>
              <a:bodyPr/>
              <a:lstStyle/>
              <a:p>
                <a:endParaRPr lang="en-US"/>
              </a:p>
            </p:txBody>
          </p:sp>
        </p:grpSp>
        <p:grpSp>
          <p:nvGrpSpPr>
            <p:cNvPr id="20555" name="Group 75"/>
            <p:cNvGrpSpPr>
              <a:grpSpLocks/>
            </p:cNvGrpSpPr>
            <p:nvPr/>
          </p:nvGrpSpPr>
          <p:grpSpPr bwMode="auto">
            <a:xfrm>
              <a:off x="2112" y="1104"/>
              <a:ext cx="1591" cy="452"/>
              <a:chOff x="2112" y="1104"/>
              <a:chExt cx="1591" cy="452"/>
            </a:xfrm>
          </p:grpSpPr>
          <p:pic>
            <p:nvPicPr>
              <p:cNvPr id="20556" name="Picture 76" descr="DNA Ribose upside down"/>
              <p:cNvPicPr>
                <a:picLocks noChangeAspect="1" noChangeArrowheads="1"/>
              </p:cNvPicPr>
              <p:nvPr/>
            </p:nvPicPr>
            <p:blipFill>
              <a:blip r:embed="rId10" cstate="print"/>
              <a:srcRect/>
              <a:stretch>
                <a:fillRect/>
              </a:stretch>
            </p:blipFill>
            <p:spPr bwMode="auto">
              <a:xfrm>
                <a:off x="2880" y="1248"/>
                <a:ext cx="427" cy="308"/>
              </a:xfrm>
              <a:prstGeom prst="rect">
                <a:avLst/>
              </a:prstGeom>
              <a:noFill/>
            </p:spPr>
          </p:pic>
          <p:sp>
            <p:nvSpPr>
              <p:cNvPr id="20557" name="Line 77"/>
              <p:cNvSpPr>
                <a:spLocks noChangeShapeType="1"/>
              </p:cNvSpPr>
              <p:nvPr/>
            </p:nvSpPr>
            <p:spPr bwMode="auto">
              <a:xfrm flipH="1" flipV="1">
                <a:off x="2682" y="1415"/>
                <a:ext cx="285" cy="0"/>
              </a:xfrm>
              <a:prstGeom prst="line">
                <a:avLst/>
              </a:prstGeom>
              <a:noFill/>
              <a:ln w="9525">
                <a:solidFill>
                  <a:schemeClr val="tx1"/>
                </a:solidFill>
                <a:round/>
                <a:headEnd/>
                <a:tailEnd/>
              </a:ln>
              <a:effectLst/>
            </p:spPr>
            <p:txBody>
              <a:bodyPr/>
              <a:lstStyle/>
              <a:p>
                <a:endParaRPr lang="en-US"/>
              </a:p>
            </p:txBody>
          </p:sp>
          <p:sp>
            <p:nvSpPr>
              <p:cNvPr id="20558" name="Text Box 78"/>
              <p:cNvSpPr txBox="1">
                <a:spLocks noChangeArrowheads="1"/>
              </p:cNvSpPr>
              <p:nvPr/>
            </p:nvSpPr>
            <p:spPr bwMode="auto">
              <a:xfrm>
                <a:off x="3408" y="1104"/>
                <a:ext cx="295" cy="192"/>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20559" name="Line 79"/>
              <p:cNvSpPr>
                <a:spLocks noChangeShapeType="1"/>
              </p:cNvSpPr>
              <p:nvPr/>
            </p:nvSpPr>
            <p:spPr bwMode="auto">
              <a:xfrm flipV="1">
                <a:off x="3216" y="1155"/>
                <a:ext cx="178" cy="130"/>
              </a:xfrm>
              <a:prstGeom prst="line">
                <a:avLst/>
              </a:prstGeom>
              <a:noFill/>
              <a:ln w="9525">
                <a:solidFill>
                  <a:schemeClr val="tx1"/>
                </a:solidFill>
                <a:round/>
                <a:headEnd/>
                <a:tailEnd/>
              </a:ln>
              <a:effectLst/>
            </p:spPr>
            <p:txBody>
              <a:bodyPr/>
              <a:lstStyle/>
              <a:p>
                <a:endParaRPr lang="en-US"/>
              </a:p>
            </p:txBody>
          </p:sp>
          <p:sp>
            <p:nvSpPr>
              <p:cNvPr id="20560" name="Line 80"/>
              <p:cNvSpPr>
                <a:spLocks noChangeShapeType="1"/>
              </p:cNvSpPr>
              <p:nvPr/>
            </p:nvSpPr>
            <p:spPr bwMode="auto">
              <a:xfrm>
                <a:off x="3288" y="1415"/>
                <a:ext cx="178" cy="130"/>
              </a:xfrm>
              <a:prstGeom prst="line">
                <a:avLst/>
              </a:prstGeom>
              <a:noFill/>
              <a:ln w="9525">
                <a:solidFill>
                  <a:schemeClr val="tx1"/>
                </a:solidFill>
                <a:round/>
                <a:headEnd/>
                <a:tailEnd/>
              </a:ln>
              <a:effectLst/>
            </p:spPr>
            <p:txBody>
              <a:bodyPr/>
              <a:lstStyle/>
              <a:p>
                <a:endParaRPr lang="en-US"/>
              </a:p>
            </p:txBody>
          </p:sp>
          <p:pic>
            <p:nvPicPr>
              <p:cNvPr id="20561" name="Picture 81" descr="DNA Thymine flipped"/>
              <p:cNvPicPr>
                <a:picLocks noChangeAspect="1" noChangeArrowheads="1"/>
              </p:cNvPicPr>
              <p:nvPr/>
            </p:nvPicPr>
            <p:blipFill>
              <a:blip r:embed="rId11" cstate="print">
                <a:lum contrast="20000"/>
              </a:blip>
              <a:srcRect/>
              <a:stretch>
                <a:fillRect/>
              </a:stretch>
            </p:blipFill>
            <p:spPr bwMode="auto">
              <a:xfrm>
                <a:off x="2112" y="1350"/>
                <a:ext cx="594" cy="142"/>
              </a:xfrm>
              <a:prstGeom prst="rect">
                <a:avLst/>
              </a:prstGeom>
              <a:noFill/>
            </p:spPr>
          </p:pic>
        </p:grpSp>
        <p:grpSp>
          <p:nvGrpSpPr>
            <p:cNvPr id="20562" name="Group 82"/>
            <p:cNvGrpSpPr>
              <a:grpSpLocks/>
            </p:cNvGrpSpPr>
            <p:nvPr/>
          </p:nvGrpSpPr>
          <p:grpSpPr bwMode="auto">
            <a:xfrm>
              <a:off x="2160" y="1584"/>
              <a:ext cx="1543" cy="500"/>
              <a:chOff x="2160" y="1056"/>
              <a:chExt cx="1543" cy="500"/>
            </a:xfrm>
          </p:grpSpPr>
          <p:pic>
            <p:nvPicPr>
              <p:cNvPr id="20563" name="Picture 83" descr="DNA Ribose upside down"/>
              <p:cNvPicPr>
                <a:picLocks noChangeAspect="1" noChangeArrowheads="1"/>
              </p:cNvPicPr>
              <p:nvPr/>
            </p:nvPicPr>
            <p:blipFill>
              <a:blip r:embed="rId10" cstate="print"/>
              <a:srcRect/>
              <a:stretch>
                <a:fillRect/>
              </a:stretch>
            </p:blipFill>
            <p:spPr bwMode="auto">
              <a:xfrm>
                <a:off x="2928" y="1248"/>
                <a:ext cx="427" cy="308"/>
              </a:xfrm>
              <a:prstGeom prst="rect">
                <a:avLst/>
              </a:prstGeom>
              <a:noFill/>
            </p:spPr>
          </p:pic>
          <p:sp>
            <p:nvSpPr>
              <p:cNvPr id="20564" name="Line 84"/>
              <p:cNvSpPr>
                <a:spLocks noChangeShapeType="1"/>
              </p:cNvSpPr>
              <p:nvPr/>
            </p:nvSpPr>
            <p:spPr bwMode="auto">
              <a:xfrm flipH="1" flipV="1">
                <a:off x="2730" y="1415"/>
                <a:ext cx="285" cy="0"/>
              </a:xfrm>
              <a:prstGeom prst="line">
                <a:avLst/>
              </a:prstGeom>
              <a:noFill/>
              <a:ln w="9525">
                <a:solidFill>
                  <a:schemeClr val="tx1"/>
                </a:solidFill>
                <a:round/>
                <a:headEnd/>
                <a:tailEnd/>
              </a:ln>
              <a:effectLst/>
            </p:spPr>
            <p:txBody>
              <a:bodyPr/>
              <a:lstStyle/>
              <a:p>
                <a:endParaRPr lang="en-US"/>
              </a:p>
            </p:txBody>
          </p:sp>
          <p:sp>
            <p:nvSpPr>
              <p:cNvPr id="20565" name="Text Box 85"/>
              <p:cNvSpPr txBox="1">
                <a:spLocks noChangeArrowheads="1"/>
              </p:cNvSpPr>
              <p:nvPr/>
            </p:nvSpPr>
            <p:spPr bwMode="auto">
              <a:xfrm>
                <a:off x="3408" y="1056"/>
                <a:ext cx="295" cy="192"/>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20566" name="Line 86"/>
              <p:cNvSpPr>
                <a:spLocks noChangeShapeType="1"/>
              </p:cNvSpPr>
              <p:nvPr/>
            </p:nvSpPr>
            <p:spPr bwMode="auto">
              <a:xfrm flipV="1">
                <a:off x="3264" y="1155"/>
                <a:ext cx="178" cy="130"/>
              </a:xfrm>
              <a:prstGeom prst="line">
                <a:avLst/>
              </a:prstGeom>
              <a:noFill/>
              <a:ln w="9525">
                <a:solidFill>
                  <a:schemeClr val="tx1"/>
                </a:solidFill>
                <a:round/>
                <a:headEnd/>
                <a:tailEnd/>
              </a:ln>
              <a:effectLst/>
            </p:spPr>
            <p:txBody>
              <a:bodyPr/>
              <a:lstStyle/>
              <a:p>
                <a:endParaRPr lang="en-US"/>
              </a:p>
            </p:txBody>
          </p:sp>
          <p:sp>
            <p:nvSpPr>
              <p:cNvPr id="20567" name="Line 87"/>
              <p:cNvSpPr>
                <a:spLocks noChangeShapeType="1"/>
              </p:cNvSpPr>
              <p:nvPr/>
            </p:nvSpPr>
            <p:spPr bwMode="auto">
              <a:xfrm>
                <a:off x="3336" y="1415"/>
                <a:ext cx="178" cy="130"/>
              </a:xfrm>
              <a:prstGeom prst="line">
                <a:avLst/>
              </a:prstGeom>
              <a:noFill/>
              <a:ln w="9525">
                <a:solidFill>
                  <a:schemeClr val="tx1"/>
                </a:solidFill>
                <a:round/>
                <a:headEnd/>
                <a:tailEnd/>
              </a:ln>
              <a:effectLst/>
            </p:spPr>
            <p:txBody>
              <a:bodyPr/>
              <a:lstStyle/>
              <a:p>
                <a:endParaRPr lang="en-US"/>
              </a:p>
            </p:txBody>
          </p:sp>
          <p:pic>
            <p:nvPicPr>
              <p:cNvPr id="20568" name="Picture 88" descr="DNA Thymine flipped"/>
              <p:cNvPicPr>
                <a:picLocks noChangeAspect="1" noChangeArrowheads="1"/>
              </p:cNvPicPr>
              <p:nvPr/>
            </p:nvPicPr>
            <p:blipFill>
              <a:blip r:embed="rId11" cstate="print">
                <a:lum contrast="20000"/>
              </a:blip>
              <a:srcRect/>
              <a:stretch>
                <a:fillRect/>
              </a:stretch>
            </p:blipFill>
            <p:spPr bwMode="auto">
              <a:xfrm>
                <a:off x="2160" y="1350"/>
                <a:ext cx="594" cy="142"/>
              </a:xfrm>
              <a:prstGeom prst="rect">
                <a:avLst/>
              </a:prstGeom>
              <a:noFill/>
            </p:spPr>
          </p:pic>
        </p:grpSp>
        <p:grpSp>
          <p:nvGrpSpPr>
            <p:cNvPr id="20569" name="Group 89"/>
            <p:cNvGrpSpPr>
              <a:grpSpLocks/>
            </p:cNvGrpSpPr>
            <p:nvPr/>
          </p:nvGrpSpPr>
          <p:grpSpPr bwMode="auto">
            <a:xfrm>
              <a:off x="2112" y="2016"/>
              <a:ext cx="1737" cy="528"/>
              <a:chOff x="2112" y="2014"/>
              <a:chExt cx="1873" cy="505"/>
            </a:xfrm>
          </p:grpSpPr>
          <p:pic>
            <p:nvPicPr>
              <p:cNvPr id="20570" name="Picture 90" descr="DNA Ribose upside down"/>
              <p:cNvPicPr>
                <a:picLocks noChangeAspect="1" noChangeArrowheads="1"/>
              </p:cNvPicPr>
              <p:nvPr/>
            </p:nvPicPr>
            <p:blipFill>
              <a:blip r:embed="rId12" cstate="print"/>
              <a:srcRect/>
              <a:stretch>
                <a:fillRect/>
              </a:stretch>
            </p:blipFill>
            <p:spPr bwMode="auto">
              <a:xfrm>
                <a:off x="3053" y="2202"/>
                <a:ext cx="492" cy="317"/>
              </a:xfrm>
              <a:prstGeom prst="rect">
                <a:avLst/>
              </a:prstGeom>
              <a:noFill/>
            </p:spPr>
          </p:pic>
          <p:sp>
            <p:nvSpPr>
              <p:cNvPr id="20571" name="Text Box 91"/>
              <p:cNvSpPr txBox="1">
                <a:spLocks noChangeArrowheads="1"/>
              </p:cNvSpPr>
              <p:nvPr/>
            </p:nvSpPr>
            <p:spPr bwMode="auto">
              <a:xfrm>
                <a:off x="3667" y="2014"/>
                <a:ext cx="318" cy="184"/>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20572" name="Line 92"/>
              <p:cNvSpPr>
                <a:spLocks noChangeShapeType="1"/>
              </p:cNvSpPr>
              <p:nvPr/>
            </p:nvSpPr>
            <p:spPr bwMode="auto">
              <a:xfrm flipV="1">
                <a:off x="3422" y="2102"/>
                <a:ext cx="245" cy="133"/>
              </a:xfrm>
              <a:prstGeom prst="line">
                <a:avLst/>
              </a:prstGeom>
              <a:noFill/>
              <a:ln w="9525">
                <a:solidFill>
                  <a:schemeClr val="tx1"/>
                </a:solidFill>
                <a:round/>
                <a:headEnd/>
                <a:tailEnd/>
              </a:ln>
              <a:effectLst/>
            </p:spPr>
            <p:txBody>
              <a:bodyPr/>
              <a:lstStyle/>
              <a:p>
                <a:endParaRPr lang="en-US"/>
              </a:p>
            </p:txBody>
          </p:sp>
          <p:sp>
            <p:nvSpPr>
              <p:cNvPr id="20573" name="Line 93"/>
              <p:cNvSpPr>
                <a:spLocks noChangeShapeType="1"/>
              </p:cNvSpPr>
              <p:nvPr/>
            </p:nvSpPr>
            <p:spPr bwMode="auto">
              <a:xfrm>
                <a:off x="3504" y="2403"/>
                <a:ext cx="204" cy="100"/>
              </a:xfrm>
              <a:prstGeom prst="line">
                <a:avLst/>
              </a:prstGeom>
              <a:noFill/>
              <a:ln w="9525">
                <a:solidFill>
                  <a:schemeClr val="tx1"/>
                </a:solidFill>
                <a:round/>
                <a:headEnd/>
                <a:tailEnd/>
              </a:ln>
              <a:effectLst/>
            </p:spPr>
            <p:txBody>
              <a:bodyPr/>
              <a:lstStyle/>
              <a:p>
                <a:endParaRPr lang="en-US"/>
              </a:p>
            </p:txBody>
          </p:sp>
          <p:pic>
            <p:nvPicPr>
              <p:cNvPr id="20574" name="Picture 94" descr="DNA Guanine flipped"/>
              <p:cNvPicPr>
                <a:picLocks noChangeAspect="1" noChangeArrowheads="1"/>
              </p:cNvPicPr>
              <p:nvPr/>
            </p:nvPicPr>
            <p:blipFill>
              <a:blip r:embed="rId13" cstate="print">
                <a:lum contrast="20000"/>
              </a:blip>
              <a:srcRect/>
              <a:stretch>
                <a:fillRect/>
              </a:stretch>
            </p:blipFill>
            <p:spPr bwMode="auto">
              <a:xfrm>
                <a:off x="2112" y="2302"/>
                <a:ext cx="687" cy="140"/>
              </a:xfrm>
              <a:prstGeom prst="rect">
                <a:avLst/>
              </a:prstGeom>
              <a:noFill/>
            </p:spPr>
          </p:pic>
          <p:sp>
            <p:nvSpPr>
              <p:cNvPr id="20575" name="Line 95"/>
              <p:cNvSpPr>
                <a:spLocks noChangeShapeType="1"/>
              </p:cNvSpPr>
              <p:nvPr/>
            </p:nvSpPr>
            <p:spPr bwMode="auto">
              <a:xfrm flipH="1">
                <a:off x="2767" y="2369"/>
                <a:ext cx="368" cy="0"/>
              </a:xfrm>
              <a:prstGeom prst="line">
                <a:avLst/>
              </a:prstGeom>
              <a:noFill/>
              <a:ln w="9525">
                <a:solidFill>
                  <a:schemeClr val="tx1"/>
                </a:solidFill>
                <a:round/>
                <a:headEnd/>
                <a:tailEnd/>
              </a:ln>
              <a:effectLst/>
            </p:spPr>
            <p:txBody>
              <a:bodyPr/>
              <a:lstStyle/>
              <a:p>
                <a:endParaRPr lang="en-US"/>
              </a:p>
            </p:txBody>
          </p:sp>
        </p:grpSp>
        <p:grpSp>
          <p:nvGrpSpPr>
            <p:cNvPr id="20576" name="Group 96"/>
            <p:cNvGrpSpPr>
              <a:grpSpLocks/>
            </p:cNvGrpSpPr>
            <p:nvPr/>
          </p:nvGrpSpPr>
          <p:grpSpPr bwMode="auto">
            <a:xfrm>
              <a:off x="2112" y="2494"/>
              <a:ext cx="1741" cy="530"/>
              <a:chOff x="2112" y="2494"/>
              <a:chExt cx="1820" cy="530"/>
            </a:xfrm>
          </p:grpSpPr>
          <p:pic>
            <p:nvPicPr>
              <p:cNvPr id="20577" name="Picture 97" descr="DNA Ribose upside down"/>
              <p:cNvPicPr>
                <a:picLocks noChangeAspect="1" noChangeArrowheads="1"/>
              </p:cNvPicPr>
              <p:nvPr/>
            </p:nvPicPr>
            <p:blipFill>
              <a:blip r:embed="rId14" cstate="print"/>
              <a:srcRect/>
              <a:stretch>
                <a:fillRect/>
              </a:stretch>
            </p:blipFill>
            <p:spPr bwMode="auto">
              <a:xfrm>
                <a:off x="2976" y="2688"/>
                <a:ext cx="477" cy="303"/>
              </a:xfrm>
              <a:prstGeom prst="rect">
                <a:avLst/>
              </a:prstGeom>
              <a:noFill/>
            </p:spPr>
          </p:pic>
          <p:sp>
            <p:nvSpPr>
              <p:cNvPr id="20578" name="Text Box 98"/>
              <p:cNvSpPr txBox="1">
                <a:spLocks noChangeArrowheads="1"/>
              </p:cNvSpPr>
              <p:nvPr/>
            </p:nvSpPr>
            <p:spPr bwMode="auto">
              <a:xfrm>
                <a:off x="3623" y="2494"/>
                <a:ext cx="309" cy="192"/>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20579" name="Line 99"/>
              <p:cNvSpPr>
                <a:spLocks noChangeShapeType="1"/>
              </p:cNvSpPr>
              <p:nvPr/>
            </p:nvSpPr>
            <p:spPr bwMode="auto">
              <a:xfrm flipV="1">
                <a:off x="3344" y="2576"/>
                <a:ext cx="278" cy="160"/>
              </a:xfrm>
              <a:prstGeom prst="line">
                <a:avLst/>
              </a:prstGeom>
              <a:noFill/>
              <a:ln w="9525">
                <a:solidFill>
                  <a:schemeClr val="tx1"/>
                </a:solidFill>
                <a:round/>
                <a:headEnd/>
                <a:tailEnd/>
              </a:ln>
              <a:effectLst/>
            </p:spPr>
            <p:txBody>
              <a:bodyPr/>
              <a:lstStyle/>
              <a:p>
                <a:endParaRPr lang="en-US"/>
              </a:p>
            </p:txBody>
          </p:sp>
          <p:sp>
            <p:nvSpPr>
              <p:cNvPr id="20580" name="Line 100"/>
              <p:cNvSpPr>
                <a:spLocks noChangeShapeType="1"/>
              </p:cNvSpPr>
              <p:nvPr/>
            </p:nvSpPr>
            <p:spPr bwMode="auto">
              <a:xfrm>
                <a:off x="3423" y="2864"/>
                <a:ext cx="278" cy="160"/>
              </a:xfrm>
              <a:prstGeom prst="line">
                <a:avLst/>
              </a:prstGeom>
              <a:noFill/>
              <a:ln w="9525">
                <a:solidFill>
                  <a:schemeClr val="tx1"/>
                </a:solidFill>
                <a:round/>
                <a:headEnd/>
                <a:tailEnd/>
              </a:ln>
              <a:effectLst/>
            </p:spPr>
            <p:txBody>
              <a:bodyPr/>
              <a:lstStyle/>
              <a:p>
                <a:endParaRPr lang="en-US"/>
              </a:p>
            </p:txBody>
          </p:sp>
          <p:pic>
            <p:nvPicPr>
              <p:cNvPr id="20581" name="Picture 101" descr="DNA adenine flipped"/>
              <p:cNvPicPr>
                <a:picLocks noChangeAspect="1" noChangeArrowheads="1"/>
              </p:cNvPicPr>
              <p:nvPr/>
            </p:nvPicPr>
            <p:blipFill>
              <a:blip r:embed="rId15" cstate="print">
                <a:lum contrast="20000"/>
              </a:blip>
              <a:srcRect/>
              <a:stretch>
                <a:fillRect/>
              </a:stretch>
            </p:blipFill>
            <p:spPr bwMode="auto">
              <a:xfrm>
                <a:off x="2112" y="2800"/>
                <a:ext cx="682" cy="131"/>
              </a:xfrm>
              <a:prstGeom prst="rect">
                <a:avLst/>
              </a:prstGeom>
              <a:noFill/>
            </p:spPr>
          </p:pic>
          <p:sp>
            <p:nvSpPr>
              <p:cNvPr id="20582" name="Line 102"/>
              <p:cNvSpPr>
                <a:spLocks noChangeShapeType="1"/>
              </p:cNvSpPr>
              <p:nvPr/>
            </p:nvSpPr>
            <p:spPr bwMode="auto">
              <a:xfrm flipH="1">
                <a:off x="2748" y="2864"/>
                <a:ext cx="318" cy="0"/>
              </a:xfrm>
              <a:prstGeom prst="line">
                <a:avLst/>
              </a:prstGeom>
              <a:noFill/>
              <a:ln w="9525">
                <a:solidFill>
                  <a:schemeClr val="tx1"/>
                </a:solidFill>
                <a:round/>
                <a:headEnd/>
                <a:tailEnd/>
              </a:ln>
              <a:effectLst/>
            </p:spPr>
            <p:txBody>
              <a:bodyPr/>
              <a:lstStyle/>
              <a:p>
                <a:endParaRPr lang="en-US"/>
              </a:p>
            </p:txBody>
          </p:sp>
        </p:grpSp>
        <p:grpSp>
          <p:nvGrpSpPr>
            <p:cNvPr id="20583" name="Group 103"/>
            <p:cNvGrpSpPr>
              <a:grpSpLocks/>
            </p:cNvGrpSpPr>
            <p:nvPr/>
          </p:nvGrpSpPr>
          <p:grpSpPr bwMode="auto">
            <a:xfrm>
              <a:off x="2112" y="2928"/>
              <a:ext cx="1785" cy="558"/>
              <a:chOff x="2112" y="2928"/>
              <a:chExt cx="1785" cy="558"/>
            </a:xfrm>
          </p:grpSpPr>
          <p:pic>
            <p:nvPicPr>
              <p:cNvPr id="20584" name="Picture 104" descr="DNA Ribose upside down"/>
              <p:cNvPicPr>
                <a:picLocks noChangeAspect="1" noChangeArrowheads="1"/>
              </p:cNvPicPr>
              <p:nvPr/>
            </p:nvPicPr>
            <p:blipFill>
              <a:blip r:embed="rId16" cstate="print"/>
              <a:srcRect/>
              <a:stretch>
                <a:fillRect/>
              </a:stretch>
            </p:blipFill>
            <p:spPr bwMode="auto">
              <a:xfrm>
                <a:off x="2975" y="3144"/>
                <a:ext cx="471" cy="342"/>
              </a:xfrm>
              <a:prstGeom prst="rect">
                <a:avLst/>
              </a:prstGeom>
              <a:noFill/>
            </p:spPr>
          </p:pic>
          <p:sp>
            <p:nvSpPr>
              <p:cNvPr id="20585" name="Line 105"/>
              <p:cNvSpPr>
                <a:spLocks noChangeShapeType="1"/>
              </p:cNvSpPr>
              <p:nvPr/>
            </p:nvSpPr>
            <p:spPr bwMode="auto">
              <a:xfrm flipH="1">
                <a:off x="2740" y="3324"/>
                <a:ext cx="314" cy="0"/>
              </a:xfrm>
              <a:prstGeom prst="line">
                <a:avLst/>
              </a:prstGeom>
              <a:noFill/>
              <a:ln w="9525">
                <a:solidFill>
                  <a:schemeClr val="tx1"/>
                </a:solidFill>
                <a:round/>
                <a:headEnd/>
                <a:tailEnd/>
              </a:ln>
              <a:effectLst/>
            </p:spPr>
            <p:txBody>
              <a:bodyPr/>
              <a:lstStyle/>
              <a:p>
                <a:endParaRPr lang="en-US"/>
              </a:p>
            </p:txBody>
          </p:sp>
          <p:sp>
            <p:nvSpPr>
              <p:cNvPr id="20586" name="Text Box 106"/>
              <p:cNvSpPr txBox="1">
                <a:spLocks noChangeArrowheads="1"/>
              </p:cNvSpPr>
              <p:nvPr/>
            </p:nvSpPr>
            <p:spPr bwMode="auto">
              <a:xfrm>
                <a:off x="3602" y="2928"/>
                <a:ext cx="295" cy="192"/>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20587" name="Line 107"/>
              <p:cNvSpPr>
                <a:spLocks noChangeShapeType="1"/>
              </p:cNvSpPr>
              <p:nvPr/>
            </p:nvSpPr>
            <p:spPr bwMode="auto">
              <a:xfrm flipV="1">
                <a:off x="3329" y="3036"/>
                <a:ext cx="274" cy="144"/>
              </a:xfrm>
              <a:prstGeom prst="line">
                <a:avLst/>
              </a:prstGeom>
              <a:noFill/>
              <a:ln w="9525">
                <a:solidFill>
                  <a:schemeClr val="tx1"/>
                </a:solidFill>
                <a:round/>
                <a:headEnd/>
                <a:tailEnd/>
              </a:ln>
              <a:effectLst/>
            </p:spPr>
            <p:txBody>
              <a:bodyPr/>
              <a:lstStyle/>
              <a:p>
                <a:endParaRPr lang="en-US"/>
              </a:p>
            </p:txBody>
          </p:sp>
          <p:pic>
            <p:nvPicPr>
              <p:cNvPr id="20588" name="Picture 108" descr="DNA Cytosine flipped"/>
              <p:cNvPicPr>
                <a:picLocks noChangeAspect="1" noChangeArrowheads="1"/>
              </p:cNvPicPr>
              <p:nvPr/>
            </p:nvPicPr>
            <p:blipFill>
              <a:blip r:embed="rId17" cstate="print">
                <a:lum contrast="20000"/>
              </a:blip>
              <a:srcRect/>
              <a:stretch>
                <a:fillRect/>
              </a:stretch>
            </p:blipFill>
            <p:spPr bwMode="auto">
              <a:xfrm>
                <a:off x="2112" y="3252"/>
                <a:ext cx="658" cy="147"/>
              </a:xfrm>
              <a:prstGeom prst="rect">
                <a:avLst/>
              </a:prstGeom>
              <a:noFill/>
            </p:spPr>
          </p:pic>
          <p:sp>
            <p:nvSpPr>
              <p:cNvPr id="20589" name="Line 109"/>
              <p:cNvSpPr>
                <a:spLocks noChangeShapeType="1"/>
              </p:cNvSpPr>
              <p:nvPr/>
            </p:nvSpPr>
            <p:spPr bwMode="auto">
              <a:xfrm>
                <a:off x="3408" y="3360"/>
                <a:ext cx="144" cy="96"/>
              </a:xfrm>
              <a:prstGeom prst="line">
                <a:avLst/>
              </a:prstGeom>
              <a:noFill/>
              <a:ln w="9525">
                <a:solidFill>
                  <a:schemeClr val="tx1"/>
                </a:solidFill>
                <a:round/>
                <a:headEnd/>
                <a:tailEnd/>
              </a:ln>
              <a:effectLst/>
            </p:spPr>
            <p:txBody>
              <a:bodyPr/>
              <a:lstStyle/>
              <a:p>
                <a:endParaRPr lang="en-US"/>
              </a:p>
            </p:txBody>
          </p:sp>
        </p:grpSp>
        <p:grpSp>
          <p:nvGrpSpPr>
            <p:cNvPr id="20590" name="Group 110"/>
            <p:cNvGrpSpPr>
              <a:grpSpLocks/>
            </p:cNvGrpSpPr>
            <p:nvPr/>
          </p:nvGrpSpPr>
          <p:grpSpPr bwMode="auto">
            <a:xfrm>
              <a:off x="2064" y="3456"/>
              <a:ext cx="1783" cy="528"/>
              <a:chOff x="2064" y="3456"/>
              <a:chExt cx="1783" cy="528"/>
            </a:xfrm>
          </p:grpSpPr>
          <p:pic>
            <p:nvPicPr>
              <p:cNvPr id="20591" name="Picture 111" descr="DNA Ribose upside down"/>
              <p:cNvPicPr>
                <a:picLocks noChangeAspect="1" noChangeArrowheads="1"/>
              </p:cNvPicPr>
              <p:nvPr/>
            </p:nvPicPr>
            <p:blipFill>
              <a:blip r:embed="rId18" cstate="print"/>
              <a:srcRect/>
              <a:stretch>
                <a:fillRect/>
              </a:stretch>
            </p:blipFill>
            <p:spPr bwMode="auto">
              <a:xfrm>
                <a:off x="2937" y="3653"/>
                <a:ext cx="456" cy="331"/>
              </a:xfrm>
              <a:prstGeom prst="rect">
                <a:avLst/>
              </a:prstGeom>
              <a:noFill/>
            </p:spPr>
          </p:pic>
          <p:sp>
            <p:nvSpPr>
              <p:cNvPr id="20592" name="Text Box 112"/>
              <p:cNvSpPr txBox="1">
                <a:spLocks noChangeArrowheads="1"/>
              </p:cNvSpPr>
              <p:nvPr/>
            </p:nvSpPr>
            <p:spPr bwMode="auto">
              <a:xfrm>
                <a:off x="3552" y="3456"/>
                <a:ext cx="295" cy="192"/>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20593" name="Line 113"/>
              <p:cNvSpPr>
                <a:spLocks noChangeShapeType="1"/>
              </p:cNvSpPr>
              <p:nvPr/>
            </p:nvSpPr>
            <p:spPr bwMode="auto">
              <a:xfrm flipV="1">
                <a:off x="3279" y="3548"/>
                <a:ext cx="227" cy="139"/>
              </a:xfrm>
              <a:prstGeom prst="line">
                <a:avLst/>
              </a:prstGeom>
              <a:noFill/>
              <a:ln w="9525">
                <a:solidFill>
                  <a:schemeClr val="tx1"/>
                </a:solidFill>
                <a:round/>
                <a:headEnd/>
                <a:tailEnd/>
              </a:ln>
              <a:effectLst/>
            </p:spPr>
            <p:txBody>
              <a:bodyPr/>
              <a:lstStyle/>
              <a:p>
                <a:endParaRPr lang="en-US"/>
              </a:p>
            </p:txBody>
          </p:sp>
          <p:sp>
            <p:nvSpPr>
              <p:cNvPr id="20594" name="Line 114"/>
              <p:cNvSpPr>
                <a:spLocks noChangeShapeType="1"/>
              </p:cNvSpPr>
              <p:nvPr/>
            </p:nvSpPr>
            <p:spPr bwMode="auto">
              <a:xfrm>
                <a:off x="3355" y="3863"/>
                <a:ext cx="189" cy="104"/>
              </a:xfrm>
              <a:prstGeom prst="line">
                <a:avLst/>
              </a:prstGeom>
              <a:noFill/>
              <a:ln w="9525">
                <a:solidFill>
                  <a:schemeClr val="tx1"/>
                </a:solidFill>
                <a:round/>
                <a:headEnd/>
                <a:tailEnd/>
              </a:ln>
              <a:effectLst/>
            </p:spPr>
            <p:txBody>
              <a:bodyPr/>
              <a:lstStyle/>
              <a:p>
                <a:endParaRPr lang="en-US"/>
              </a:p>
            </p:txBody>
          </p:sp>
          <p:pic>
            <p:nvPicPr>
              <p:cNvPr id="20595" name="Picture 115" descr="DNA Guanine flipped"/>
              <p:cNvPicPr>
                <a:picLocks noChangeAspect="1" noChangeArrowheads="1"/>
              </p:cNvPicPr>
              <p:nvPr/>
            </p:nvPicPr>
            <p:blipFill>
              <a:blip r:embed="rId13" cstate="print">
                <a:lum contrast="20000"/>
              </a:blip>
              <a:srcRect/>
              <a:stretch>
                <a:fillRect/>
              </a:stretch>
            </p:blipFill>
            <p:spPr bwMode="auto">
              <a:xfrm>
                <a:off x="2064" y="3757"/>
                <a:ext cx="637" cy="146"/>
              </a:xfrm>
              <a:prstGeom prst="rect">
                <a:avLst/>
              </a:prstGeom>
              <a:noFill/>
            </p:spPr>
          </p:pic>
          <p:sp>
            <p:nvSpPr>
              <p:cNvPr id="20596" name="Line 116"/>
              <p:cNvSpPr>
                <a:spLocks noChangeShapeType="1"/>
              </p:cNvSpPr>
              <p:nvPr/>
            </p:nvSpPr>
            <p:spPr bwMode="auto">
              <a:xfrm flipH="1">
                <a:off x="2671" y="3827"/>
                <a:ext cx="342" cy="0"/>
              </a:xfrm>
              <a:prstGeom prst="line">
                <a:avLst/>
              </a:prstGeom>
              <a:noFill/>
              <a:ln w="9525">
                <a:solidFill>
                  <a:schemeClr val="tx1"/>
                </a:solidFill>
                <a:round/>
                <a:headEnd/>
                <a:tailEnd/>
              </a:ln>
              <a:effectLst/>
            </p:spPr>
            <p:txBody>
              <a:bodyPr/>
              <a:lstStyle/>
              <a:p>
                <a:endParaRPr lang="en-US"/>
              </a:p>
            </p:txBody>
          </p:sp>
        </p:grpSp>
      </p:grpSp>
      <p:sp>
        <p:nvSpPr>
          <p:cNvPr id="20599" name="Rectangle 119"/>
          <p:cNvSpPr>
            <a:spLocks noGrp="1" noChangeArrowheads="1"/>
          </p:cNvSpPr>
          <p:nvPr>
            <p:ph type="title" idx="4294967295"/>
          </p:nvPr>
        </p:nvSpPr>
        <p:spPr>
          <a:xfrm>
            <a:off x="3200400" y="381000"/>
            <a:ext cx="2514600" cy="990600"/>
          </a:xfrm>
        </p:spPr>
        <p:txBody>
          <a:bodyPr/>
          <a:lstStyle/>
          <a:p>
            <a:r>
              <a:rPr lang="en-US" sz="2800">
                <a:latin typeface="Arial" charset="0"/>
              </a:rPr>
              <a:t>The strands </a:t>
            </a:r>
            <a:br>
              <a:rPr lang="en-US" sz="2800">
                <a:latin typeface="Arial" charset="0"/>
              </a:rPr>
            </a:br>
            <a:r>
              <a:rPr lang="en-US" sz="2800">
                <a:latin typeface="Arial" charset="0"/>
              </a:rPr>
              <a:t>separate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05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2" fill="hold" nodeType="clickEffect">
                                  <p:stCondLst>
                                    <p:cond delay="0"/>
                                  </p:stCondLst>
                                  <p:childTnLst>
                                    <p:set>
                                      <p:cBhvr>
                                        <p:cTn id="10" dur="1" fill="hold">
                                          <p:stCondLst>
                                            <p:cond delay="0"/>
                                          </p:stCondLst>
                                        </p:cTn>
                                        <p:tgtEl>
                                          <p:spTgt spid="20482"/>
                                        </p:tgtEl>
                                        <p:attrNameLst>
                                          <p:attrName>style.visibility</p:attrName>
                                        </p:attrNameLst>
                                      </p:cBhvr>
                                      <p:to>
                                        <p:strVal val="visible"/>
                                      </p:to>
                                    </p:set>
                                    <p:animEffect transition="in" filter="slide(fromRight)">
                                      <p:cBhvr>
                                        <p:cTn id="11" dur="500"/>
                                        <p:tgtEl>
                                          <p:spTgt spid="20482"/>
                                        </p:tgtEl>
                                      </p:cBhvr>
                                    </p:animEffect>
                                  </p:childTnLst>
                                </p:cTn>
                              </p:par>
                            </p:childTnLst>
                          </p:cTn>
                        </p:par>
                        <p:par>
                          <p:cTn id="12" fill="hold">
                            <p:stCondLst>
                              <p:cond delay="500"/>
                            </p:stCondLst>
                            <p:childTnLst>
                              <p:par>
                                <p:cTn id="13" presetID="12" presetClass="entr" presetSubtype="8" fill="hold" nodeType="afterEffect">
                                  <p:stCondLst>
                                    <p:cond delay="0"/>
                                  </p:stCondLst>
                                  <p:childTnLst>
                                    <p:set>
                                      <p:cBhvr>
                                        <p:cTn id="14" dur="1" fill="hold">
                                          <p:stCondLst>
                                            <p:cond delay="0"/>
                                          </p:stCondLst>
                                        </p:cTn>
                                        <p:tgtEl>
                                          <p:spTgt spid="20540"/>
                                        </p:tgtEl>
                                        <p:attrNameLst>
                                          <p:attrName>style.visibility</p:attrName>
                                        </p:attrNameLst>
                                      </p:cBhvr>
                                      <p:to>
                                        <p:strVal val="visible"/>
                                      </p:to>
                                    </p:set>
                                    <p:animEffect transition="in" filter="slide(fromLeft)">
                                      <p:cBhvr>
                                        <p:cTn id="15" dur="500"/>
                                        <p:tgtEl>
                                          <p:spTgt spid="20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99"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77" name="Group 117"/>
          <p:cNvGrpSpPr>
            <a:grpSpLocks/>
          </p:cNvGrpSpPr>
          <p:nvPr/>
        </p:nvGrpSpPr>
        <p:grpSpPr bwMode="auto">
          <a:xfrm>
            <a:off x="1981200" y="1371600"/>
            <a:ext cx="2405063" cy="665163"/>
            <a:chOff x="2112" y="192"/>
            <a:chExt cx="1739" cy="480"/>
          </a:xfrm>
        </p:grpSpPr>
        <p:pic>
          <p:nvPicPr>
            <p:cNvPr id="15478" name="Picture 118" descr="DNA Ribose upside down"/>
            <p:cNvPicPr>
              <a:picLocks noChangeAspect="1" noChangeArrowheads="1"/>
            </p:cNvPicPr>
            <p:nvPr/>
          </p:nvPicPr>
          <p:blipFill>
            <a:blip r:embed="rId3" cstate="print"/>
            <a:srcRect/>
            <a:stretch>
              <a:fillRect/>
            </a:stretch>
          </p:blipFill>
          <p:spPr bwMode="auto">
            <a:xfrm>
              <a:off x="2923" y="372"/>
              <a:ext cx="441" cy="285"/>
            </a:xfrm>
            <a:prstGeom prst="rect">
              <a:avLst/>
            </a:prstGeom>
            <a:noFill/>
          </p:spPr>
        </p:pic>
        <p:sp>
          <p:nvSpPr>
            <p:cNvPr id="15479" name="Line 119"/>
            <p:cNvSpPr>
              <a:spLocks noChangeShapeType="1"/>
            </p:cNvSpPr>
            <p:nvPr/>
          </p:nvSpPr>
          <p:spPr bwMode="auto">
            <a:xfrm flipH="1">
              <a:off x="2701" y="522"/>
              <a:ext cx="295" cy="0"/>
            </a:xfrm>
            <a:prstGeom prst="line">
              <a:avLst/>
            </a:prstGeom>
            <a:noFill/>
            <a:ln w="9525">
              <a:solidFill>
                <a:schemeClr val="tx1"/>
              </a:solidFill>
              <a:round/>
              <a:headEnd/>
              <a:tailEnd/>
            </a:ln>
            <a:effectLst/>
          </p:spPr>
          <p:txBody>
            <a:bodyPr/>
            <a:lstStyle/>
            <a:p>
              <a:endParaRPr lang="en-US"/>
            </a:p>
          </p:txBody>
        </p:sp>
        <p:sp>
          <p:nvSpPr>
            <p:cNvPr id="15480" name="Text Box 120"/>
            <p:cNvSpPr txBox="1">
              <a:spLocks noChangeArrowheads="1"/>
            </p:cNvSpPr>
            <p:nvPr/>
          </p:nvSpPr>
          <p:spPr bwMode="auto">
            <a:xfrm>
              <a:off x="3512" y="192"/>
              <a:ext cx="339" cy="220"/>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5481" name="Line 121"/>
            <p:cNvSpPr>
              <a:spLocks noChangeShapeType="1"/>
            </p:cNvSpPr>
            <p:nvPr/>
          </p:nvSpPr>
          <p:spPr bwMode="auto">
            <a:xfrm flipV="1">
              <a:off x="3254" y="282"/>
              <a:ext cx="258" cy="120"/>
            </a:xfrm>
            <a:prstGeom prst="line">
              <a:avLst/>
            </a:prstGeom>
            <a:noFill/>
            <a:ln w="9525">
              <a:solidFill>
                <a:schemeClr val="tx1"/>
              </a:solidFill>
              <a:round/>
              <a:headEnd/>
              <a:tailEnd/>
            </a:ln>
            <a:effectLst/>
          </p:spPr>
          <p:txBody>
            <a:bodyPr/>
            <a:lstStyle/>
            <a:p>
              <a:endParaRPr lang="en-US"/>
            </a:p>
          </p:txBody>
        </p:sp>
        <p:pic>
          <p:nvPicPr>
            <p:cNvPr id="15482" name="Picture 122" descr="DNA Cytosine flipped"/>
            <p:cNvPicPr>
              <a:picLocks noChangeAspect="1" noChangeArrowheads="1"/>
            </p:cNvPicPr>
            <p:nvPr/>
          </p:nvPicPr>
          <p:blipFill>
            <a:blip r:embed="rId4" cstate="print">
              <a:lum contrast="20000"/>
            </a:blip>
            <a:srcRect/>
            <a:stretch>
              <a:fillRect/>
            </a:stretch>
          </p:blipFill>
          <p:spPr bwMode="auto">
            <a:xfrm>
              <a:off x="2112" y="462"/>
              <a:ext cx="618" cy="122"/>
            </a:xfrm>
            <a:prstGeom prst="rect">
              <a:avLst/>
            </a:prstGeom>
            <a:noFill/>
          </p:spPr>
        </p:pic>
        <p:sp>
          <p:nvSpPr>
            <p:cNvPr id="15483" name="Line 123"/>
            <p:cNvSpPr>
              <a:spLocks noChangeShapeType="1"/>
            </p:cNvSpPr>
            <p:nvPr/>
          </p:nvSpPr>
          <p:spPr bwMode="auto">
            <a:xfrm>
              <a:off x="3312" y="528"/>
              <a:ext cx="192" cy="144"/>
            </a:xfrm>
            <a:prstGeom prst="line">
              <a:avLst/>
            </a:prstGeom>
            <a:noFill/>
            <a:ln w="9525">
              <a:solidFill>
                <a:schemeClr val="tx1"/>
              </a:solidFill>
              <a:round/>
              <a:headEnd/>
              <a:tailEnd/>
            </a:ln>
            <a:effectLst/>
          </p:spPr>
          <p:txBody>
            <a:bodyPr/>
            <a:lstStyle/>
            <a:p>
              <a:endParaRPr lang="en-US"/>
            </a:p>
          </p:txBody>
        </p:sp>
      </p:grpSp>
      <p:grpSp>
        <p:nvGrpSpPr>
          <p:cNvPr id="15484" name="Group 124"/>
          <p:cNvGrpSpPr>
            <a:grpSpLocks/>
          </p:cNvGrpSpPr>
          <p:nvPr/>
        </p:nvGrpSpPr>
        <p:grpSpPr bwMode="auto">
          <a:xfrm>
            <a:off x="2057400" y="1981200"/>
            <a:ext cx="2206625" cy="608013"/>
            <a:chOff x="2112" y="625"/>
            <a:chExt cx="1712" cy="496"/>
          </a:xfrm>
        </p:grpSpPr>
        <p:pic>
          <p:nvPicPr>
            <p:cNvPr id="15485" name="Picture 125" descr="DNA Ribose upside down"/>
            <p:cNvPicPr>
              <a:picLocks noChangeAspect="1" noChangeArrowheads="1"/>
            </p:cNvPicPr>
            <p:nvPr/>
          </p:nvPicPr>
          <p:blipFill>
            <a:blip r:embed="rId5" cstate="print"/>
            <a:srcRect/>
            <a:stretch>
              <a:fillRect/>
            </a:stretch>
          </p:blipFill>
          <p:spPr bwMode="auto">
            <a:xfrm>
              <a:off x="2882" y="818"/>
              <a:ext cx="425" cy="303"/>
            </a:xfrm>
            <a:prstGeom prst="rect">
              <a:avLst/>
            </a:prstGeom>
            <a:noFill/>
          </p:spPr>
        </p:pic>
        <p:sp>
          <p:nvSpPr>
            <p:cNvPr id="15486" name="Text Box 126"/>
            <p:cNvSpPr txBox="1">
              <a:spLocks noChangeArrowheads="1"/>
            </p:cNvSpPr>
            <p:nvPr/>
          </p:nvSpPr>
          <p:spPr bwMode="auto">
            <a:xfrm>
              <a:off x="3460" y="625"/>
              <a:ext cx="364" cy="248"/>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5487" name="Line 127"/>
            <p:cNvSpPr>
              <a:spLocks noChangeShapeType="1"/>
            </p:cNvSpPr>
            <p:nvPr/>
          </p:nvSpPr>
          <p:spPr bwMode="auto">
            <a:xfrm flipV="1">
              <a:off x="3210" y="706"/>
              <a:ext cx="248" cy="160"/>
            </a:xfrm>
            <a:prstGeom prst="line">
              <a:avLst/>
            </a:prstGeom>
            <a:noFill/>
            <a:ln w="9525">
              <a:solidFill>
                <a:schemeClr val="tx1"/>
              </a:solidFill>
              <a:round/>
              <a:headEnd/>
              <a:tailEnd/>
            </a:ln>
            <a:effectLst/>
          </p:spPr>
          <p:txBody>
            <a:bodyPr/>
            <a:lstStyle/>
            <a:p>
              <a:endParaRPr lang="en-US"/>
            </a:p>
          </p:txBody>
        </p:sp>
        <p:pic>
          <p:nvPicPr>
            <p:cNvPr id="15488" name="Picture 128" descr="DNA adenine flipped"/>
            <p:cNvPicPr>
              <a:picLocks noChangeAspect="1" noChangeArrowheads="1"/>
            </p:cNvPicPr>
            <p:nvPr/>
          </p:nvPicPr>
          <p:blipFill>
            <a:blip r:embed="rId6" cstate="print">
              <a:lum contrast="20000"/>
            </a:blip>
            <a:srcRect/>
            <a:stretch>
              <a:fillRect/>
            </a:stretch>
          </p:blipFill>
          <p:spPr bwMode="auto">
            <a:xfrm>
              <a:off x="2112" y="930"/>
              <a:ext cx="608" cy="131"/>
            </a:xfrm>
            <a:prstGeom prst="rect">
              <a:avLst/>
            </a:prstGeom>
            <a:noFill/>
          </p:spPr>
        </p:pic>
        <p:sp>
          <p:nvSpPr>
            <p:cNvPr id="15489" name="Line 129"/>
            <p:cNvSpPr>
              <a:spLocks noChangeShapeType="1"/>
            </p:cNvSpPr>
            <p:nvPr/>
          </p:nvSpPr>
          <p:spPr bwMode="auto">
            <a:xfrm flipH="1">
              <a:off x="2679" y="994"/>
              <a:ext cx="283" cy="0"/>
            </a:xfrm>
            <a:prstGeom prst="line">
              <a:avLst/>
            </a:prstGeom>
            <a:noFill/>
            <a:ln w="9525">
              <a:solidFill>
                <a:schemeClr val="tx1"/>
              </a:solidFill>
              <a:round/>
              <a:headEnd/>
              <a:tailEnd/>
            </a:ln>
            <a:effectLst/>
          </p:spPr>
          <p:txBody>
            <a:bodyPr/>
            <a:lstStyle/>
            <a:p>
              <a:endParaRPr lang="en-US"/>
            </a:p>
          </p:txBody>
        </p:sp>
        <p:sp>
          <p:nvSpPr>
            <p:cNvPr id="15490" name="Line 130"/>
            <p:cNvSpPr>
              <a:spLocks noChangeShapeType="1"/>
            </p:cNvSpPr>
            <p:nvPr/>
          </p:nvSpPr>
          <p:spPr bwMode="auto">
            <a:xfrm>
              <a:off x="3264" y="1008"/>
              <a:ext cx="144" cy="96"/>
            </a:xfrm>
            <a:prstGeom prst="line">
              <a:avLst/>
            </a:prstGeom>
            <a:noFill/>
            <a:ln w="9525">
              <a:solidFill>
                <a:schemeClr val="tx1"/>
              </a:solidFill>
              <a:round/>
              <a:headEnd/>
              <a:tailEnd/>
            </a:ln>
            <a:effectLst/>
          </p:spPr>
          <p:txBody>
            <a:bodyPr/>
            <a:lstStyle/>
            <a:p>
              <a:endParaRPr lang="en-US"/>
            </a:p>
          </p:txBody>
        </p:sp>
      </p:grpSp>
      <p:grpSp>
        <p:nvGrpSpPr>
          <p:cNvPr id="15491" name="Group 131"/>
          <p:cNvGrpSpPr>
            <a:grpSpLocks/>
          </p:cNvGrpSpPr>
          <p:nvPr/>
        </p:nvGrpSpPr>
        <p:grpSpPr bwMode="auto">
          <a:xfrm>
            <a:off x="2057400" y="2590800"/>
            <a:ext cx="2139950" cy="554038"/>
            <a:chOff x="2112" y="1104"/>
            <a:chExt cx="1660" cy="452"/>
          </a:xfrm>
        </p:grpSpPr>
        <p:pic>
          <p:nvPicPr>
            <p:cNvPr id="15492" name="Picture 132" descr="DNA Ribose upside down"/>
            <p:cNvPicPr>
              <a:picLocks noChangeAspect="1" noChangeArrowheads="1"/>
            </p:cNvPicPr>
            <p:nvPr/>
          </p:nvPicPr>
          <p:blipFill>
            <a:blip r:embed="rId7" cstate="print"/>
            <a:srcRect/>
            <a:stretch>
              <a:fillRect/>
            </a:stretch>
          </p:blipFill>
          <p:spPr bwMode="auto">
            <a:xfrm>
              <a:off x="2880" y="1248"/>
              <a:ext cx="427" cy="308"/>
            </a:xfrm>
            <a:prstGeom prst="rect">
              <a:avLst/>
            </a:prstGeom>
            <a:noFill/>
          </p:spPr>
        </p:pic>
        <p:sp>
          <p:nvSpPr>
            <p:cNvPr id="15493" name="Line 133"/>
            <p:cNvSpPr>
              <a:spLocks noChangeShapeType="1"/>
            </p:cNvSpPr>
            <p:nvPr/>
          </p:nvSpPr>
          <p:spPr bwMode="auto">
            <a:xfrm flipH="1" flipV="1">
              <a:off x="2682" y="1415"/>
              <a:ext cx="285" cy="0"/>
            </a:xfrm>
            <a:prstGeom prst="line">
              <a:avLst/>
            </a:prstGeom>
            <a:noFill/>
            <a:ln w="9525">
              <a:solidFill>
                <a:schemeClr val="tx1"/>
              </a:solidFill>
              <a:round/>
              <a:headEnd/>
              <a:tailEnd/>
            </a:ln>
            <a:effectLst/>
          </p:spPr>
          <p:txBody>
            <a:bodyPr/>
            <a:lstStyle/>
            <a:p>
              <a:endParaRPr lang="en-US"/>
            </a:p>
          </p:txBody>
        </p:sp>
        <p:sp>
          <p:nvSpPr>
            <p:cNvPr id="15494" name="Text Box 134"/>
            <p:cNvSpPr txBox="1">
              <a:spLocks noChangeArrowheads="1"/>
            </p:cNvSpPr>
            <p:nvPr/>
          </p:nvSpPr>
          <p:spPr bwMode="auto">
            <a:xfrm>
              <a:off x="3409" y="1104"/>
              <a:ext cx="363" cy="248"/>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5495" name="Line 135"/>
            <p:cNvSpPr>
              <a:spLocks noChangeShapeType="1"/>
            </p:cNvSpPr>
            <p:nvPr/>
          </p:nvSpPr>
          <p:spPr bwMode="auto">
            <a:xfrm flipV="1">
              <a:off x="3216" y="1155"/>
              <a:ext cx="178" cy="130"/>
            </a:xfrm>
            <a:prstGeom prst="line">
              <a:avLst/>
            </a:prstGeom>
            <a:noFill/>
            <a:ln w="9525">
              <a:solidFill>
                <a:schemeClr val="tx1"/>
              </a:solidFill>
              <a:round/>
              <a:headEnd/>
              <a:tailEnd/>
            </a:ln>
            <a:effectLst/>
          </p:spPr>
          <p:txBody>
            <a:bodyPr/>
            <a:lstStyle/>
            <a:p>
              <a:endParaRPr lang="en-US"/>
            </a:p>
          </p:txBody>
        </p:sp>
        <p:sp>
          <p:nvSpPr>
            <p:cNvPr id="15496" name="Line 136"/>
            <p:cNvSpPr>
              <a:spLocks noChangeShapeType="1"/>
            </p:cNvSpPr>
            <p:nvPr/>
          </p:nvSpPr>
          <p:spPr bwMode="auto">
            <a:xfrm>
              <a:off x="3288" y="1415"/>
              <a:ext cx="178" cy="130"/>
            </a:xfrm>
            <a:prstGeom prst="line">
              <a:avLst/>
            </a:prstGeom>
            <a:noFill/>
            <a:ln w="9525">
              <a:solidFill>
                <a:schemeClr val="tx1"/>
              </a:solidFill>
              <a:round/>
              <a:headEnd/>
              <a:tailEnd/>
            </a:ln>
            <a:effectLst/>
          </p:spPr>
          <p:txBody>
            <a:bodyPr/>
            <a:lstStyle/>
            <a:p>
              <a:endParaRPr lang="en-US"/>
            </a:p>
          </p:txBody>
        </p:sp>
        <p:pic>
          <p:nvPicPr>
            <p:cNvPr id="15497" name="Picture 137" descr="DNA Thymine flipped"/>
            <p:cNvPicPr>
              <a:picLocks noChangeAspect="1" noChangeArrowheads="1"/>
            </p:cNvPicPr>
            <p:nvPr/>
          </p:nvPicPr>
          <p:blipFill>
            <a:blip r:embed="rId8" cstate="print">
              <a:lum contrast="20000"/>
            </a:blip>
            <a:srcRect/>
            <a:stretch>
              <a:fillRect/>
            </a:stretch>
          </p:blipFill>
          <p:spPr bwMode="auto">
            <a:xfrm>
              <a:off x="2112" y="1350"/>
              <a:ext cx="594" cy="142"/>
            </a:xfrm>
            <a:prstGeom prst="rect">
              <a:avLst/>
            </a:prstGeom>
            <a:noFill/>
          </p:spPr>
        </p:pic>
      </p:grpSp>
      <p:grpSp>
        <p:nvGrpSpPr>
          <p:cNvPr id="15505" name="Group 145"/>
          <p:cNvGrpSpPr>
            <a:grpSpLocks/>
          </p:cNvGrpSpPr>
          <p:nvPr/>
        </p:nvGrpSpPr>
        <p:grpSpPr bwMode="auto">
          <a:xfrm>
            <a:off x="2057400" y="3657600"/>
            <a:ext cx="2327275" cy="647700"/>
            <a:chOff x="2112" y="2013"/>
            <a:chExt cx="1947" cy="506"/>
          </a:xfrm>
        </p:grpSpPr>
        <p:pic>
          <p:nvPicPr>
            <p:cNvPr id="15506" name="Picture 146" descr="DNA Ribose upside down"/>
            <p:cNvPicPr>
              <a:picLocks noChangeAspect="1" noChangeArrowheads="1"/>
            </p:cNvPicPr>
            <p:nvPr/>
          </p:nvPicPr>
          <p:blipFill>
            <a:blip r:embed="rId9" cstate="print"/>
            <a:srcRect/>
            <a:stretch>
              <a:fillRect/>
            </a:stretch>
          </p:blipFill>
          <p:spPr bwMode="auto">
            <a:xfrm>
              <a:off x="3053" y="2202"/>
              <a:ext cx="492" cy="317"/>
            </a:xfrm>
            <a:prstGeom prst="rect">
              <a:avLst/>
            </a:prstGeom>
            <a:noFill/>
          </p:spPr>
        </p:pic>
        <p:sp>
          <p:nvSpPr>
            <p:cNvPr id="15507" name="Text Box 147"/>
            <p:cNvSpPr txBox="1">
              <a:spLocks noChangeArrowheads="1"/>
            </p:cNvSpPr>
            <p:nvPr/>
          </p:nvSpPr>
          <p:spPr bwMode="auto">
            <a:xfrm>
              <a:off x="3667" y="2013"/>
              <a:ext cx="392" cy="238"/>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5508" name="Line 148"/>
            <p:cNvSpPr>
              <a:spLocks noChangeShapeType="1"/>
            </p:cNvSpPr>
            <p:nvPr/>
          </p:nvSpPr>
          <p:spPr bwMode="auto">
            <a:xfrm flipV="1">
              <a:off x="3422" y="2102"/>
              <a:ext cx="245" cy="133"/>
            </a:xfrm>
            <a:prstGeom prst="line">
              <a:avLst/>
            </a:prstGeom>
            <a:noFill/>
            <a:ln w="9525">
              <a:solidFill>
                <a:schemeClr val="tx1"/>
              </a:solidFill>
              <a:round/>
              <a:headEnd/>
              <a:tailEnd/>
            </a:ln>
            <a:effectLst/>
          </p:spPr>
          <p:txBody>
            <a:bodyPr/>
            <a:lstStyle/>
            <a:p>
              <a:endParaRPr lang="en-US"/>
            </a:p>
          </p:txBody>
        </p:sp>
        <p:sp>
          <p:nvSpPr>
            <p:cNvPr id="15509" name="Line 149"/>
            <p:cNvSpPr>
              <a:spLocks noChangeShapeType="1"/>
            </p:cNvSpPr>
            <p:nvPr/>
          </p:nvSpPr>
          <p:spPr bwMode="auto">
            <a:xfrm>
              <a:off x="3504" y="2403"/>
              <a:ext cx="204" cy="100"/>
            </a:xfrm>
            <a:prstGeom prst="line">
              <a:avLst/>
            </a:prstGeom>
            <a:noFill/>
            <a:ln w="9525">
              <a:solidFill>
                <a:schemeClr val="tx1"/>
              </a:solidFill>
              <a:round/>
              <a:headEnd/>
              <a:tailEnd/>
            </a:ln>
            <a:effectLst/>
          </p:spPr>
          <p:txBody>
            <a:bodyPr/>
            <a:lstStyle/>
            <a:p>
              <a:endParaRPr lang="en-US"/>
            </a:p>
          </p:txBody>
        </p:sp>
        <p:pic>
          <p:nvPicPr>
            <p:cNvPr id="15510" name="Picture 150" descr="DNA Guanine flipped"/>
            <p:cNvPicPr>
              <a:picLocks noChangeAspect="1" noChangeArrowheads="1"/>
            </p:cNvPicPr>
            <p:nvPr/>
          </p:nvPicPr>
          <p:blipFill>
            <a:blip r:embed="rId10" cstate="print">
              <a:lum contrast="20000"/>
            </a:blip>
            <a:srcRect/>
            <a:stretch>
              <a:fillRect/>
            </a:stretch>
          </p:blipFill>
          <p:spPr bwMode="auto">
            <a:xfrm>
              <a:off x="2112" y="2302"/>
              <a:ext cx="687" cy="140"/>
            </a:xfrm>
            <a:prstGeom prst="rect">
              <a:avLst/>
            </a:prstGeom>
            <a:noFill/>
          </p:spPr>
        </p:pic>
        <p:sp>
          <p:nvSpPr>
            <p:cNvPr id="15511" name="Line 151"/>
            <p:cNvSpPr>
              <a:spLocks noChangeShapeType="1"/>
            </p:cNvSpPr>
            <p:nvPr/>
          </p:nvSpPr>
          <p:spPr bwMode="auto">
            <a:xfrm flipH="1">
              <a:off x="2767" y="2369"/>
              <a:ext cx="368" cy="0"/>
            </a:xfrm>
            <a:prstGeom prst="line">
              <a:avLst/>
            </a:prstGeom>
            <a:noFill/>
            <a:ln w="9525">
              <a:solidFill>
                <a:schemeClr val="tx1"/>
              </a:solidFill>
              <a:round/>
              <a:headEnd/>
              <a:tailEnd/>
            </a:ln>
            <a:effectLst/>
          </p:spPr>
          <p:txBody>
            <a:bodyPr/>
            <a:lstStyle/>
            <a:p>
              <a:endParaRPr lang="en-US"/>
            </a:p>
          </p:txBody>
        </p:sp>
      </p:grpSp>
      <p:grpSp>
        <p:nvGrpSpPr>
          <p:cNvPr id="15512" name="Group 152"/>
          <p:cNvGrpSpPr>
            <a:grpSpLocks/>
          </p:cNvGrpSpPr>
          <p:nvPr/>
        </p:nvGrpSpPr>
        <p:grpSpPr bwMode="auto">
          <a:xfrm>
            <a:off x="1981200" y="4267200"/>
            <a:ext cx="2332038" cy="650875"/>
            <a:chOff x="2112" y="2493"/>
            <a:chExt cx="1890" cy="531"/>
          </a:xfrm>
        </p:grpSpPr>
        <p:pic>
          <p:nvPicPr>
            <p:cNvPr id="15513" name="Picture 153" descr="DNA Ribose upside down"/>
            <p:cNvPicPr>
              <a:picLocks noChangeAspect="1" noChangeArrowheads="1"/>
            </p:cNvPicPr>
            <p:nvPr/>
          </p:nvPicPr>
          <p:blipFill>
            <a:blip r:embed="rId11" cstate="print"/>
            <a:srcRect/>
            <a:stretch>
              <a:fillRect/>
            </a:stretch>
          </p:blipFill>
          <p:spPr bwMode="auto">
            <a:xfrm>
              <a:off x="2976" y="2688"/>
              <a:ext cx="477" cy="303"/>
            </a:xfrm>
            <a:prstGeom prst="rect">
              <a:avLst/>
            </a:prstGeom>
            <a:noFill/>
          </p:spPr>
        </p:pic>
        <p:sp>
          <p:nvSpPr>
            <p:cNvPr id="15514" name="Text Box 154"/>
            <p:cNvSpPr txBox="1">
              <a:spLocks noChangeArrowheads="1"/>
            </p:cNvSpPr>
            <p:nvPr/>
          </p:nvSpPr>
          <p:spPr bwMode="auto">
            <a:xfrm>
              <a:off x="3623" y="2493"/>
              <a:ext cx="379" cy="249"/>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5515" name="Line 155"/>
            <p:cNvSpPr>
              <a:spLocks noChangeShapeType="1"/>
            </p:cNvSpPr>
            <p:nvPr/>
          </p:nvSpPr>
          <p:spPr bwMode="auto">
            <a:xfrm flipV="1">
              <a:off x="3344" y="2576"/>
              <a:ext cx="278" cy="160"/>
            </a:xfrm>
            <a:prstGeom prst="line">
              <a:avLst/>
            </a:prstGeom>
            <a:noFill/>
            <a:ln w="9525">
              <a:solidFill>
                <a:schemeClr val="tx1"/>
              </a:solidFill>
              <a:round/>
              <a:headEnd/>
              <a:tailEnd/>
            </a:ln>
            <a:effectLst/>
          </p:spPr>
          <p:txBody>
            <a:bodyPr/>
            <a:lstStyle/>
            <a:p>
              <a:endParaRPr lang="en-US"/>
            </a:p>
          </p:txBody>
        </p:sp>
        <p:sp>
          <p:nvSpPr>
            <p:cNvPr id="15516" name="Line 156"/>
            <p:cNvSpPr>
              <a:spLocks noChangeShapeType="1"/>
            </p:cNvSpPr>
            <p:nvPr/>
          </p:nvSpPr>
          <p:spPr bwMode="auto">
            <a:xfrm>
              <a:off x="3423" y="2864"/>
              <a:ext cx="278" cy="160"/>
            </a:xfrm>
            <a:prstGeom prst="line">
              <a:avLst/>
            </a:prstGeom>
            <a:noFill/>
            <a:ln w="9525">
              <a:solidFill>
                <a:schemeClr val="tx1"/>
              </a:solidFill>
              <a:round/>
              <a:headEnd/>
              <a:tailEnd/>
            </a:ln>
            <a:effectLst/>
          </p:spPr>
          <p:txBody>
            <a:bodyPr/>
            <a:lstStyle/>
            <a:p>
              <a:endParaRPr lang="en-US"/>
            </a:p>
          </p:txBody>
        </p:sp>
        <p:pic>
          <p:nvPicPr>
            <p:cNvPr id="15517" name="Picture 157" descr="DNA adenine flipped"/>
            <p:cNvPicPr>
              <a:picLocks noChangeAspect="1" noChangeArrowheads="1"/>
            </p:cNvPicPr>
            <p:nvPr/>
          </p:nvPicPr>
          <p:blipFill>
            <a:blip r:embed="rId12" cstate="print">
              <a:lum contrast="20000"/>
            </a:blip>
            <a:srcRect/>
            <a:stretch>
              <a:fillRect/>
            </a:stretch>
          </p:blipFill>
          <p:spPr bwMode="auto">
            <a:xfrm>
              <a:off x="2112" y="2800"/>
              <a:ext cx="682" cy="131"/>
            </a:xfrm>
            <a:prstGeom prst="rect">
              <a:avLst/>
            </a:prstGeom>
            <a:noFill/>
          </p:spPr>
        </p:pic>
        <p:sp>
          <p:nvSpPr>
            <p:cNvPr id="15518" name="Line 158"/>
            <p:cNvSpPr>
              <a:spLocks noChangeShapeType="1"/>
            </p:cNvSpPr>
            <p:nvPr/>
          </p:nvSpPr>
          <p:spPr bwMode="auto">
            <a:xfrm flipH="1">
              <a:off x="2748" y="2864"/>
              <a:ext cx="318" cy="0"/>
            </a:xfrm>
            <a:prstGeom prst="line">
              <a:avLst/>
            </a:prstGeom>
            <a:noFill/>
            <a:ln w="9525">
              <a:solidFill>
                <a:schemeClr val="tx1"/>
              </a:solidFill>
              <a:round/>
              <a:headEnd/>
              <a:tailEnd/>
            </a:ln>
            <a:effectLst/>
          </p:spPr>
          <p:txBody>
            <a:bodyPr/>
            <a:lstStyle/>
            <a:p>
              <a:endParaRPr lang="en-US"/>
            </a:p>
          </p:txBody>
        </p:sp>
      </p:grpSp>
      <p:grpSp>
        <p:nvGrpSpPr>
          <p:cNvPr id="15519" name="Group 159"/>
          <p:cNvGrpSpPr>
            <a:grpSpLocks/>
          </p:cNvGrpSpPr>
          <p:nvPr/>
        </p:nvGrpSpPr>
        <p:grpSpPr bwMode="auto">
          <a:xfrm>
            <a:off x="2057400" y="4800600"/>
            <a:ext cx="2387600" cy="682625"/>
            <a:chOff x="2112" y="2929"/>
            <a:chExt cx="1852" cy="557"/>
          </a:xfrm>
        </p:grpSpPr>
        <p:pic>
          <p:nvPicPr>
            <p:cNvPr id="15520" name="Picture 160" descr="DNA Ribose upside down"/>
            <p:cNvPicPr>
              <a:picLocks noChangeAspect="1" noChangeArrowheads="1"/>
            </p:cNvPicPr>
            <p:nvPr/>
          </p:nvPicPr>
          <p:blipFill>
            <a:blip r:embed="rId13" cstate="print"/>
            <a:srcRect/>
            <a:stretch>
              <a:fillRect/>
            </a:stretch>
          </p:blipFill>
          <p:spPr bwMode="auto">
            <a:xfrm>
              <a:off x="2975" y="3144"/>
              <a:ext cx="471" cy="342"/>
            </a:xfrm>
            <a:prstGeom prst="rect">
              <a:avLst/>
            </a:prstGeom>
            <a:noFill/>
          </p:spPr>
        </p:pic>
        <p:sp>
          <p:nvSpPr>
            <p:cNvPr id="15521" name="Line 161"/>
            <p:cNvSpPr>
              <a:spLocks noChangeShapeType="1"/>
            </p:cNvSpPr>
            <p:nvPr/>
          </p:nvSpPr>
          <p:spPr bwMode="auto">
            <a:xfrm flipH="1">
              <a:off x="2740" y="3324"/>
              <a:ext cx="314" cy="0"/>
            </a:xfrm>
            <a:prstGeom prst="line">
              <a:avLst/>
            </a:prstGeom>
            <a:noFill/>
            <a:ln w="9525">
              <a:solidFill>
                <a:schemeClr val="tx1"/>
              </a:solidFill>
              <a:round/>
              <a:headEnd/>
              <a:tailEnd/>
            </a:ln>
            <a:effectLst/>
          </p:spPr>
          <p:txBody>
            <a:bodyPr/>
            <a:lstStyle/>
            <a:p>
              <a:endParaRPr lang="en-US"/>
            </a:p>
          </p:txBody>
        </p:sp>
        <p:sp>
          <p:nvSpPr>
            <p:cNvPr id="15522" name="Text Box 162"/>
            <p:cNvSpPr txBox="1">
              <a:spLocks noChangeArrowheads="1"/>
            </p:cNvSpPr>
            <p:nvPr/>
          </p:nvSpPr>
          <p:spPr bwMode="auto">
            <a:xfrm>
              <a:off x="3600" y="2929"/>
              <a:ext cx="364" cy="248"/>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5523" name="Line 163"/>
            <p:cNvSpPr>
              <a:spLocks noChangeShapeType="1"/>
            </p:cNvSpPr>
            <p:nvPr/>
          </p:nvSpPr>
          <p:spPr bwMode="auto">
            <a:xfrm flipV="1">
              <a:off x="3329" y="3036"/>
              <a:ext cx="274" cy="144"/>
            </a:xfrm>
            <a:prstGeom prst="line">
              <a:avLst/>
            </a:prstGeom>
            <a:noFill/>
            <a:ln w="9525">
              <a:solidFill>
                <a:schemeClr val="tx1"/>
              </a:solidFill>
              <a:round/>
              <a:headEnd/>
              <a:tailEnd/>
            </a:ln>
            <a:effectLst/>
          </p:spPr>
          <p:txBody>
            <a:bodyPr/>
            <a:lstStyle/>
            <a:p>
              <a:endParaRPr lang="en-US"/>
            </a:p>
          </p:txBody>
        </p:sp>
        <p:pic>
          <p:nvPicPr>
            <p:cNvPr id="15524" name="Picture 164" descr="DNA Cytosine flipped"/>
            <p:cNvPicPr>
              <a:picLocks noChangeAspect="1" noChangeArrowheads="1"/>
            </p:cNvPicPr>
            <p:nvPr/>
          </p:nvPicPr>
          <p:blipFill>
            <a:blip r:embed="rId14" cstate="print">
              <a:lum contrast="20000"/>
            </a:blip>
            <a:srcRect/>
            <a:stretch>
              <a:fillRect/>
            </a:stretch>
          </p:blipFill>
          <p:spPr bwMode="auto">
            <a:xfrm>
              <a:off x="2112" y="3252"/>
              <a:ext cx="658" cy="147"/>
            </a:xfrm>
            <a:prstGeom prst="rect">
              <a:avLst/>
            </a:prstGeom>
            <a:noFill/>
          </p:spPr>
        </p:pic>
        <p:sp>
          <p:nvSpPr>
            <p:cNvPr id="15525" name="Line 165"/>
            <p:cNvSpPr>
              <a:spLocks noChangeShapeType="1"/>
            </p:cNvSpPr>
            <p:nvPr/>
          </p:nvSpPr>
          <p:spPr bwMode="auto">
            <a:xfrm>
              <a:off x="3408" y="3360"/>
              <a:ext cx="144" cy="96"/>
            </a:xfrm>
            <a:prstGeom prst="line">
              <a:avLst/>
            </a:prstGeom>
            <a:noFill/>
            <a:ln w="9525">
              <a:solidFill>
                <a:schemeClr val="tx1"/>
              </a:solidFill>
              <a:round/>
              <a:headEnd/>
              <a:tailEnd/>
            </a:ln>
            <a:effectLst/>
          </p:spPr>
          <p:txBody>
            <a:bodyPr/>
            <a:lstStyle/>
            <a:p>
              <a:endParaRPr lang="en-US"/>
            </a:p>
          </p:txBody>
        </p:sp>
      </p:grpSp>
      <p:grpSp>
        <p:nvGrpSpPr>
          <p:cNvPr id="15526" name="Group 166"/>
          <p:cNvGrpSpPr>
            <a:grpSpLocks/>
          </p:cNvGrpSpPr>
          <p:nvPr/>
        </p:nvGrpSpPr>
        <p:grpSpPr bwMode="auto">
          <a:xfrm>
            <a:off x="1981200" y="5410200"/>
            <a:ext cx="2384425" cy="647700"/>
            <a:chOff x="2064" y="3456"/>
            <a:chExt cx="1850" cy="528"/>
          </a:xfrm>
        </p:grpSpPr>
        <p:pic>
          <p:nvPicPr>
            <p:cNvPr id="15527" name="Picture 167" descr="DNA Ribose upside down"/>
            <p:cNvPicPr>
              <a:picLocks noChangeAspect="1" noChangeArrowheads="1"/>
            </p:cNvPicPr>
            <p:nvPr/>
          </p:nvPicPr>
          <p:blipFill>
            <a:blip r:embed="rId9" cstate="print"/>
            <a:srcRect/>
            <a:stretch>
              <a:fillRect/>
            </a:stretch>
          </p:blipFill>
          <p:spPr bwMode="auto">
            <a:xfrm>
              <a:off x="2937" y="3653"/>
              <a:ext cx="456" cy="331"/>
            </a:xfrm>
            <a:prstGeom prst="rect">
              <a:avLst/>
            </a:prstGeom>
            <a:noFill/>
          </p:spPr>
        </p:pic>
        <p:sp>
          <p:nvSpPr>
            <p:cNvPr id="15528" name="Text Box 168"/>
            <p:cNvSpPr txBox="1">
              <a:spLocks noChangeArrowheads="1"/>
            </p:cNvSpPr>
            <p:nvPr/>
          </p:nvSpPr>
          <p:spPr bwMode="auto">
            <a:xfrm>
              <a:off x="3551" y="3456"/>
              <a:ext cx="363" cy="248"/>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5529" name="Line 169"/>
            <p:cNvSpPr>
              <a:spLocks noChangeShapeType="1"/>
            </p:cNvSpPr>
            <p:nvPr/>
          </p:nvSpPr>
          <p:spPr bwMode="auto">
            <a:xfrm flipV="1">
              <a:off x="3279" y="3548"/>
              <a:ext cx="227" cy="139"/>
            </a:xfrm>
            <a:prstGeom prst="line">
              <a:avLst/>
            </a:prstGeom>
            <a:noFill/>
            <a:ln w="9525">
              <a:solidFill>
                <a:schemeClr val="tx1"/>
              </a:solidFill>
              <a:round/>
              <a:headEnd/>
              <a:tailEnd/>
            </a:ln>
            <a:effectLst/>
          </p:spPr>
          <p:txBody>
            <a:bodyPr/>
            <a:lstStyle/>
            <a:p>
              <a:endParaRPr lang="en-US"/>
            </a:p>
          </p:txBody>
        </p:sp>
        <p:sp>
          <p:nvSpPr>
            <p:cNvPr id="15530" name="Line 170"/>
            <p:cNvSpPr>
              <a:spLocks noChangeShapeType="1"/>
            </p:cNvSpPr>
            <p:nvPr/>
          </p:nvSpPr>
          <p:spPr bwMode="auto">
            <a:xfrm>
              <a:off x="3355" y="3863"/>
              <a:ext cx="189" cy="104"/>
            </a:xfrm>
            <a:prstGeom prst="line">
              <a:avLst/>
            </a:prstGeom>
            <a:noFill/>
            <a:ln w="9525">
              <a:solidFill>
                <a:schemeClr val="tx1"/>
              </a:solidFill>
              <a:round/>
              <a:headEnd/>
              <a:tailEnd/>
            </a:ln>
            <a:effectLst/>
          </p:spPr>
          <p:txBody>
            <a:bodyPr/>
            <a:lstStyle/>
            <a:p>
              <a:endParaRPr lang="en-US"/>
            </a:p>
          </p:txBody>
        </p:sp>
        <p:pic>
          <p:nvPicPr>
            <p:cNvPr id="15531" name="Picture 171" descr="DNA Guanine flipped"/>
            <p:cNvPicPr>
              <a:picLocks noChangeAspect="1" noChangeArrowheads="1"/>
            </p:cNvPicPr>
            <p:nvPr/>
          </p:nvPicPr>
          <p:blipFill>
            <a:blip r:embed="rId10" cstate="print">
              <a:lum contrast="20000"/>
            </a:blip>
            <a:srcRect/>
            <a:stretch>
              <a:fillRect/>
            </a:stretch>
          </p:blipFill>
          <p:spPr bwMode="auto">
            <a:xfrm>
              <a:off x="2064" y="3757"/>
              <a:ext cx="637" cy="146"/>
            </a:xfrm>
            <a:prstGeom prst="rect">
              <a:avLst/>
            </a:prstGeom>
            <a:noFill/>
          </p:spPr>
        </p:pic>
        <p:sp>
          <p:nvSpPr>
            <p:cNvPr id="15532" name="Line 172"/>
            <p:cNvSpPr>
              <a:spLocks noChangeShapeType="1"/>
            </p:cNvSpPr>
            <p:nvPr/>
          </p:nvSpPr>
          <p:spPr bwMode="auto">
            <a:xfrm flipH="1">
              <a:off x="2671" y="3827"/>
              <a:ext cx="342" cy="0"/>
            </a:xfrm>
            <a:prstGeom prst="line">
              <a:avLst/>
            </a:prstGeom>
            <a:noFill/>
            <a:ln w="9525">
              <a:solidFill>
                <a:schemeClr val="tx1"/>
              </a:solidFill>
              <a:round/>
              <a:headEnd/>
              <a:tailEnd/>
            </a:ln>
            <a:effectLst/>
          </p:spPr>
          <p:txBody>
            <a:bodyPr/>
            <a:lstStyle/>
            <a:p>
              <a:endParaRPr lang="en-US"/>
            </a:p>
          </p:txBody>
        </p:sp>
      </p:grpSp>
      <p:grpSp>
        <p:nvGrpSpPr>
          <p:cNvPr id="15534" name="Group 174"/>
          <p:cNvGrpSpPr>
            <a:grpSpLocks/>
          </p:cNvGrpSpPr>
          <p:nvPr/>
        </p:nvGrpSpPr>
        <p:grpSpPr bwMode="auto">
          <a:xfrm>
            <a:off x="4724400" y="1447800"/>
            <a:ext cx="1997075" cy="649288"/>
            <a:chOff x="575" y="3216"/>
            <a:chExt cx="1551" cy="541"/>
          </a:xfrm>
        </p:grpSpPr>
        <p:sp>
          <p:nvSpPr>
            <p:cNvPr id="15535" name="AutoShape 175"/>
            <p:cNvSpPr>
              <a:spLocks noChangeArrowheads="1"/>
            </p:cNvSpPr>
            <p:nvPr/>
          </p:nvSpPr>
          <p:spPr bwMode="auto">
            <a:xfrm>
              <a:off x="957" y="3368"/>
              <a:ext cx="347"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5536" name="Text Box 176"/>
            <p:cNvSpPr txBox="1">
              <a:spLocks noChangeArrowheads="1"/>
            </p:cNvSpPr>
            <p:nvPr/>
          </p:nvSpPr>
          <p:spPr bwMode="auto">
            <a:xfrm>
              <a:off x="575" y="3216"/>
              <a:ext cx="364" cy="254"/>
            </a:xfrm>
            <a:prstGeom prst="rect">
              <a:avLst/>
            </a:prstGeom>
            <a:noFill/>
            <a:ln w="9525">
              <a:noFill/>
              <a:miter lim="800000"/>
              <a:headEnd/>
              <a:tailEnd/>
            </a:ln>
            <a:effectLst/>
          </p:spPr>
          <p:txBody>
            <a:bodyPr wrap="none">
              <a:spAutoFit/>
            </a:bodyPr>
            <a:lstStyle/>
            <a:p>
              <a:r>
                <a:rPr lang="en-US" sz="1400"/>
                <a:t>PO</a:t>
              </a:r>
              <a:r>
                <a:rPr lang="en-US" sz="1400" baseline="-25000"/>
                <a:t>4</a:t>
              </a:r>
            </a:p>
          </p:txBody>
        </p:sp>
        <p:sp>
          <p:nvSpPr>
            <p:cNvPr id="15537" name="Line 177"/>
            <p:cNvSpPr>
              <a:spLocks noChangeShapeType="1"/>
            </p:cNvSpPr>
            <p:nvPr/>
          </p:nvSpPr>
          <p:spPr bwMode="auto">
            <a:xfrm flipH="1" flipV="1">
              <a:off x="819" y="3368"/>
              <a:ext cx="138" cy="90"/>
            </a:xfrm>
            <a:prstGeom prst="line">
              <a:avLst/>
            </a:prstGeom>
            <a:noFill/>
            <a:ln w="9525">
              <a:solidFill>
                <a:schemeClr val="tx1"/>
              </a:solidFill>
              <a:round/>
              <a:headEnd/>
              <a:tailEnd/>
            </a:ln>
            <a:effectLst/>
          </p:spPr>
          <p:txBody>
            <a:bodyPr/>
            <a:lstStyle/>
            <a:p>
              <a:endParaRPr lang="en-US"/>
            </a:p>
          </p:txBody>
        </p:sp>
        <p:sp>
          <p:nvSpPr>
            <p:cNvPr id="15538" name="Line 178"/>
            <p:cNvSpPr>
              <a:spLocks noChangeShapeType="1"/>
            </p:cNvSpPr>
            <p:nvPr/>
          </p:nvSpPr>
          <p:spPr bwMode="auto">
            <a:xfrm flipH="1">
              <a:off x="819" y="3607"/>
              <a:ext cx="207" cy="150"/>
            </a:xfrm>
            <a:prstGeom prst="line">
              <a:avLst/>
            </a:prstGeom>
            <a:noFill/>
            <a:ln w="9525">
              <a:solidFill>
                <a:schemeClr val="tx1"/>
              </a:solidFill>
              <a:round/>
              <a:headEnd/>
              <a:tailEnd/>
            </a:ln>
            <a:effectLst/>
          </p:spPr>
          <p:txBody>
            <a:bodyPr/>
            <a:lstStyle/>
            <a:p>
              <a:endParaRPr lang="en-US"/>
            </a:p>
          </p:txBody>
        </p:sp>
        <p:sp>
          <p:nvSpPr>
            <p:cNvPr id="15539" name="Line 179"/>
            <p:cNvSpPr>
              <a:spLocks noChangeShapeType="1"/>
            </p:cNvSpPr>
            <p:nvPr/>
          </p:nvSpPr>
          <p:spPr bwMode="auto">
            <a:xfrm>
              <a:off x="1304" y="3458"/>
              <a:ext cx="242" cy="0"/>
            </a:xfrm>
            <a:prstGeom prst="line">
              <a:avLst/>
            </a:prstGeom>
            <a:noFill/>
            <a:ln w="9525">
              <a:solidFill>
                <a:schemeClr val="tx1"/>
              </a:solidFill>
              <a:round/>
              <a:headEnd/>
              <a:tailEnd/>
            </a:ln>
            <a:effectLst/>
          </p:spPr>
          <p:txBody>
            <a:bodyPr/>
            <a:lstStyle/>
            <a:p>
              <a:endParaRPr lang="en-US"/>
            </a:p>
          </p:txBody>
        </p:sp>
        <p:pic>
          <p:nvPicPr>
            <p:cNvPr id="15540" name="Picture 180" descr="DNA Guanine"/>
            <p:cNvPicPr>
              <a:picLocks noChangeAspect="1" noChangeArrowheads="1"/>
            </p:cNvPicPr>
            <p:nvPr/>
          </p:nvPicPr>
          <p:blipFill>
            <a:blip r:embed="rId15" cstate="print">
              <a:lum contrast="20000"/>
            </a:blip>
            <a:srcRect/>
            <a:stretch>
              <a:fillRect/>
            </a:stretch>
          </p:blipFill>
          <p:spPr bwMode="auto">
            <a:xfrm>
              <a:off x="1546" y="3398"/>
              <a:ext cx="580" cy="126"/>
            </a:xfrm>
            <a:prstGeom prst="rect">
              <a:avLst/>
            </a:prstGeom>
            <a:noFill/>
          </p:spPr>
        </p:pic>
      </p:grpSp>
      <p:grpSp>
        <p:nvGrpSpPr>
          <p:cNvPr id="15554" name="Group 194"/>
          <p:cNvGrpSpPr>
            <a:grpSpLocks/>
          </p:cNvGrpSpPr>
          <p:nvPr/>
        </p:nvGrpSpPr>
        <p:grpSpPr bwMode="auto">
          <a:xfrm>
            <a:off x="4724400" y="2057400"/>
            <a:ext cx="1995488" cy="598488"/>
            <a:chOff x="576" y="2735"/>
            <a:chExt cx="1550" cy="500"/>
          </a:xfrm>
        </p:grpSpPr>
        <p:sp>
          <p:nvSpPr>
            <p:cNvPr id="15555" name="Line 195"/>
            <p:cNvSpPr>
              <a:spLocks noChangeShapeType="1"/>
            </p:cNvSpPr>
            <p:nvPr/>
          </p:nvSpPr>
          <p:spPr bwMode="auto">
            <a:xfrm flipH="1" flipV="1">
              <a:off x="818" y="2876"/>
              <a:ext cx="139" cy="90"/>
            </a:xfrm>
            <a:prstGeom prst="line">
              <a:avLst/>
            </a:prstGeom>
            <a:noFill/>
            <a:ln w="9525">
              <a:solidFill>
                <a:schemeClr val="tx1"/>
              </a:solidFill>
              <a:round/>
              <a:headEnd/>
              <a:tailEnd/>
            </a:ln>
            <a:effectLst/>
          </p:spPr>
          <p:txBody>
            <a:bodyPr/>
            <a:lstStyle/>
            <a:p>
              <a:endParaRPr lang="en-US"/>
            </a:p>
          </p:txBody>
        </p:sp>
        <p:sp>
          <p:nvSpPr>
            <p:cNvPr id="15556" name="Line 196"/>
            <p:cNvSpPr>
              <a:spLocks noChangeShapeType="1"/>
            </p:cNvSpPr>
            <p:nvPr/>
          </p:nvSpPr>
          <p:spPr bwMode="auto">
            <a:xfrm flipH="1">
              <a:off x="818" y="3115"/>
              <a:ext cx="208" cy="120"/>
            </a:xfrm>
            <a:prstGeom prst="line">
              <a:avLst/>
            </a:prstGeom>
            <a:noFill/>
            <a:ln w="9525">
              <a:solidFill>
                <a:schemeClr val="tx1"/>
              </a:solidFill>
              <a:round/>
              <a:headEnd/>
              <a:tailEnd/>
            </a:ln>
            <a:effectLst/>
          </p:spPr>
          <p:txBody>
            <a:bodyPr/>
            <a:lstStyle/>
            <a:p>
              <a:endParaRPr lang="en-US"/>
            </a:p>
          </p:txBody>
        </p:sp>
        <p:grpSp>
          <p:nvGrpSpPr>
            <p:cNvPr id="15557" name="Group 197"/>
            <p:cNvGrpSpPr>
              <a:grpSpLocks/>
            </p:cNvGrpSpPr>
            <p:nvPr/>
          </p:nvGrpSpPr>
          <p:grpSpPr bwMode="auto">
            <a:xfrm>
              <a:off x="576" y="2735"/>
              <a:ext cx="1550" cy="380"/>
              <a:chOff x="576" y="2735"/>
              <a:chExt cx="1550" cy="380"/>
            </a:xfrm>
          </p:grpSpPr>
          <p:sp>
            <p:nvSpPr>
              <p:cNvPr id="15558" name="AutoShape 198"/>
              <p:cNvSpPr>
                <a:spLocks noChangeArrowheads="1"/>
              </p:cNvSpPr>
              <p:nvPr/>
            </p:nvSpPr>
            <p:spPr bwMode="auto">
              <a:xfrm>
                <a:off x="957" y="2876"/>
                <a:ext cx="346"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5559" name="Text Box 199"/>
              <p:cNvSpPr txBox="1">
                <a:spLocks noChangeArrowheads="1"/>
              </p:cNvSpPr>
              <p:nvPr/>
            </p:nvSpPr>
            <p:spPr bwMode="auto">
              <a:xfrm>
                <a:off x="576" y="2735"/>
                <a:ext cx="333" cy="229"/>
              </a:xfrm>
              <a:prstGeom prst="rect">
                <a:avLst/>
              </a:prstGeom>
              <a:noFill/>
              <a:ln w="9525">
                <a:noFill/>
                <a:miter lim="800000"/>
                <a:headEnd/>
                <a:tailEnd/>
              </a:ln>
              <a:effectLst/>
            </p:spPr>
            <p:txBody>
              <a:bodyPr wrap="none">
                <a:spAutoFit/>
              </a:bodyPr>
              <a:lstStyle/>
              <a:p>
                <a:r>
                  <a:rPr lang="en-US" sz="1200"/>
                  <a:t>PO</a:t>
                </a:r>
                <a:r>
                  <a:rPr lang="en-US" sz="1200" baseline="-25000"/>
                  <a:t>4</a:t>
                </a:r>
              </a:p>
            </p:txBody>
          </p:sp>
          <p:sp>
            <p:nvSpPr>
              <p:cNvPr id="15560" name="Line 200"/>
              <p:cNvSpPr>
                <a:spLocks noChangeShapeType="1"/>
              </p:cNvSpPr>
              <p:nvPr/>
            </p:nvSpPr>
            <p:spPr bwMode="auto">
              <a:xfrm>
                <a:off x="1303" y="2966"/>
                <a:ext cx="243" cy="0"/>
              </a:xfrm>
              <a:prstGeom prst="line">
                <a:avLst/>
              </a:prstGeom>
              <a:noFill/>
              <a:ln w="9525">
                <a:solidFill>
                  <a:schemeClr val="tx1"/>
                </a:solidFill>
                <a:round/>
                <a:headEnd/>
                <a:tailEnd/>
              </a:ln>
              <a:effectLst/>
            </p:spPr>
            <p:txBody>
              <a:bodyPr/>
              <a:lstStyle/>
              <a:p>
                <a:endParaRPr lang="en-US"/>
              </a:p>
            </p:txBody>
          </p:sp>
          <p:pic>
            <p:nvPicPr>
              <p:cNvPr id="15561" name="Picture 201" descr="DNA Thymine"/>
              <p:cNvPicPr>
                <a:picLocks noChangeAspect="1" noChangeArrowheads="1"/>
              </p:cNvPicPr>
              <p:nvPr/>
            </p:nvPicPr>
            <p:blipFill>
              <a:blip r:embed="rId16" cstate="print">
                <a:lum contrast="20000"/>
              </a:blip>
              <a:srcRect/>
              <a:stretch>
                <a:fillRect/>
              </a:stretch>
            </p:blipFill>
            <p:spPr bwMode="auto">
              <a:xfrm>
                <a:off x="1546" y="2906"/>
                <a:ext cx="580" cy="123"/>
              </a:xfrm>
              <a:prstGeom prst="rect">
                <a:avLst/>
              </a:prstGeom>
              <a:noFill/>
            </p:spPr>
          </p:pic>
        </p:grpSp>
      </p:grpSp>
      <p:grpSp>
        <p:nvGrpSpPr>
          <p:cNvPr id="15577" name="Group 217"/>
          <p:cNvGrpSpPr>
            <a:grpSpLocks/>
          </p:cNvGrpSpPr>
          <p:nvPr/>
        </p:nvGrpSpPr>
        <p:grpSpPr bwMode="auto">
          <a:xfrm>
            <a:off x="4724400" y="2514600"/>
            <a:ext cx="2057400" cy="762000"/>
            <a:chOff x="2976" y="1680"/>
            <a:chExt cx="1256" cy="480"/>
          </a:xfrm>
        </p:grpSpPr>
        <p:grpSp>
          <p:nvGrpSpPr>
            <p:cNvPr id="15569" name="Group 209"/>
            <p:cNvGrpSpPr>
              <a:grpSpLocks/>
            </p:cNvGrpSpPr>
            <p:nvPr/>
          </p:nvGrpSpPr>
          <p:grpSpPr bwMode="auto">
            <a:xfrm>
              <a:off x="2976" y="1680"/>
              <a:ext cx="1256" cy="324"/>
              <a:chOff x="2832" y="1909"/>
              <a:chExt cx="1256" cy="324"/>
            </a:xfrm>
          </p:grpSpPr>
          <p:sp>
            <p:nvSpPr>
              <p:cNvPr id="15563" name="AutoShape 203"/>
              <p:cNvSpPr>
                <a:spLocks noChangeArrowheads="1"/>
              </p:cNvSpPr>
              <p:nvPr/>
            </p:nvSpPr>
            <p:spPr bwMode="auto">
              <a:xfrm>
                <a:off x="3141" y="2053"/>
                <a:ext cx="280" cy="180"/>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5564" name="Text Box 204"/>
              <p:cNvSpPr txBox="1">
                <a:spLocks noChangeArrowheads="1"/>
              </p:cNvSpPr>
              <p:nvPr/>
            </p:nvSpPr>
            <p:spPr bwMode="auto">
              <a:xfrm>
                <a:off x="2832" y="1909"/>
                <a:ext cx="286" cy="192"/>
              </a:xfrm>
              <a:prstGeom prst="rect">
                <a:avLst/>
              </a:prstGeom>
              <a:noFill/>
              <a:ln w="9525">
                <a:noFill/>
                <a:miter lim="800000"/>
                <a:headEnd/>
                <a:tailEnd/>
              </a:ln>
              <a:effectLst/>
            </p:spPr>
            <p:txBody>
              <a:bodyPr wrap="none">
                <a:spAutoFit/>
              </a:bodyPr>
              <a:lstStyle/>
              <a:p>
                <a:r>
                  <a:rPr lang="en-US" sz="1400"/>
                  <a:t>PO</a:t>
                </a:r>
                <a:r>
                  <a:rPr lang="en-US" sz="1400" baseline="-25000"/>
                  <a:t>4</a:t>
                </a:r>
              </a:p>
            </p:txBody>
          </p:sp>
          <p:sp>
            <p:nvSpPr>
              <p:cNvPr id="15565" name="Line 205"/>
              <p:cNvSpPr>
                <a:spLocks noChangeShapeType="1"/>
              </p:cNvSpPr>
              <p:nvPr/>
            </p:nvSpPr>
            <p:spPr bwMode="auto">
              <a:xfrm flipH="1" flipV="1">
                <a:off x="3028" y="2053"/>
                <a:ext cx="113" cy="67"/>
              </a:xfrm>
              <a:prstGeom prst="line">
                <a:avLst/>
              </a:prstGeom>
              <a:noFill/>
              <a:ln w="9525">
                <a:solidFill>
                  <a:schemeClr val="tx1"/>
                </a:solidFill>
                <a:round/>
                <a:headEnd/>
                <a:tailEnd/>
              </a:ln>
              <a:effectLst/>
            </p:spPr>
            <p:txBody>
              <a:bodyPr/>
              <a:lstStyle/>
              <a:p>
                <a:endParaRPr lang="en-US"/>
              </a:p>
            </p:txBody>
          </p:sp>
          <p:sp>
            <p:nvSpPr>
              <p:cNvPr id="15566" name="Line 206"/>
              <p:cNvSpPr>
                <a:spLocks noChangeShapeType="1"/>
              </p:cNvSpPr>
              <p:nvPr/>
            </p:nvSpPr>
            <p:spPr bwMode="auto">
              <a:xfrm>
                <a:off x="3421" y="2120"/>
                <a:ext cx="198" cy="0"/>
              </a:xfrm>
              <a:prstGeom prst="line">
                <a:avLst/>
              </a:prstGeom>
              <a:noFill/>
              <a:ln w="9525">
                <a:solidFill>
                  <a:schemeClr val="tx1"/>
                </a:solidFill>
                <a:round/>
                <a:headEnd/>
                <a:tailEnd/>
              </a:ln>
              <a:effectLst/>
            </p:spPr>
            <p:txBody>
              <a:bodyPr/>
              <a:lstStyle/>
              <a:p>
                <a:endParaRPr lang="en-US"/>
              </a:p>
            </p:txBody>
          </p:sp>
          <p:pic>
            <p:nvPicPr>
              <p:cNvPr id="15568" name="Picture 208" descr="DNA adenine"/>
              <p:cNvPicPr>
                <a:picLocks noChangeAspect="1" noChangeArrowheads="1"/>
              </p:cNvPicPr>
              <p:nvPr/>
            </p:nvPicPr>
            <p:blipFill>
              <a:blip r:embed="rId17" cstate="print">
                <a:lum contrast="20000"/>
              </a:blip>
              <a:srcRect/>
              <a:stretch>
                <a:fillRect/>
              </a:stretch>
            </p:blipFill>
            <p:spPr bwMode="auto">
              <a:xfrm>
                <a:off x="3619" y="2075"/>
                <a:ext cx="469" cy="97"/>
              </a:xfrm>
              <a:prstGeom prst="rect">
                <a:avLst/>
              </a:prstGeom>
              <a:noFill/>
            </p:spPr>
          </p:pic>
        </p:grpSp>
        <p:sp>
          <p:nvSpPr>
            <p:cNvPr id="15576" name="Line 216"/>
            <p:cNvSpPr>
              <a:spLocks noChangeShapeType="1"/>
            </p:cNvSpPr>
            <p:nvPr/>
          </p:nvSpPr>
          <p:spPr bwMode="auto">
            <a:xfrm flipH="1">
              <a:off x="3216" y="2016"/>
              <a:ext cx="144" cy="144"/>
            </a:xfrm>
            <a:prstGeom prst="line">
              <a:avLst/>
            </a:prstGeom>
            <a:noFill/>
            <a:ln w="9525">
              <a:solidFill>
                <a:schemeClr val="tx1"/>
              </a:solidFill>
              <a:round/>
              <a:headEnd/>
              <a:tailEnd/>
            </a:ln>
            <a:effectLst/>
          </p:spPr>
          <p:txBody>
            <a:bodyPr/>
            <a:lstStyle/>
            <a:p>
              <a:endParaRPr lang="en-US"/>
            </a:p>
          </p:txBody>
        </p:sp>
      </p:grpSp>
      <p:grpSp>
        <p:nvGrpSpPr>
          <p:cNvPr id="15578" name="Group 218"/>
          <p:cNvGrpSpPr>
            <a:grpSpLocks/>
          </p:cNvGrpSpPr>
          <p:nvPr/>
        </p:nvGrpSpPr>
        <p:grpSpPr bwMode="auto">
          <a:xfrm>
            <a:off x="4724400" y="3810000"/>
            <a:ext cx="1976438" cy="601663"/>
            <a:chOff x="624" y="2255"/>
            <a:chExt cx="1535" cy="502"/>
          </a:xfrm>
        </p:grpSpPr>
        <p:sp>
          <p:nvSpPr>
            <p:cNvPr id="15579" name="AutoShape 219"/>
            <p:cNvSpPr>
              <a:spLocks noChangeArrowheads="1"/>
            </p:cNvSpPr>
            <p:nvPr/>
          </p:nvSpPr>
          <p:spPr bwMode="auto">
            <a:xfrm>
              <a:off x="992" y="2398"/>
              <a:ext cx="346"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5580" name="Text Box 220"/>
            <p:cNvSpPr txBox="1">
              <a:spLocks noChangeArrowheads="1"/>
            </p:cNvSpPr>
            <p:nvPr/>
          </p:nvSpPr>
          <p:spPr bwMode="auto">
            <a:xfrm>
              <a:off x="624" y="2255"/>
              <a:ext cx="333" cy="229"/>
            </a:xfrm>
            <a:prstGeom prst="rect">
              <a:avLst/>
            </a:prstGeom>
            <a:noFill/>
            <a:ln w="9525">
              <a:noFill/>
              <a:miter lim="800000"/>
              <a:headEnd/>
              <a:tailEnd/>
            </a:ln>
            <a:effectLst/>
          </p:spPr>
          <p:txBody>
            <a:bodyPr wrap="none">
              <a:spAutoFit/>
            </a:bodyPr>
            <a:lstStyle/>
            <a:p>
              <a:r>
                <a:rPr lang="en-US" sz="1200"/>
                <a:t>PO</a:t>
              </a:r>
              <a:r>
                <a:rPr lang="en-US" sz="1200" baseline="-25000"/>
                <a:t>4</a:t>
              </a:r>
            </a:p>
          </p:txBody>
        </p:sp>
        <p:sp>
          <p:nvSpPr>
            <p:cNvPr id="15581" name="Line 221"/>
            <p:cNvSpPr>
              <a:spLocks noChangeShapeType="1"/>
            </p:cNvSpPr>
            <p:nvPr/>
          </p:nvSpPr>
          <p:spPr bwMode="auto">
            <a:xfrm flipH="1" flipV="1">
              <a:off x="853" y="2398"/>
              <a:ext cx="139" cy="90"/>
            </a:xfrm>
            <a:prstGeom prst="line">
              <a:avLst/>
            </a:prstGeom>
            <a:noFill/>
            <a:ln w="9525">
              <a:solidFill>
                <a:schemeClr val="tx1"/>
              </a:solidFill>
              <a:round/>
              <a:headEnd/>
              <a:tailEnd/>
            </a:ln>
            <a:effectLst/>
          </p:spPr>
          <p:txBody>
            <a:bodyPr/>
            <a:lstStyle/>
            <a:p>
              <a:endParaRPr lang="en-US"/>
            </a:p>
          </p:txBody>
        </p:sp>
        <p:sp>
          <p:nvSpPr>
            <p:cNvPr id="15582" name="Line 222"/>
            <p:cNvSpPr>
              <a:spLocks noChangeShapeType="1"/>
            </p:cNvSpPr>
            <p:nvPr/>
          </p:nvSpPr>
          <p:spPr bwMode="auto">
            <a:xfrm flipH="1">
              <a:off x="819" y="2637"/>
              <a:ext cx="242" cy="120"/>
            </a:xfrm>
            <a:prstGeom prst="line">
              <a:avLst/>
            </a:prstGeom>
            <a:noFill/>
            <a:ln w="9525">
              <a:solidFill>
                <a:schemeClr val="tx1"/>
              </a:solidFill>
              <a:round/>
              <a:headEnd/>
              <a:tailEnd/>
            </a:ln>
            <a:effectLst/>
          </p:spPr>
          <p:txBody>
            <a:bodyPr/>
            <a:lstStyle/>
            <a:p>
              <a:endParaRPr lang="en-US"/>
            </a:p>
          </p:txBody>
        </p:sp>
        <p:sp>
          <p:nvSpPr>
            <p:cNvPr id="15583" name="Line 223"/>
            <p:cNvSpPr>
              <a:spLocks noChangeShapeType="1"/>
            </p:cNvSpPr>
            <p:nvPr/>
          </p:nvSpPr>
          <p:spPr bwMode="auto">
            <a:xfrm>
              <a:off x="1338" y="2488"/>
              <a:ext cx="243" cy="0"/>
            </a:xfrm>
            <a:prstGeom prst="line">
              <a:avLst/>
            </a:prstGeom>
            <a:noFill/>
            <a:ln w="9525">
              <a:solidFill>
                <a:schemeClr val="tx1"/>
              </a:solidFill>
              <a:round/>
              <a:headEnd/>
              <a:tailEnd/>
            </a:ln>
            <a:effectLst/>
          </p:spPr>
          <p:txBody>
            <a:bodyPr/>
            <a:lstStyle/>
            <a:p>
              <a:endParaRPr lang="en-US"/>
            </a:p>
          </p:txBody>
        </p:sp>
        <p:pic>
          <p:nvPicPr>
            <p:cNvPr id="15584" name="Picture 224" descr="DNA Cytosine"/>
            <p:cNvPicPr>
              <a:picLocks noChangeAspect="1" noChangeArrowheads="1"/>
            </p:cNvPicPr>
            <p:nvPr/>
          </p:nvPicPr>
          <p:blipFill>
            <a:blip r:embed="rId18" cstate="print">
              <a:lum contrast="20000"/>
            </a:blip>
            <a:srcRect/>
            <a:stretch>
              <a:fillRect/>
            </a:stretch>
          </p:blipFill>
          <p:spPr bwMode="auto">
            <a:xfrm>
              <a:off x="1581" y="2428"/>
              <a:ext cx="578" cy="130"/>
            </a:xfrm>
            <a:prstGeom prst="rect">
              <a:avLst/>
            </a:prstGeom>
            <a:noFill/>
          </p:spPr>
        </p:pic>
      </p:grpSp>
      <p:grpSp>
        <p:nvGrpSpPr>
          <p:cNvPr id="15587" name="Group 227"/>
          <p:cNvGrpSpPr>
            <a:grpSpLocks/>
          </p:cNvGrpSpPr>
          <p:nvPr/>
        </p:nvGrpSpPr>
        <p:grpSpPr bwMode="auto">
          <a:xfrm>
            <a:off x="4648200" y="3124200"/>
            <a:ext cx="2133600" cy="762000"/>
            <a:chOff x="3024" y="2112"/>
            <a:chExt cx="1256" cy="432"/>
          </a:xfrm>
        </p:grpSpPr>
        <p:grpSp>
          <p:nvGrpSpPr>
            <p:cNvPr id="15570" name="Group 210"/>
            <p:cNvGrpSpPr>
              <a:grpSpLocks/>
            </p:cNvGrpSpPr>
            <p:nvPr/>
          </p:nvGrpSpPr>
          <p:grpSpPr bwMode="auto">
            <a:xfrm>
              <a:off x="3024" y="2112"/>
              <a:ext cx="1256" cy="324"/>
              <a:chOff x="2832" y="1909"/>
              <a:chExt cx="1256" cy="324"/>
            </a:xfrm>
          </p:grpSpPr>
          <p:sp>
            <p:nvSpPr>
              <p:cNvPr id="15571" name="AutoShape 211"/>
              <p:cNvSpPr>
                <a:spLocks noChangeArrowheads="1"/>
              </p:cNvSpPr>
              <p:nvPr/>
            </p:nvSpPr>
            <p:spPr bwMode="auto">
              <a:xfrm>
                <a:off x="3141" y="2053"/>
                <a:ext cx="280" cy="180"/>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5572" name="Text Box 212"/>
              <p:cNvSpPr txBox="1">
                <a:spLocks noChangeArrowheads="1"/>
              </p:cNvSpPr>
              <p:nvPr/>
            </p:nvSpPr>
            <p:spPr bwMode="auto">
              <a:xfrm>
                <a:off x="2832" y="1909"/>
                <a:ext cx="276" cy="173"/>
              </a:xfrm>
              <a:prstGeom prst="rect">
                <a:avLst/>
              </a:prstGeom>
              <a:noFill/>
              <a:ln w="9525">
                <a:noFill/>
                <a:miter lim="800000"/>
                <a:headEnd/>
                <a:tailEnd/>
              </a:ln>
              <a:effectLst/>
            </p:spPr>
            <p:txBody>
              <a:bodyPr wrap="none">
                <a:spAutoFit/>
              </a:bodyPr>
              <a:lstStyle/>
              <a:p>
                <a:r>
                  <a:rPr lang="en-US" sz="1400"/>
                  <a:t>PO</a:t>
                </a:r>
                <a:r>
                  <a:rPr lang="en-US" sz="1400" baseline="-25000"/>
                  <a:t>4</a:t>
                </a:r>
              </a:p>
            </p:txBody>
          </p:sp>
          <p:sp>
            <p:nvSpPr>
              <p:cNvPr id="15573" name="Line 213"/>
              <p:cNvSpPr>
                <a:spLocks noChangeShapeType="1"/>
              </p:cNvSpPr>
              <p:nvPr/>
            </p:nvSpPr>
            <p:spPr bwMode="auto">
              <a:xfrm flipH="1" flipV="1">
                <a:off x="3028" y="2053"/>
                <a:ext cx="113" cy="67"/>
              </a:xfrm>
              <a:prstGeom prst="line">
                <a:avLst/>
              </a:prstGeom>
              <a:noFill/>
              <a:ln w="9525">
                <a:solidFill>
                  <a:schemeClr val="tx1"/>
                </a:solidFill>
                <a:round/>
                <a:headEnd/>
                <a:tailEnd/>
              </a:ln>
              <a:effectLst/>
            </p:spPr>
            <p:txBody>
              <a:bodyPr/>
              <a:lstStyle/>
              <a:p>
                <a:endParaRPr lang="en-US"/>
              </a:p>
            </p:txBody>
          </p:sp>
          <p:sp>
            <p:nvSpPr>
              <p:cNvPr id="15574" name="Line 214"/>
              <p:cNvSpPr>
                <a:spLocks noChangeShapeType="1"/>
              </p:cNvSpPr>
              <p:nvPr/>
            </p:nvSpPr>
            <p:spPr bwMode="auto">
              <a:xfrm>
                <a:off x="3421" y="2120"/>
                <a:ext cx="198" cy="0"/>
              </a:xfrm>
              <a:prstGeom prst="line">
                <a:avLst/>
              </a:prstGeom>
              <a:noFill/>
              <a:ln w="9525">
                <a:solidFill>
                  <a:schemeClr val="tx1"/>
                </a:solidFill>
                <a:round/>
                <a:headEnd/>
                <a:tailEnd/>
              </a:ln>
              <a:effectLst/>
            </p:spPr>
            <p:txBody>
              <a:bodyPr/>
              <a:lstStyle/>
              <a:p>
                <a:endParaRPr lang="en-US"/>
              </a:p>
            </p:txBody>
          </p:sp>
          <p:pic>
            <p:nvPicPr>
              <p:cNvPr id="15575" name="Picture 215" descr="DNA adenine"/>
              <p:cNvPicPr>
                <a:picLocks noChangeAspect="1" noChangeArrowheads="1"/>
              </p:cNvPicPr>
              <p:nvPr/>
            </p:nvPicPr>
            <p:blipFill>
              <a:blip r:embed="rId19" cstate="print">
                <a:lum contrast="20000"/>
              </a:blip>
              <a:srcRect/>
              <a:stretch>
                <a:fillRect/>
              </a:stretch>
            </p:blipFill>
            <p:spPr bwMode="auto">
              <a:xfrm>
                <a:off x="3619" y="2075"/>
                <a:ext cx="469" cy="97"/>
              </a:xfrm>
              <a:prstGeom prst="rect">
                <a:avLst/>
              </a:prstGeom>
              <a:noFill/>
            </p:spPr>
          </p:pic>
        </p:grpSp>
        <p:sp>
          <p:nvSpPr>
            <p:cNvPr id="15586" name="Line 226"/>
            <p:cNvSpPr>
              <a:spLocks noChangeShapeType="1"/>
            </p:cNvSpPr>
            <p:nvPr/>
          </p:nvSpPr>
          <p:spPr bwMode="auto">
            <a:xfrm flipH="1">
              <a:off x="3216" y="2448"/>
              <a:ext cx="144" cy="96"/>
            </a:xfrm>
            <a:prstGeom prst="line">
              <a:avLst/>
            </a:prstGeom>
            <a:noFill/>
            <a:ln w="9525">
              <a:solidFill>
                <a:schemeClr val="tx1"/>
              </a:solidFill>
              <a:round/>
              <a:headEnd/>
              <a:tailEnd/>
            </a:ln>
            <a:effectLst/>
          </p:spPr>
          <p:txBody>
            <a:bodyPr/>
            <a:lstStyle/>
            <a:p>
              <a:endParaRPr lang="en-US"/>
            </a:p>
          </p:txBody>
        </p:sp>
      </p:grpSp>
      <p:grpSp>
        <p:nvGrpSpPr>
          <p:cNvPr id="15588" name="Group 228"/>
          <p:cNvGrpSpPr>
            <a:grpSpLocks/>
          </p:cNvGrpSpPr>
          <p:nvPr/>
        </p:nvGrpSpPr>
        <p:grpSpPr bwMode="auto">
          <a:xfrm>
            <a:off x="4724400" y="4343400"/>
            <a:ext cx="1995488" cy="598488"/>
            <a:chOff x="576" y="2735"/>
            <a:chExt cx="1550" cy="500"/>
          </a:xfrm>
        </p:grpSpPr>
        <p:sp>
          <p:nvSpPr>
            <p:cNvPr id="15589" name="Line 229"/>
            <p:cNvSpPr>
              <a:spLocks noChangeShapeType="1"/>
            </p:cNvSpPr>
            <p:nvPr/>
          </p:nvSpPr>
          <p:spPr bwMode="auto">
            <a:xfrm flipH="1" flipV="1">
              <a:off x="818" y="2876"/>
              <a:ext cx="139" cy="90"/>
            </a:xfrm>
            <a:prstGeom prst="line">
              <a:avLst/>
            </a:prstGeom>
            <a:noFill/>
            <a:ln w="9525">
              <a:solidFill>
                <a:schemeClr val="tx1"/>
              </a:solidFill>
              <a:round/>
              <a:headEnd/>
              <a:tailEnd/>
            </a:ln>
            <a:effectLst/>
          </p:spPr>
          <p:txBody>
            <a:bodyPr/>
            <a:lstStyle/>
            <a:p>
              <a:endParaRPr lang="en-US"/>
            </a:p>
          </p:txBody>
        </p:sp>
        <p:sp>
          <p:nvSpPr>
            <p:cNvPr id="15590" name="Line 230"/>
            <p:cNvSpPr>
              <a:spLocks noChangeShapeType="1"/>
            </p:cNvSpPr>
            <p:nvPr/>
          </p:nvSpPr>
          <p:spPr bwMode="auto">
            <a:xfrm flipH="1">
              <a:off x="818" y="3115"/>
              <a:ext cx="208" cy="120"/>
            </a:xfrm>
            <a:prstGeom prst="line">
              <a:avLst/>
            </a:prstGeom>
            <a:noFill/>
            <a:ln w="9525">
              <a:solidFill>
                <a:schemeClr val="tx1"/>
              </a:solidFill>
              <a:round/>
              <a:headEnd/>
              <a:tailEnd/>
            </a:ln>
            <a:effectLst/>
          </p:spPr>
          <p:txBody>
            <a:bodyPr/>
            <a:lstStyle/>
            <a:p>
              <a:endParaRPr lang="en-US"/>
            </a:p>
          </p:txBody>
        </p:sp>
        <p:grpSp>
          <p:nvGrpSpPr>
            <p:cNvPr id="15591" name="Group 231"/>
            <p:cNvGrpSpPr>
              <a:grpSpLocks/>
            </p:cNvGrpSpPr>
            <p:nvPr/>
          </p:nvGrpSpPr>
          <p:grpSpPr bwMode="auto">
            <a:xfrm>
              <a:off x="576" y="2735"/>
              <a:ext cx="1550" cy="380"/>
              <a:chOff x="576" y="2735"/>
              <a:chExt cx="1550" cy="380"/>
            </a:xfrm>
          </p:grpSpPr>
          <p:sp>
            <p:nvSpPr>
              <p:cNvPr id="15592" name="AutoShape 232"/>
              <p:cNvSpPr>
                <a:spLocks noChangeArrowheads="1"/>
              </p:cNvSpPr>
              <p:nvPr/>
            </p:nvSpPr>
            <p:spPr bwMode="auto">
              <a:xfrm>
                <a:off x="957" y="2876"/>
                <a:ext cx="346"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5593" name="Text Box 233"/>
              <p:cNvSpPr txBox="1">
                <a:spLocks noChangeArrowheads="1"/>
              </p:cNvSpPr>
              <p:nvPr/>
            </p:nvSpPr>
            <p:spPr bwMode="auto">
              <a:xfrm>
                <a:off x="576" y="2735"/>
                <a:ext cx="333" cy="229"/>
              </a:xfrm>
              <a:prstGeom prst="rect">
                <a:avLst/>
              </a:prstGeom>
              <a:noFill/>
              <a:ln w="9525">
                <a:noFill/>
                <a:miter lim="800000"/>
                <a:headEnd/>
                <a:tailEnd/>
              </a:ln>
              <a:effectLst/>
            </p:spPr>
            <p:txBody>
              <a:bodyPr wrap="none">
                <a:spAutoFit/>
              </a:bodyPr>
              <a:lstStyle/>
              <a:p>
                <a:r>
                  <a:rPr lang="en-US" sz="1200"/>
                  <a:t>PO</a:t>
                </a:r>
                <a:r>
                  <a:rPr lang="en-US" sz="1200" baseline="-25000"/>
                  <a:t>4</a:t>
                </a:r>
              </a:p>
            </p:txBody>
          </p:sp>
          <p:sp>
            <p:nvSpPr>
              <p:cNvPr id="15594" name="Line 234"/>
              <p:cNvSpPr>
                <a:spLocks noChangeShapeType="1"/>
              </p:cNvSpPr>
              <p:nvPr/>
            </p:nvSpPr>
            <p:spPr bwMode="auto">
              <a:xfrm>
                <a:off x="1303" y="2966"/>
                <a:ext cx="243" cy="0"/>
              </a:xfrm>
              <a:prstGeom prst="line">
                <a:avLst/>
              </a:prstGeom>
              <a:noFill/>
              <a:ln w="9525">
                <a:solidFill>
                  <a:schemeClr val="tx1"/>
                </a:solidFill>
                <a:round/>
                <a:headEnd/>
                <a:tailEnd/>
              </a:ln>
              <a:effectLst/>
            </p:spPr>
            <p:txBody>
              <a:bodyPr/>
              <a:lstStyle/>
              <a:p>
                <a:endParaRPr lang="en-US"/>
              </a:p>
            </p:txBody>
          </p:sp>
          <p:pic>
            <p:nvPicPr>
              <p:cNvPr id="15595" name="Picture 235" descr="DNA Thymine"/>
              <p:cNvPicPr>
                <a:picLocks noChangeAspect="1" noChangeArrowheads="1"/>
              </p:cNvPicPr>
              <p:nvPr/>
            </p:nvPicPr>
            <p:blipFill>
              <a:blip r:embed="rId16" cstate="print">
                <a:lum contrast="20000"/>
              </a:blip>
              <a:srcRect/>
              <a:stretch>
                <a:fillRect/>
              </a:stretch>
            </p:blipFill>
            <p:spPr bwMode="auto">
              <a:xfrm>
                <a:off x="1546" y="2906"/>
                <a:ext cx="580" cy="123"/>
              </a:xfrm>
              <a:prstGeom prst="rect">
                <a:avLst/>
              </a:prstGeom>
              <a:noFill/>
            </p:spPr>
          </p:pic>
        </p:grpSp>
      </p:grpSp>
      <p:grpSp>
        <p:nvGrpSpPr>
          <p:cNvPr id="15596" name="Group 236"/>
          <p:cNvGrpSpPr>
            <a:grpSpLocks/>
          </p:cNvGrpSpPr>
          <p:nvPr/>
        </p:nvGrpSpPr>
        <p:grpSpPr bwMode="auto">
          <a:xfrm>
            <a:off x="4724400" y="4876800"/>
            <a:ext cx="1995488" cy="649288"/>
            <a:chOff x="576" y="3215"/>
            <a:chExt cx="1550" cy="542"/>
          </a:xfrm>
        </p:grpSpPr>
        <p:sp>
          <p:nvSpPr>
            <p:cNvPr id="15597" name="AutoShape 237"/>
            <p:cNvSpPr>
              <a:spLocks noChangeArrowheads="1"/>
            </p:cNvSpPr>
            <p:nvPr/>
          </p:nvSpPr>
          <p:spPr bwMode="auto">
            <a:xfrm>
              <a:off x="957" y="3368"/>
              <a:ext cx="347"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5598" name="Text Box 238"/>
            <p:cNvSpPr txBox="1">
              <a:spLocks noChangeArrowheads="1"/>
            </p:cNvSpPr>
            <p:nvPr/>
          </p:nvSpPr>
          <p:spPr bwMode="auto">
            <a:xfrm>
              <a:off x="576" y="3215"/>
              <a:ext cx="364" cy="254"/>
            </a:xfrm>
            <a:prstGeom prst="rect">
              <a:avLst/>
            </a:prstGeom>
            <a:noFill/>
            <a:ln w="9525">
              <a:noFill/>
              <a:miter lim="800000"/>
              <a:headEnd/>
              <a:tailEnd/>
            </a:ln>
            <a:effectLst/>
          </p:spPr>
          <p:txBody>
            <a:bodyPr wrap="none">
              <a:spAutoFit/>
            </a:bodyPr>
            <a:lstStyle/>
            <a:p>
              <a:r>
                <a:rPr lang="en-US" sz="1400"/>
                <a:t>PO</a:t>
              </a:r>
              <a:r>
                <a:rPr lang="en-US" sz="1400" baseline="-25000"/>
                <a:t>4</a:t>
              </a:r>
            </a:p>
          </p:txBody>
        </p:sp>
        <p:sp>
          <p:nvSpPr>
            <p:cNvPr id="15599" name="Line 239"/>
            <p:cNvSpPr>
              <a:spLocks noChangeShapeType="1"/>
            </p:cNvSpPr>
            <p:nvPr/>
          </p:nvSpPr>
          <p:spPr bwMode="auto">
            <a:xfrm flipH="1" flipV="1">
              <a:off x="819" y="3368"/>
              <a:ext cx="138" cy="90"/>
            </a:xfrm>
            <a:prstGeom prst="line">
              <a:avLst/>
            </a:prstGeom>
            <a:noFill/>
            <a:ln w="9525">
              <a:solidFill>
                <a:schemeClr val="tx1"/>
              </a:solidFill>
              <a:round/>
              <a:headEnd/>
              <a:tailEnd/>
            </a:ln>
            <a:effectLst/>
          </p:spPr>
          <p:txBody>
            <a:bodyPr/>
            <a:lstStyle/>
            <a:p>
              <a:endParaRPr lang="en-US"/>
            </a:p>
          </p:txBody>
        </p:sp>
        <p:sp>
          <p:nvSpPr>
            <p:cNvPr id="15600" name="Line 240"/>
            <p:cNvSpPr>
              <a:spLocks noChangeShapeType="1"/>
            </p:cNvSpPr>
            <p:nvPr/>
          </p:nvSpPr>
          <p:spPr bwMode="auto">
            <a:xfrm flipH="1">
              <a:off x="819" y="3607"/>
              <a:ext cx="207" cy="150"/>
            </a:xfrm>
            <a:prstGeom prst="line">
              <a:avLst/>
            </a:prstGeom>
            <a:noFill/>
            <a:ln w="9525">
              <a:solidFill>
                <a:schemeClr val="tx1"/>
              </a:solidFill>
              <a:round/>
              <a:headEnd/>
              <a:tailEnd/>
            </a:ln>
            <a:effectLst/>
          </p:spPr>
          <p:txBody>
            <a:bodyPr/>
            <a:lstStyle/>
            <a:p>
              <a:endParaRPr lang="en-US"/>
            </a:p>
          </p:txBody>
        </p:sp>
        <p:sp>
          <p:nvSpPr>
            <p:cNvPr id="15601" name="Line 241"/>
            <p:cNvSpPr>
              <a:spLocks noChangeShapeType="1"/>
            </p:cNvSpPr>
            <p:nvPr/>
          </p:nvSpPr>
          <p:spPr bwMode="auto">
            <a:xfrm>
              <a:off x="1304" y="3458"/>
              <a:ext cx="242" cy="0"/>
            </a:xfrm>
            <a:prstGeom prst="line">
              <a:avLst/>
            </a:prstGeom>
            <a:noFill/>
            <a:ln w="9525">
              <a:solidFill>
                <a:schemeClr val="tx1"/>
              </a:solidFill>
              <a:round/>
              <a:headEnd/>
              <a:tailEnd/>
            </a:ln>
            <a:effectLst/>
          </p:spPr>
          <p:txBody>
            <a:bodyPr/>
            <a:lstStyle/>
            <a:p>
              <a:endParaRPr lang="en-US"/>
            </a:p>
          </p:txBody>
        </p:sp>
        <p:pic>
          <p:nvPicPr>
            <p:cNvPr id="15602" name="Picture 242" descr="DNA Guanine"/>
            <p:cNvPicPr>
              <a:picLocks noChangeAspect="1" noChangeArrowheads="1"/>
            </p:cNvPicPr>
            <p:nvPr/>
          </p:nvPicPr>
          <p:blipFill>
            <a:blip r:embed="rId15" cstate="print">
              <a:lum contrast="20000"/>
            </a:blip>
            <a:srcRect/>
            <a:stretch>
              <a:fillRect/>
            </a:stretch>
          </p:blipFill>
          <p:spPr bwMode="auto">
            <a:xfrm>
              <a:off x="1546" y="3398"/>
              <a:ext cx="580" cy="126"/>
            </a:xfrm>
            <a:prstGeom prst="rect">
              <a:avLst/>
            </a:prstGeom>
            <a:noFill/>
          </p:spPr>
        </p:pic>
      </p:grpSp>
      <p:grpSp>
        <p:nvGrpSpPr>
          <p:cNvPr id="15621" name="Group 261"/>
          <p:cNvGrpSpPr>
            <a:grpSpLocks/>
          </p:cNvGrpSpPr>
          <p:nvPr/>
        </p:nvGrpSpPr>
        <p:grpSpPr bwMode="auto">
          <a:xfrm>
            <a:off x="4724400" y="5486400"/>
            <a:ext cx="1976438" cy="677863"/>
            <a:chOff x="2976" y="3456"/>
            <a:chExt cx="1245" cy="427"/>
          </a:xfrm>
        </p:grpSpPr>
        <p:sp>
          <p:nvSpPr>
            <p:cNvPr id="15604" name="AutoShape 244"/>
            <p:cNvSpPr>
              <a:spLocks noChangeArrowheads="1"/>
            </p:cNvSpPr>
            <p:nvPr/>
          </p:nvSpPr>
          <p:spPr bwMode="auto">
            <a:xfrm>
              <a:off x="3264" y="3600"/>
              <a:ext cx="281" cy="180"/>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5605" name="Text Box 245"/>
            <p:cNvSpPr txBox="1">
              <a:spLocks noChangeArrowheads="1"/>
            </p:cNvSpPr>
            <p:nvPr/>
          </p:nvSpPr>
          <p:spPr bwMode="auto">
            <a:xfrm>
              <a:off x="2976" y="3456"/>
              <a:ext cx="270" cy="173"/>
            </a:xfrm>
            <a:prstGeom prst="rect">
              <a:avLst/>
            </a:prstGeom>
            <a:noFill/>
            <a:ln w="9525">
              <a:noFill/>
              <a:miter lim="800000"/>
              <a:headEnd/>
              <a:tailEnd/>
            </a:ln>
            <a:effectLst/>
          </p:spPr>
          <p:txBody>
            <a:bodyPr wrap="none">
              <a:spAutoFit/>
            </a:bodyPr>
            <a:lstStyle/>
            <a:p>
              <a:r>
                <a:rPr lang="en-US" sz="1200"/>
                <a:t>PO</a:t>
              </a:r>
              <a:r>
                <a:rPr lang="en-US" sz="1200" baseline="-25000"/>
                <a:t>4</a:t>
              </a:r>
            </a:p>
          </p:txBody>
        </p:sp>
        <p:sp>
          <p:nvSpPr>
            <p:cNvPr id="15607" name="Line 247"/>
            <p:cNvSpPr>
              <a:spLocks noChangeShapeType="1"/>
            </p:cNvSpPr>
            <p:nvPr/>
          </p:nvSpPr>
          <p:spPr bwMode="auto">
            <a:xfrm flipH="1">
              <a:off x="3134" y="3792"/>
              <a:ext cx="196" cy="91"/>
            </a:xfrm>
            <a:prstGeom prst="line">
              <a:avLst/>
            </a:prstGeom>
            <a:noFill/>
            <a:ln w="9525">
              <a:solidFill>
                <a:schemeClr val="tx1"/>
              </a:solidFill>
              <a:round/>
              <a:headEnd/>
              <a:tailEnd/>
            </a:ln>
            <a:effectLst/>
          </p:spPr>
          <p:txBody>
            <a:bodyPr/>
            <a:lstStyle/>
            <a:p>
              <a:endParaRPr lang="en-US"/>
            </a:p>
          </p:txBody>
        </p:sp>
        <p:sp>
          <p:nvSpPr>
            <p:cNvPr id="15608" name="Line 248"/>
            <p:cNvSpPr>
              <a:spLocks noChangeShapeType="1"/>
            </p:cNvSpPr>
            <p:nvPr/>
          </p:nvSpPr>
          <p:spPr bwMode="auto">
            <a:xfrm>
              <a:off x="3555" y="3680"/>
              <a:ext cx="197" cy="0"/>
            </a:xfrm>
            <a:prstGeom prst="line">
              <a:avLst/>
            </a:prstGeom>
            <a:noFill/>
            <a:ln w="9525">
              <a:solidFill>
                <a:schemeClr val="tx1"/>
              </a:solidFill>
              <a:round/>
              <a:headEnd/>
              <a:tailEnd/>
            </a:ln>
            <a:effectLst/>
          </p:spPr>
          <p:txBody>
            <a:bodyPr/>
            <a:lstStyle/>
            <a:p>
              <a:endParaRPr lang="en-US"/>
            </a:p>
          </p:txBody>
        </p:sp>
        <p:pic>
          <p:nvPicPr>
            <p:cNvPr id="15609" name="Picture 249" descr="DNA Cytosine"/>
            <p:cNvPicPr>
              <a:picLocks noChangeAspect="1" noChangeArrowheads="1"/>
            </p:cNvPicPr>
            <p:nvPr/>
          </p:nvPicPr>
          <p:blipFill>
            <a:blip r:embed="rId18" cstate="print">
              <a:lum contrast="20000"/>
            </a:blip>
            <a:srcRect/>
            <a:stretch>
              <a:fillRect/>
            </a:stretch>
          </p:blipFill>
          <p:spPr bwMode="auto">
            <a:xfrm>
              <a:off x="3752" y="3635"/>
              <a:ext cx="469" cy="98"/>
            </a:xfrm>
            <a:prstGeom prst="rect">
              <a:avLst/>
            </a:prstGeom>
            <a:noFill/>
          </p:spPr>
        </p:pic>
        <p:sp>
          <p:nvSpPr>
            <p:cNvPr id="15620" name="Line 260"/>
            <p:cNvSpPr>
              <a:spLocks noChangeShapeType="1"/>
            </p:cNvSpPr>
            <p:nvPr/>
          </p:nvSpPr>
          <p:spPr bwMode="auto">
            <a:xfrm flipH="1" flipV="1">
              <a:off x="3216" y="3600"/>
              <a:ext cx="48" cy="48"/>
            </a:xfrm>
            <a:prstGeom prst="line">
              <a:avLst/>
            </a:prstGeom>
            <a:noFill/>
            <a:ln w="9525">
              <a:solidFill>
                <a:schemeClr val="tx1"/>
              </a:solidFill>
              <a:round/>
              <a:headEnd/>
              <a:tailEnd/>
            </a:ln>
            <a:effectLst/>
          </p:spPr>
          <p:txBody>
            <a:bodyPr/>
            <a:lstStyle/>
            <a:p>
              <a:endParaRPr lang="en-US"/>
            </a:p>
          </p:txBody>
        </p:sp>
      </p:grpSp>
      <p:grpSp>
        <p:nvGrpSpPr>
          <p:cNvPr id="15638" name="Group 278"/>
          <p:cNvGrpSpPr>
            <a:grpSpLocks/>
          </p:cNvGrpSpPr>
          <p:nvPr/>
        </p:nvGrpSpPr>
        <p:grpSpPr bwMode="auto">
          <a:xfrm>
            <a:off x="0" y="1295400"/>
            <a:ext cx="9144000" cy="4876800"/>
            <a:chOff x="0" y="816"/>
            <a:chExt cx="5760" cy="3072"/>
          </a:xfrm>
        </p:grpSpPr>
        <p:grpSp>
          <p:nvGrpSpPr>
            <p:cNvPr id="15637" name="Group 277"/>
            <p:cNvGrpSpPr>
              <a:grpSpLocks/>
            </p:cNvGrpSpPr>
            <p:nvPr/>
          </p:nvGrpSpPr>
          <p:grpSpPr bwMode="auto">
            <a:xfrm>
              <a:off x="0" y="816"/>
              <a:ext cx="5760" cy="3072"/>
              <a:chOff x="0" y="816"/>
              <a:chExt cx="5760" cy="3072"/>
            </a:xfrm>
          </p:grpSpPr>
          <p:grpSp>
            <p:nvGrpSpPr>
              <p:cNvPr id="15617" name="Group 257"/>
              <p:cNvGrpSpPr>
                <a:grpSpLocks/>
              </p:cNvGrpSpPr>
              <p:nvPr/>
            </p:nvGrpSpPr>
            <p:grpSpPr bwMode="auto">
              <a:xfrm>
                <a:off x="38" y="2025"/>
                <a:ext cx="1258" cy="414"/>
                <a:chOff x="38" y="2025"/>
                <a:chExt cx="1258" cy="414"/>
              </a:xfrm>
            </p:grpSpPr>
            <p:sp>
              <p:nvSpPr>
                <p:cNvPr id="15364" name="AutoShape 4"/>
                <p:cNvSpPr>
                  <a:spLocks noChangeArrowheads="1"/>
                </p:cNvSpPr>
                <p:nvPr/>
              </p:nvSpPr>
              <p:spPr bwMode="auto">
                <a:xfrm>
                  <a:off x="349" y="2168"/>
                  <a:ext cx="280" cy="180"/>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5365" name="Text Box 5"/>
                <p:cNvSpPr txBox="1">
                  <a:spLocks noChangeArrowheads="1"/>
                </p:cNvSpPr>
                <p:nvPr/>
              </p:nvSpPr>
              <p:spPr bwMode="auto">
                <a:xfrm>
                  <a:off x="38" y="2025"/>
                  <a:ext cx="295" cy="193"/>
                </a:xfrm>
                <a:prstGeom prst="rect">
                  <a:avLst/>
                </a:prstGeom>
                <a:noFill/>
                <a:ln w="9525">
                  <a:noFill/>
                  <a:miter lim="800000"/>
                  <a:headEnd/>
                  <a:tailEnd/>
                </a:ln>
                <a:effectLst/>
              </p:spPr>
              <p:txBody>
                <a:bodyPr wrap="none">
                  <a:spAutoFit/>
                </a:bodyPr>
                <a:lstStyle/>
                <a:p>
                  <a:r>
                    <a:rPr lang="en-US" sz="1400"/>
                    <a:t>PO</a:t>
                  </a:r>
                  <a:r>
                    <a:rPr lang="en-US" sz="1400" baseline="-25000"/>
                    <a:t>4</a:t>
                  </a:r>
                </a:p>
              </p:txBody>
            </p:sp>
            <p:sp>
              <p:nvSpPr>
                <p:cNvPr id="15366" name="Line 6"/>
                <p:cNvSpPr>
                  <a:spLocks noChangeShapeType="1"/>
                </p:cNvSpPr>
                <p:nvPr/>
              </p:nvSpPr>
              <p:spPr bwMode="auto">
                <a:xfrm flipH="1" flipV="1">
                  <a:off x="236" y="2168"/>
                  <a:ext cx="113" cy="68"/>
                </a:xfrm>
                <a:prstGeom prst="line">
                  <a:avLst/>
                </a:prstGeom>
                <a:noFill/>
                <a:ln w="9525">
                  <a:solidFill>
                    <a:schemeClr val="tx1"/>
                  </a:solidFill>
                  <a:round/>
                  <a:headEnd/>
                  <a:tailEnd/>
                </a:ln>
                <a:effectLst/>
              </p:spPr>
              <p:txBody>
                <a:bodyPr/>
                <a:lstStyle/>
                <a:p>
                  <a:endParaRPr lang="en-US"/>
                </a:p>
              </p:txBody>
            </p:sp>
            <p:sp>
              <p:nvSpPr>
                <p:cNvPr id="15367" name="Line 7"/>
                <p:cNvSpPr>
                  <a:spLocks noChangeShapeType="1"/>
                </p:cNvSpPr>
                <p:nvPr/>
              </p:nvSpPr>
              <p:spPr bwMode="auto">
                <a:xfrm>
                  <a:off x="629" y="2236"/>
                  <a:ext cx="197" cy="0"/>
                </a:xfrm>
                <a:prstGeom prst="line">
                  <a:avLst/>
                </a:prstGeom>
                <a:noFill/>
                <a:ln w="9525">
                  <a:solidFill>
                    <a:schemeClr val="tx1"/>
                  </a:solidFill>
                  <a:round/>
                  <a:headEnd/>
                  <a:tailEnd/>
                </a:ln>
                <a:effectLst/>
              </p:spPr>
              <p:txBody>
                <a:bodyPr/>
                <a:lstStyle/>
                <a:p>
                  <a:endParaRPr lang="en-US"/>
                </a:p>
              </p:txBody>
            </p:sp>
            <p:sp>
              <p:nvSpPr>
                <p:cNvPr id="15368" name="Line 8"/>
                <p:cNvSpPr>
                  <a:spLocks noChangeShapeType="1"/>
                </p:cNvSpPr>
                <p:nvPr/>
              </p:nvSpPr>
              <p:spPr bwMode="auto">
                <a:xfrm flipH="1">
                  <a:off x="236" y="2348"/>
                  <a:ext cx="169" cy="91"/>
                </a:xfrm>
                <a:prstGeom prst="line">
                  <a:avLst/>
                </a:prstGeom>
                <a:noFill/>
                <a:ln w="9525">
                  <a:solidFill>
                    <a:schemeClr val="tx1"/>
                  </a:solidFill>
                  <a:round/>
                  <a:headEnd/>
                  <a:tailEnd/>
                </a:ln>
                <a:effectLst/>
              </p:spPr>
              <p:txBody>
                <a:bodyPr/>
                <a:lstStyle/>
                <a:p>
                  <a:endParaRPr lang="en-US"/>
                </a:p>
              </p:txBody>
            </p:sp>
            <p:pic>
              <p:nvPicPr>
                <p:cNvPr id="15370" name="Picture 10" descr="DNA adenine"/>
                <p:cNvPicPr>
                  <a:picLocks noChangeAspect="1" noChangeArrowheads="1"/>
                </p:cNvPicPr>
                <p:nvPr/>
              </p:nvPicPr>
              <p:blipFill>
                <a:blip r:embed="rId20" cstate="print">
                  <a:lum contrast="20000"/>
                </a:blip>
                <a:srcRect/>
                <a:stretch>
                  <a:fillRect/>
                </a:stretch>
              </p:blipFill>
              <p:spPr bwMode="auto">
                <a:xfrm>
                  <a:off x="826" y="2190"/>
                  <a:ext cx="470" cy="97"/>
                </a:xfrm>
                <a:prstGeom prst="rect">
                  <a:avLst/>
                </a:prstGeom>
                <a:noFill/>
              </p:spPr>
            </p:pic>
          </p:grpSp>
          <p:grpSp>
            <p:nvGrpSpPr>
              <p:cNvPr id="15371" name="Group 11"/>
              <p:cNvGrpSpPr>
                <a:grpSpLocks/>
              </p:cNvGrpSpPr>
              <p:nvPr/>
            </p:nvGrpSpPr>
            <p:grpSpPr bwMode="auto">
              <a:xfrm>
                <a:off x="38" y="2422"/>
                <a:ext cx="1246" cy="378"/>
                <a:chOff x="623" y="2256"/>
                <a:chExt cx="1536" cy="501"/>
              </a:xfrm>
            </p:grpSpPr>
            <p:sp>
              <p:nvSpPr>
                <p:cNvPr id="15372" name="AutoShape 12"/>
                <p:cNvSpPr>
                  <a:spLocks noChangeArrowheads="1"/>
                </p:cNvSpPr>
                <p:nvPr/>
              </p:nvSpPr>
              <p:spPr bwMode="auto">
                <a:xfrm>
                  <a:off x="992" y="2398"/>
                  <a:ext cx="346"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5373" name="Text Box 13"/>
                <p:cNvSpPr txBox="1">
                  <a:spLocks noChangeArrowheads="1"/>
                </p:cNvSpPr>
                <p:nvPr/>
              </p:nvSpPr>
              <p:spPr bwMode="auto">
                <a:xfrm>
                  <a:off x="623" y="2256"/>
                  <a:ext cx="333" cy="229"/>
                </a:xfrm>
                <a:prstGeom prst="rect">
                  <a:avLst/>
                </a:prstGeom>
                <a:noFill/>
                <a:ln w="9525">
                  <a:noFill/>
                  <a:miter lim="800000"/>
                  <a:headEnd/>
                  <a:tailEnd/>
                </a:ln>
                <a:effectLst/>
              </p:spPr>
              <p:txBody>
                <a:bodyPr wrap="none">
                  <a:spAutoFit/>
                </a:bodyPr>
                <a:lstStyle/>
                <a:p>
                  <a:r>
                    <a:rPr lang="en-US" sz="1200"/>
                    <a:t>PO</a:t>
                  </a:r>
                  <a:r>
                    <a:rPr lang="en-US" sz="1200" baseline="-25000"/>
                    <a:t>4</a:t>
                  </a:r>
                </a:p>
              </p:txBody>
            </p:sp>
            <p:sp>
              <p:nvSpPr>
                <p:cNvPr id="15374" name="Line 14"/>
                <p:cNvSpPr>
                  <a:spLocks noChangeShapeType="1"/>
                </p:cNvSpPr>
                <p:nvPr/>
              </p:nvSpPr>
              <p:spPr bwMode="auto">
                <a:xfrm flipH="1" flipV="1">
                  <a:off x="853" y="2398"/>
                  <a:ext cx="139" cy="90"/>
                </a:xfrm>
                <a:prstGeom prst="line">
                  <a:avLst/>
                </a:prstGeom>
                <a:noFill/>
                <a:ln w="9525">
                  <a:solidFill>
                    <a:schemeClr val="tx1"/>
                  </a:solidFill>
                  <a:round/>
                  <a:headEnd/>
                  <a:tailEnd/>
                </a:ln>
                <a:effectLst/>
              </p:spPr>
              <p:txBody>
                <a:bodyPr/>
                <a:lstStyle/>
                <a:p>
                  <a:endParaRPr lang="en-US"/>
                </a:p>
              </p:txBody>
            </p:sp>
            <p:sp>
              <p:nvSpPr>
                <p:cNvPr id="15375" name="Line 15"/>
                <p:cNvSpPr>
                  <a:spLocks noChangeShapeType="1"/>
                </p:cNvSpPr>
                <p:nvPr/>
              </p:nvSpPr>
              <p:spPr bwMode="auto">
                <a:xfrm flipH="1">
                  <a:off x="819" y="2637"/>
                  <a:ext cx="242" cy="120"/>
                </a:xfrm>
                <a:prstGeom prst="line">
                  <a:avLst/>
                </a:prstGeom>
                <a:noFill/>
                <a:ln w="9525">
                  <a:solidFill>
                    <a:schemeClr val="tx1"/>
                  </a:solidFill>
                  <a:round/>
                  <a:headEnd/>
                  <a:tailEnd/>
                </a:ln>
                <a:effectLst/>
              </p:spPr>
              <p:txBody>
                <a:bodyPr/>
                <a:lstStyle/>
                <a:p>
                  <a:endParaRPr lang="en-US"/>
                </a:p>
              </p:txBody>
            </p:sp>
            <p:sp>
              <p:nvSpPr>
                <p:cNvPr id="15376" name="Line 16"/>
                <p:cNvSpPr>
                  <a:spLocks noChangeShapeType="1"/>
                </p:cNvSpPr>
                <p:nvPr/>
              </p:nvSpPr>
              <p:spPr bwMode="auto">
                <a:xfrm>
                  <a:off x="1338" y="2488"/>
                  <a:ext cx="243" cy="0"/>
                </a:xfrm>
                <a:prstGeom prst="line">
                  <a:avLst/>
                </a:prstGeom>
                <a:noFill/>
                <a:ln w="9525">
                  <a:solidFill>
                    <a:schemeClr val="tx1"/>
                  </a:solidFill>
                  <a:round/>
                  <a:headEnd/>
                  <a:tailEnd/>
                </a:ln>
                <a:effectLst/>
              </p:spPr>
              <p:txBody>
                <a:bodyPr/>
                <a:lstStyle/>
                <a:p>
                  <a:endParaRPr lang="en-US"/>
                </a:p>
              </p:txBody>
            </p:sp>
            <p:pic>
              <p:nvPicPr>
                <p:cNvPr id="15377" name="Picture 17" descr="DNA Cytosine"/>
                <p:cNvPicPr>
                  <a:picLocks noChangeAspect="1" noChangeArrowheads="1"/>
                </p:cNvPicPr>
                <p:nvPr/>
              </p:nvPicPr>
              <p:blipFill>
                <a:blip r:embed="rId18" cstate="print">
                  <a:lum contrast="20000"/>
                </a:blip>
                <a:srcRect/>
                <a:stretch>
                  <a:fillRect/>
                </a:stretch>
              </p:blipFill>
              <p:spPr bwMode="auto">
                <a:xfrm>
                  <a:off x="1581" y="2428"/>
                  <a:ext cx="578" cy="130"/>
                </a:xfrm>
                <a:prstGeom prst="rect">
                  <a:avLst/>
                </a:prstGeom>
                <a:noFill/>
              </p:spPr>
            </p:pic>
          </p:grpSp>
          <p:grpSp>
            <p:nvGrpSpPr>
              <p:cNvPr id="15378" name="Group 18"/>
              <p:cNvGrpSpPr>
                <a:grpSpLocks/>
              </p:cNvGrpSpPr>
              <p:nvPr/>
            </p:nvGrpSpPr>
            <p:grpSpPr bwMode="auto">
              <a:xfrm>
                <a:off x="0" y="2784"/>
                <a:ext cx="1257" cy="377"/>
                <a:chOff x="576" y="2735"/>
                <a:chExt cx="1550" cy="500"/>
              </a:xfrm>
            </p:grpSpPr>
            <p:sp>
              <p:nvSpPr>
                <p:cNvPr id="15379" name="Line 19"/>
                <p:cNvSpPr>
                  <a:spLocks noChangeShapeType="1"/>
                </p:cNvSpPr>
                <p:nvPr/>
              </p:nvSpPr>
              <p:spPr bwMode="auto">
                <a:xfrm flipH="1" flipV="1">
                  <a:off x="818" y="2876"/>
                  <a:ext cx="139" cy="90"/>
                </a:xfrm>
                <a:prstGeom prst="line">
                  <a:avLst/>
                </a:prstGeom>
                <a:noFill/>
                <a:ln w="9525">
                  <a:solidFill>
                    <a:schemeClr val="tx1"/>
                  </a:solidFill>
                  <a:round/>
                  <a:headEnd/>
                  <a:tailEnd/>
                </a:ln>
                <a:effectLst/>
              </p:spPr>
              <p:txBody>
                <a:bodyPr/>
                <a:lstStyle/>
                <a:p>
                  <a:endParaRPr lang="en-US"/>
                </a:p>
              </p:txBody>
            </p:sp>
            <p:sp>
              <p:nvSpPr>
                <p:cNvPr id="15380" name="Line 20"/>
                <p:cNvSpPr>
                  <a:spLocks noChangeShapeType="1"/>
                </p:cNvSpPr>
                <p:nvPr/>
              </p:nvSpPr>
              <p:spPr bwMode="auto">
                <a:xfrm flipH="1">
                  <a:off x="818" y="3115"/>
                  <a:ext cx="208" cy="120"/>
                </a:xfrm>
                <a:prstGeom prst="line">
                  <a:avLst/>
                </a:prstGeom>
                <a:noFill/>
                <a:ln w="9525">
                  <a:solidFill>
                    <a:schemeClr val="tx1"/>
                  </a:solidFill>
                  <a:round/>
                  <a:headEnd/>
                  <a:tailEnd/>
                </a:ln>
                <a:effectLst/>
              </p:spPr>
              <p:txBody>
                <a:bodyPr/>
                <a:lstStyle/>
                <a:p>
                  <a:endParaRPr lang="en-US"/>
                </a:p>
              </p:txBody>
            </p:sp>
            <p:grpSp>
              <p:nvGrpSpPr>
                <p:cNvPr id="15381" name="Group 21"/>
                <p:cNvGrpSpPr>
                  <a:grpSpLocks/>
                </p:cNvGrpSpPr>
                <p:nvPr/>
              </p:nvGrpSpPr>
              <p:grpSpPr bwMode="auto">
                <a:xfrm>
                  <a:off x="576" y="2735"/>
                  <a:ext cx="1550" cy="380"/>
                  <a:chOff x="576" y="2735"/>
                  <a:chExt cx="1550" cy="380"/>
                </a:xfrm>
              </p:grpSpPr>
              <p:sp>
                <p:nvSpPr>
                  <p:cNvPr id="15382" name="AutoShape 22"/>
                  <p:cNvSpPr>
                    <a:spLocks noChangeArrowheads="1"/>
                  </p:cNvSpPr>
                  <p:nvPr/>
                </p:nvSpPr>
                <p:spPr bwMode="auto">
                  <a:xfrm>
                    <a:off x="957" y="2876"/>
                    <a:ext cx="346"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5383" name="Text Box 23"/>
                  <p:cNvSpPr txBox="1">
                    <a:spLocks noChangeArrowheads="1"/>
                  </p:cNvSpPr>
                  <p:nvPr/>
                </p:nvSpPr>
                <p:spPr bwMode="auto">
                  <a:xfrm>
                    <a:off x="576" y="2735"/>
                    <a:ext cx="333" cy="229"/>
                  </a:xfrm>
                  <a:prstGeom prst="rect">
                    <a:avLst/>
                  </a:prstGeom>
                  <a:noFill/>
                  <a:ln w="9525">
                    <a:noFill/>
                    <a:miter lim="800000"/>
                    <a:headEnd/>
                    <a:tailEnd/>
                  </a:ln>
                  <a:effectLst/>
                </p:spPr>
                <p:txBody>
                  <a:bodyPr wrap="none">
                    <a:spAutoFit/>
                  </a:bodyPr>
                  <a:lstStyle/>
                  <a:p>
                    <a:r>
                      <a:rPr lang="en-US" sz="1200"/>
                      <a:t>PO</a:t>
                    </a:r>
                    <a:r>
                      <a:rPr lang="en-US" sz="1200" baseline="-25000"/>
                      <a:t>4</a:t>
                    </a:r>
                  </a:p>
                </p:txBody>
              </p:sp>
              <p:sp>
                <p:nvSpPr>
                  <p:cNvPr id="15384" name="Line 24"/>
                  <p:cNvSpPr>
                    <a:spLocks noChangeShapeType="1"/>
                  </p:cNvSpPr>
                  <p:nvPr/>
                </p:nvSpPr>
                <p:spPr bwMode="auto">
                  <a:xfrm>
                    <a:off x="1303" y="2966"/>
                    <a:ext cx="243" cy="0"/>
                  </a:xfrm>
                  <a:prstGeom prst="line">
                    <a:avLst/>
                  </a:prstGeom>
                  <a:noFill/>
                  <a:ln w="9525">
                    <a:solidFill>
                      <a:schemeClr val="tx1"/>
                    </a:solidFill>
                    <a:round/>
                    <a:headEnd/>
                    <a:tailEnd/>
                  </a:ln>
                  <a:effectLst/>
                </p:spPr>
                <p:txBody>
                  <a:bodyPr/>
                  <a:lstStyle/>
                  <a:p>
                    <a:endParaRPr lang="en-US"/>
                  </a:p>
                </p:txBody>
              </p:sp>
              <p:pic>
                <p:nvPicPr>
                  <p:cNvPr id="15385" name="Picture 25" descr="DNA Thymine"/>
                  <p:cNvPicPr>
                    <a:picLocks noChangeAspect="1" noChangeArrowheads="1"/>
                  </p:cNvPicPr>
                  <p:nvPr/>
                </p:nvPicPr>
                <p:blipFill>
                  <a:blip r:embed="rId16" cstate="print">
                    <a:lum contrast="20000"/>
                  </a:blip>
                  <a:srcRect/>
                  <a:stretch>
                    <a:fillRect/>
                  </a:stretch>
                </p:blipFill>
                <p:spPr bwMode="auto">
                  <a:xfrm>
                    <a:off x="1546" y="2906"/>
                    <a:ext cx="580" cy="123"/>
                  </a:xfrm>
                  <a:prstGeom prst="rect">
                    <a:avLst/>
                  </a:prstGeom>
                  <a:noFill/>
                </p:spPr>
              </p:pic>
            </p:grpSp>
          </p:grpSp>
          <p:grpSp>
            <p:nvGrpSpPr>
              <p:cNvPr id="15618" name="Group 258"/>
              <p:cNvGrpSpPr>
                <a:grpSpLocks/>
              </p:cNvGrpSpPr>
              <p:nvPr/>
            </p:nvGrpSpPr>
            <p:grpSpPr bwMode="auto">
              <a:xfrm>
                <a:off x="0" y="3120"/>
                <a:ext cx="1296" cy="447"/>
                <a:chOff x="0" y="3110"/>
                <a:chExt cx="1257" cy="409"/>
              </a:xfrm>
            </p:grpSpPr>
            <p:sp>
              <p:nvSpPr>
                <p:cNvPr id="15387" name="AutoShape 27"/>
                <p:cNvSpPr>
                  <a:spLocks noChangeArrowheads="1"/>
                </p:cNvSpPr>
                <p:nvPr/>
              </p:nvSpPr>
              <p:spPr bwMode="auto">
                <a:xfrm>
                  <a:off x="309" y="3225"/>
                  <a:ext cx="281" cy="181"/>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5388" name="Text Box 28"/>
                <p:cNvSpPr txBox="1">
                  <a:spLocks noChangeArrowheads="1"/>
                </p:cNvSpPr>
                <p:nvPr/>
              </p:nvSpPr>
              <p:spPr bwMode="auto">
                <a:xfrm>
                  <a:off x="0" y="3110"/>
                  <a:ext cx="286" cy="176"/>
                </a:xfrm>
                <a:prstGeom prst="rect">
                  <a:avLst/>
                </a:prstGeom>
                <a:noFill/>
                <a:ln w="9525">
                  <a:noFill/>
                  <a:miter lim="800000"/>
                  <a:headEnd/>
                  <a:tailEnd/>
                </a:ln>
                <a:effectLst/>
              </p:spPr>
              <p:txBody>
                <a:bodyPr wrap="none">
                  <a:spAutoFit/>
                </a:bodyPr>
                <a:lstStyle/>
                <a:p>
                  <a:r>
                    <a:rPr lang="en-US" sz="1400"/>
                    <a:t>PO</a:t>
                  </a:r>
                  <a:r>
                    <a:rPr lang="en-US" sz="1400" baseline="-25000"/>
                    <a:t>4</a:t>
                  </a:r>
                </a:p>
              </p:txBody>
            </p:sp>
            <p:sp>
              <p:nvSpPr>
                <p:cNvPr id="15389" name="Line 29"/>
                <p:cNvSpPr>
                  <a:spLocks noChangeShapeType="1"/>
                </p:cNvSpPr>
                <p:nvPr/>
              </p:nvSpPr>
              <p:spPr bwMode="auto">
                <a:xfrm flipH="1" flipV="1">
                  <a:off x="288" y="3280"/>
                  <a:ext cx="21" cy="13"/>
                </a:xfrm>
                <a:prstGeom prst="line">
                  <a:avLst/>
                </a:prstGeom>
                <a:noFill/>
                <a:ln w="9525">
                  <a:solidFill>
                    <a:schemeClr val="tx1"/>
                  </a:solidFill>
                  <a:round/>
                  <a:headEnd/>
                  <a:tailEnd/>
                </a:ln>
                <a:effectLst/>
              </p:spPr>
              <p:txBody>
                <a:bodyPr/>
                <a:lstStyle/>
                <a:p>
                  <a:endParaRPr lang="en-US"/>
                </a:p>
              </p:txBody>
            </p:sp>
            <p:sp>
              <p:nvSpPr>
                <p:cNvPr id="15390" name="Line 30"/>
                <p:cNvSpPr>
                  <a:spLocks noChangeShapeType="1"/>
                </p:cNvSpPr>
                <p:nvPr/>
              </p:nvSpPr>
              <p:spPr bwMode="auto">
                <a:xfrm flipH="1">
                  <a:off x="197" y="3406"/>
                  <a:ext cx="168" cy="113"/>
                </a:xfrm>
                <a:prstGeom prst="line">
                  <a:avLst/>
                </a:prstGeom>
                <a:noFill/>
                <a:ln w="9525">
                  <a:solidFill>
                    <a:schemeClr val="tx1"/>
                  </a:solidFill>
                  <a:round/>
                  <a:headEnd/>
                  <a:tailEnd/>
                </a:ln>
                <a:effectLst/>
              </p:spPr>
              <p:txBody>
                <a:bodyPr/>
                <a:lstStyle/>
                <a:p>
                  <a:endParaRPr lang="en-US"/>
                </a:p>
              </p:txBody>
            </p:sp>
            <p:sp>
              <p:nvSpPr>
                <p:cNvPr id="15391" name="Line 31"/>
                <p:cNvSpPr>
                  <a:spLocks noChangeShapeType="1"/>
                </p:cNvSpPr>
                <p:nvPr/>
              </p:nvSpPr>
              <p:spPr bwMode="auto">
                <a:xfrm>
                  <a:off x="590" y="3293"/>
                  <a:ext cx="197" cy="0"/>
                </a:xfrm>
                <a:prstGeom prst="line">
                  <a:avLst/>
                </a:prstGeom>
                <a:noFill/>
                <a:ln w="9525">
                  <a:solidFill>
                    <a:schemeClr val="tx1"/>
                  </a:solidFill>
                  <a:round/>
                  <a:headEnd/>
                  <a:tailEnd/>
                </a:ln>
                <a:effectLst/>
              </p:spPr>
              <p:txBody>
                <a:bodyPr/>
                <a:lstStyle/>
                <a:p>
                  <a:endParaRPr lang="en-US"/>
                </a:p>
              </p:txBody>
            </p:sp>
            <p:pic>
              <p:nvPicPr>
                <p:cNvPr id="15392" name="Picture 32" descr="DNA Guanine"/>
                <p:cNvPicPr>
                  <a:picLocks noChangeAspect="1" noChangeArrowheads="1"/>
                </p:cNvPicPr>
                <p:nvPr/>
              </p:nvPicPr>
              <p:blipFill>
                <a:blip r:embed="rId21" cstate="print">
                  <a:lum contrast="20000"/>
                </a:blip>
                <a:srcRect/>
                <a:stretch>
                  <a:fillRect/>
                </a:stretch>
              </p:blipFill>
              <p:spPr bwMode="auto">
                <a:xfrm>
                  <a:off x="787" y="3248"/>
                  <a:ext cx="470" cy="95"/>
                </a:xfrm>
                <a:prstGeom prst="rect">
                  <a:avLst/>
                </a:prstGeom>
                <a:noFill/>
              </p:spPr>
            </p:pic>
          </p:grpSp>
          <p:grpSp>
            <p:nvGrpSpPr>
              <p:cNvPr id="15616" name="Group 256"/>
              <p:cNvGrpSpPr>
                <a:grpSpLocks/>
              </p:cNvGrpSpPr>
              <p:nvPr/>
            </p:nvGrpSpPr>
            <p:grpSpPr bwMode="auto">
              <a:xfrm>
                <a:off x="40" y="1661"/>
                <a:ext cx="1256" cy="417"/>
                <a:chOff x="40" y="1661"/>
                <a:chExt cx="1256" cy="417"/>
              </a:xfrm>
            </p:grpSpPr>
            <p:sp>
              <p:nvSpPr>
                <p:cNvPr id="15369" name="Line 9"/>
                <p:cNvSpPr>
                  <a:spLocks noChangeShapeType="1"/>
                </p:cNvSpPr>
                <p:nvPr/>
              </p:nvSpPr>
              <p:spPr bwMode="auto">
                <a:xfrm flipV="1">
                  <a:off x="236" y="1987"/>
                  <a:ext cx="140" cy="91"/>
                </a:xfrm>
                <a:prstGeom prst="line">
                  <a:avLst/>
                </a:prstGeom>
                <a:noFill/>
                <a:ln w="9525">
                  <a:solidFill>
                    <a:schemeClr val="tx1"/>
                  </a:solidFill>
                  <a:round/>
                  <a:headEnd/>
                  <a:tailEnd/>
                </a:ln>
                <a:effectLst/>
              </p:spPr>
              <p:txBody>
                <a:bodyPr/>
                <a:lstStyle/>
                <a:p>
                  <a:endParaRPr lang="en-US"/>
                </a:p>
              </p:txBody>
            </p:sp>
            <p:sp>
              <p:nvSpPr>
                <p:cNvPr id="15395" name="AutoShape 35"/>
                <p:cNvSpPr>
                  <a:spLocks noChangeArrowheads="1"/>
                </p:cNvSpPr>
                <p:nvPr/>
              </p:nvSpPr>
              <p:spPr bwMode="auto">
                <a:xfrm>
                  <a:off x="349" y="1805"/>
                  <a:ext cx="280" cy="180"/>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5396" name="Text Box 36"/>
                <p:cNvSpPr txBox="1">
                  <a:spLocks noChangeArrowheads="1"/>
                </p:cNvSpPr>
                <p:nvPr/>
              </p:nvSpPr>
              <p:spPr bwMode="auto">
                <a:xfrm>
                  <a:off x="40" y="1661"/>
                  <a:ext cx="295" cy="192"/>
                </a:xfrm>
                <a:prstGeom prst="rect">
                  <a:avLst/>
                </a:prstGeom>
                <a:noFill/>
                <a:ln w="9525">
                  <a:noFill/>
                  <a:miter lim="800000"/>
                  <a:headEnd/>
                  <a:tailEnd/>
                </a:ln>
                <a:effectLst/>
              </p:spPr>
              <p:txBody>
                <a:bodyPr wrap="none">
                  <a:spAutoFit/>
                </a:bodyPr>
                <a:lstStyle/>
                <a:p>
                  <a:r>
                    <a:rPr lang="en-US" sz="1400"/>
                    <a:t>PO</a:t>
                  </a:r>
                  <a:r>
                    <a:rPr lang="en-US" sz="1400" baseline="-25000"/>
                    <a:t>4</a:t>
                  </a:r>
                </a:p>
              </p:txBody>
            </p:sp>
            <p:sp>
              <p:nvSpPr>
                <p:cNvPr id="15397" name="Line 37"/>
                <p:cNvSpPr>
                  <a:spLocks noChangeShapeType="1"/>
                </p:cNvSpPr>
                <p:nvPr/>
              </p:nvSpPr>
              <p:spPr bwMode="auto">
                <a:xfrm flipH="1" flipV="1">
                  <a:off x="236" y="1805"/>
                  <a:ext cx="113" cy="67"/>
                </a:xfrm>
                <a:prstGeom prst="line">
                  <a:avLst/>
                </a:prstGeom>
                <a:noFill/>
                <a:ln w="9525">
                  <a:solidFill>
                    <a:schemeClr val="tx1"/>
                  </a:solidFill>
                  <a:round/>
                  <a:headEnd/>
                  <a:tailEnd/>
                </a:ln>
                <a:effectLst/>
              </p:spPr>
              <p:txBody>
                <a:bodyPr/>
                <a:lstStyle/>
                <a:p>
                  <a:endParaRPr lang="en-US"/>
                </a:p>
              </p:txBody>
            </p:sp>
            <p:sp>
              <p:nvSpPr>
                <p:cNvPr id="15398" name="Line 38"/>
                <p:cNvSpPr>
                  <a:spLocks noChangeShapeType="1"/>
                </p:cNvSpPr>
                <p:nvPr/>
              </p:nvSpPr>
              <p:spPr bwMode="auto">
                <a:xfrm>
                  <a:off x="629" y="1872"/>
                  <a:ext cx="198" cy="0"/>
                </a:xfrm>
                <a:prstGeom prst="line">
                  <a:avLst/>
                </a:prstGeom>
                <a:noFill/>
                <a:ln w="9525">
                  <a:solidFill>
                    <a:schemeClr val="tx1"/>
                  </a:solidFill>
                  <a:round/>
                  <a:headEnd/>
                  <a:tailEnd/>
                </a:ln>
                <a:effectLst/>
              </p:spPr>
              <p:txBody>
                <a:bodyPr/>
                <a:lstStyle/>
                <a:p>
                  <a:endParaRPr lang="en-US"/>
                </a:p>
              </p:txBody>
            </p:sp>
            <p:pic>
              <p:nvPicPr>
                <p:cNvPr id="15400" name="Picture 40" descr="DNA adenine"/>
                <p:cNvPicPr>
                  <a:picLocks noChangeAspect="1" noChangeArrowheads="1"/>
                </p:cNvPicPr>
                <p:nvPr/>
              </p:nvPicPr>
              <p:blipFill>
                <a:blip r:embed="rId22" cstate="print">
                  <a:lum contrast="20000"/>
                </a:blip>
                <a:srcRect/>
                <a:stretch>
                  <a:fillRect/>
                </a:stretch>
              </p:blipFill>
              <p:spPr bwMode="auto">
                <a:xfrm>
                  <a:off x="827" y="1827"/>
                  <a:ext cx="469" cy="97"/>
                </a:xfrm>
                <a:prstGeom prst="rect">
                  <a:avLst/>
                </a:prstGeom>
                <a:noFill/>
              </p:spPr>
            </p:pic>
          </p:grpSp>
          <p:grpSp>
            <p:nvGrpSpPr>
              <p:cNvPr id="15615" name="Group 255"/>
              <p:cNvGrpSpPr>
                <a:grpSpLocks/>
              </p:cNvGrpSpPr>
              <p:nvPr/>
            </p:nvGrpSpPr>
            <p:grpSpPr bwMode="auto">
              <a:xfrm>
                <a:off x="38" y="1371"/>
                <a:ext cx="1258" cy="344"/>
                <a:chOff x="38" y="1371"/>
                <a:chExt cx="1258" cy="344"/>
              </a:xfrm>
            </p:grpSpPr>
            <p:sp>
              <p:nvSpPr>
                <p:cNvPr id="15399" name="Line 39"/>
                <p:cNvSpPr>
                  <a:spLocks noChangeShapeType="1"/>
                </p:cNvSpPr>
                <p:nvPr/>
              </p:nvSpPr>
              <p:spPr bwMode="auto">
                <a:xfrm flipV="1">
                  <a:off x="236" y="1624"/>
                  <a:ext cx="141" cy="91"/>
                </a:xfrm>
                <a:prstGeom prst="line">
                  <a:avLst/>
                </a:prstGeom>
                <a:noFill/>
                <a:ln w="9525">
                  <a:solidFill>
                    <a:schemeClr val="tx1"/>
                  </a:solidFill>
                  <a:round/>
                  <a:headEnd/>
                  <a:tailEnd/>
                </a:ln>
                <a:effectLst/>
              </p:spPr>
              <p:txBody>
                <a:bodyPr/>
                <a:lstStyle/>
                <a:p>
                  <a:endParaRPr lang="en-US"/>
                </a:p>
              </p:txBody>
            </p:sp>
            <p:sp>
              <p:nvSpPr>
                <p:cNvPr id="15401" name="AutoShape 41"/>
                <p:cNvSpPr>
                  <a:spLocks noChangeArrowheads="1"/>
                </p:cNvSpPr>
                <p:nvPr/>
              </p:nvSpPr>
              <p:spPr bwMode="auto">
                <a:xfrm>
                  <a:off x="336" y="1488"/>
                  <a:ext cx="280" cy="180"/>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5402" name="Text Box 42"/>
                <p:cNvSpPr txBox="1">
                  <a:spLocks noChangeArrowheads="1"/>
                </p:cNvSpPr>
                <p:nvPr/>
              </p:nvSpPr>
              <p:spPr bwMode="auto">
                <a:xfrm>
                  <a:off x="38" y="1371"/>
                  <a:ext cx="270" cy="173"/>
                </a:xfrm>
                <a:prstGeom prst="rect">
                  <a:avLst/>
                </a:prstGeom>
                <a:noFill/>
                <a:ln w="9525">
                  <a:noFill/>
                  <a:miter lim="800000"/>
                  <a:headEnd/>
                  <a:tailEnd/>
                </a:ln>
                <a:effectLst/>
              </p:spPr>
              <p:txBody>
                <a:bodyPr wrap="none">
                  <a:spAutoFit/>
                </a:bodyPr>
                <a:lstStyle/>
                <a:p>
                  <a:r>
                    <a:rPr lang="en-US" sz="1200"/>
                    <a:t>PO</a:t>
                  </a:r>
                  <a:r>
                    <a:rPr lang="en-US" sz="1200" baseline="-25000"/>
                    <a:t>4</a:t>
                  </a:r>
                </a:p>
              </p:txBody>
            </p:sp>
            <p:sp>
              <p:nvSpPr>
                <p:cNvPr id="15403" name="Line 43"/>
                <p:cNvSpPr>
                  <a:spLocks noChangeShapeType="1"/>
                </p:cNvSpPr>
                <p:nvPr/>
              </p:nvSpPr>
              <p:spPr bwMode="auto">
                <a:xfrm>
                  <a:off x="628" y="1544"/>
                  <a:ext cx="198" cy="0"/>
                </a:xfrm>
                <a:prstGeom prst="line">
                  <a:avLst/>
                </a:prstGeom>
                <a:noFill/>
                <a:ln w="9525">
                  <a:solidFill>
                    <a:schemeClr val="tx1"/>
                  </a:solidFill>
                  <a:round/>
                  <a:headEnd/>
                  <a:tailEnd/>
                </a:ln>
                <a:effectLst/>
              </p:spPr>
              <p:txBody>
                <a:bodyPr/>
                <a:lstStyle/>
                <a:p>
                  <a:endParaRPr lang="en-US"/>
                </a:p>
              </p:txBody>
            </p:sp>
            <p:pic>
              <p:nvPicPr>
                <p:cNvPr id="15404" name="Picture 44" descr="DNA Thymine"/>
                <p:cNvPicPr>
                  <a:picLocks noChangeAspect="1" noChangeArrowheads="1"/>
                </p:cNvPicPr>
                <p:nvPr/>
              </p:nvPicPr>
              <p:blipFill>
                <a:blip r:embed="rId23" cstate="print">
                  <a:lum contrast="20000"/>
                </a:blip>
                <a:srcRect/>
                <a:stretch>
                  <a:fillRect/>
                </a:stretch>
              </p:blipFill>
              <p:spPr bwMode="auto">
                <a:xfrm>
                  <a:off x="826" y="1499"/>
                  <a:ext cx="470" cy="93"/>
                </a:xfrm>
                <a:prstGeom prst="rect">
                  <a:avLst/>
                </a:prstGeom>
                <a:noFill/>
              </p:spPr>
            </p:pic>
            <p:sp>
              <p:nvSpPr>
                <p:cNvPr id="15405" name="Line 45"/>
                <p:cNvSpPr>
                  <a:spLocks noChangeShapeType="1"/>
                </p:cNvSpPr>
                <p:nvPr/>
              </p:nvSpPr>
              <p:spPr bwMode="auto">
                <a:xfrm flipH="1" flipV="1">
                  <a:off x="233" y="1443"/>
                  <a:ext cx="112" cy="68"/>
                </a:xfrm>
                <a:prstGeom prst="line">
                  <a:avLst/>
                </a:prstGeom>
                <a:noFill/>
                <a:ln w="9525">
                  <a:solidFill>
                    <a:schemeClr val="tx1"/>
                  </a:solidFill>
                  <a:round/>
                  <a:headEnd/>
                  <a:tailEnd/>
                </a:ln>
                <a:effectLst/>
              </p:spPr>
              <p:txBody>
                <a:bodyPr/>
                <a:lstStyle/>
                <a:p>
                  <a:endParaRPr lang="en-US"/>
                </a:p>
              </p:txBody>
            </p:sp>
          </p:grpSp>
          <p:grpSp>
            <p:nvGrpSpPr>
              <p:cNvPr id="15406" name="Group 46"/>
              <p:cNvGrpSpPr>
                <a:grpSpLocks/>
              </p:cNvGrpSpPr>
              <p:nvPr/>
            </p:nvGrpSpPr>
            <p:grpSpPr bwMode="auto">
              <a:xfrm>
                <a:off x="0" y="960"/>
                <a:ext cx="1258" cy="409"/>
                <a:chOff x="575" y="3216"/>
                <a:chExt cx="1551" cy="541"/>
              </a:xfrm>
            </p:grpSpPr>
            <p:sp>
              <p:nvSpPr>
                <p:cNvPr id="15407" name="AutoShape 47"/>
                <p:cNvSpPr>
                  <a:spLocks noChangeArrowheads="1"/>
                </p:cNvSpPr>
                <p:nvPr/>
              </p:nvSpPr>
              <p:spPr bwMode="auto">
                <a:xfrm>
                  <a:off x="957" y="3368"/>
                  <a:ext cx="347"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5408" name="Text Box 48"/>
                <p:cNvSpPr txBox="1">
                  <a:spLocks noChangeArrowheads="1"/>
                </p:cNvSpPr>
                <p:nvPr/>
              </p:nvSpPr>
              <p:spPr bwMode="auto">
                <a:xfrm>
                  <a:off x="575" y="3216"/>
                  <a:ext cx="364" cy="254"/>
                </a:xfrm>
                <a:prstGeom prst="rect">
                  <a:avLst/>
                </a:prstGeom>
                <a:noFill/>
                <a:ln w="9525">
                  <a:noFill/>
                  <a:miter lim="800000"/>
                  <a:headEnd/>
                  <a:tailEnd/>
                </a:ln>
                <a:effectLst/>
              </p:spPr>
              <p:txBody>
                <a:bodyPr wrap="none">
                  <a:spAutoFit/>
                </a:bodyPr>
                <a:lstStyle/>
                <a:p>
                  <a:r>
                    <a:rPr lang="en-US" sz="1400"/>
                    <a:t>PO</a:t>
                  </a:r>
                  <a:r>
                    <a:rPr lang="en-US" sz="1400" baseline="-25000"/>
                    <a:t>4</a:t>
                  </a:r>
                </a:p>
              </p:txBody>
            </p:sp>
            <p:sp>
              <p:nvSpPr>
                <p:cNvPr id="15409" name="Line 49"/>
                <p:cNvSpPr>
                  <a:spLocks noChangeShapeType="1"/>
                </p:cNvSpPr>
                <p:nvPr/>
              </p:nvSpPr>
              <p:spPr bwMode="auto">
                <a:xfrm flipH="1" flipV="1">
                  <a:off x="819" y="3368"/>
                  <a:ext cx="138" cy="90"/>
                </a:xfrm>
                <a:prstGeom prst="line">
                  <a:avLst/>
                </a:prstGeom>
                <a:noFill/>
                <a:ln w="9525">
                  <a:solidFill>
                    <a:schemeClr val="tx1"/>
                  </a:solidFill>
                  <a:round/>
                  <a:headEnd/>
                  <a:tailEnd/>
                </a:ln>
                <a:effectLst/>
              </p:spPr>
              <p:txBody>
                <a:bodyPr/>
                <a:lstStyle/>
                <a:p>
                  <a:endParaRPr lang="en-US"/>
                </a:p>
              </p:txBody>
            </p:sp>
            <p:sp>
              <p:nvSpPr>
                <p:cNvPr id="15410" name="Line 50"/>
                <p:cNvSpPr>
                  <a:spLocks noChangeShapeType="1"/>
                </p:cNvSpPr>
                <p:nvPr/>
              </p:nvSpPr>
              <p:spPr bwMode="auto">
                <a:xfrm flipH="1">
                  <a:off x="819" y="3607"/>
                  <a:ext cx="207" cy="150"/>
                </a:xfrm>
                <a:prstGeom prst="line">
                  <a:avLst/>
                </a:prstGeom>
                <a:noFill/>
                <a:ln w="9525">
                  <a:solidFill>
                    <a:schemeClr val="tx1"/>
                  </a:solidFill>
                  <a:round/>
                  <a:headEnd/>
                  <a:tailEnd/>
                </a:ln>
                <a:effectLst/>
              </p:spPr>
              <p:txBody>
                <a:bodyPr/>
                <a:lstStyle/>
                <a:p>
                  <a:endParaRPr lang="en-US"/>
                </a:p>
              </p:txBody>
            </p:sp>
            <p:sp>
              <p:nvSpPr>
                <p:cNvPr id="15411" name="Line 51"/>
                <p:cNvSpPr>
                  <a:spLocks noChangeShapeType="1"/>
                </p:cNvSpPr>
                <p:nvPr/>
              </p:nvSpPr>
              <p:spPr bwMode="auto">
                <a:xfrm>
                  <a:off x="1304" y="3458"/>
                  <a:ext cx="242" cy="0"/>
                </a:xfrm>
                <a:prstGeom prst="line">
                  <a:avLst/>
                </a:prstGeom>
                <a:noFill/>
                <a:ln w="9525">
                  <a:solidFill>
                    <a:schemeClr val="tx1"/>
                  </a:solidFill>
                  <a:round/>
                  <a:headEnd/>
                  <a:tailEnd/>
                </a:ln>
                <a:effectLst/>
              </p:spPr>
              <p:txBody>
                <a:bodyPr/>
                <a:lstStyle/>
                <a:p>
                  <a:endParaRPr lang="en-US"/>
                </a:p>
              </p:txBody>
            </p:sp>
            <p:pic>
              <p:nvPicPr>
                <p:cNvPr id="15412" name="Picture 52" descr="DNA Guanine"/>
                <p:cNvPicPr>
                  <a:picLocks noChangeAspect="1" noChangeArrowheads="1"/>
                </p:cNvPicPr>
                <p:nvPr/>
              </p:nvPicPr>
              <p:blipFill>
                <a:blip r:embed="rId15" cstate="print">
                  <a:lum contrast="20000"/>
                </a:blip>
                <a:srcRect/>
                <a:stretch>
                  <a:fillRect/>
                </a:stretch>
              </p:blipFill>
              <p:spPr bwMode="auto">
                <a:xfrm>
                  <a:off x="1546" y="3398"/>
                  <a:ext cx="580" cy="126"/>
                </a:xfrm>
                <a:prstGeom prst="rect">
                  <a:avLst/>
                </a:prstGeom>
                <a:noFill/>
              </p:spPr>
            </p:pic>
          </p:grpSp>
          <p:grpSp>
            <p:nvGrpSpPr>
              <p:cNvPr id="15413" name="Group 53"/>
              <p:cNvGrpSpPr>
                <a:grpSpLocks/>
              </p:cNvGrpSpPr>
              <p:nvPr/>
            </p:nvGrpSpPr>
            <p:grpSpPr bwMode="auto">
              <a:xfrm>
                <a:off x="0" y="3509"/>
                <a:ext cx="1245" cy="379"/>
                <a:chOff x="624" y="2255"/>
                <a:chExt cx="1535" cy="502"/>
              </a:xfrm>
            </p:grpSpPr>
            <p:sp>
              <p:nvSpPr>
                <p:cNvPr id="15414" name="AutoShape 54"/>
                <p:cNvSpPr>
                  <a:spLocks noChangeArrowheads="1"/>
                </p:cNvSpPr>
                <p:nvPr/>
              </p:nvSpPr>
              <p:spPr bwMode="auto">
                <a:xfrm>
                  <a:off x="992" y="2398"/>
                  <a:ext cx="346" cy="239"/>
                </a:xfrm>
                <a:prstGeom prst="pentagon">
                  <a:avLst/>
                </a:prstGeom>
                <a:solidFill>
                  <a:srgbClr val="EAEAEA"/>
                </a:solidFill>
                <a:ln w="9525">
                  <a:solidFill>
                    <a:schemeClr val="tx1"/>
                  </a:solidFill>
                  <a:miter lim="800000"/>
                  <a:headEnd/>
                  <a:tailEnd/>
                </a:ln>
                <a:effectLst/>
              </p:spPr>
              <p:txBody>
                <a:bodyPr wrap="none" anchor="ctr"/>
                <a:lstStyle/>
                <a:p>
                  <a:endParaRPr lang="en-US"/>
                </a:p>
              </p:txBody>
            </p:sp>
            <p:sp>
              <p:nvSpPr>
                <p:cNvPr id="15415" name="Text Box 55"/>
                <p:cNvSpPr txBox="1">
                  <a:spLocks noChangeArrowheads="1"/>
                </p:cNvSpPr>
                <p:nvPr/>
              </p:nvSpPr>
              <p:spPr bwMode="auto">
                <a:xfrm>
                  <a:off x="624" y="2255"/>
                  <a:ext cx="333" cy="229"/>
                </a:xfrm>
                <a:prstGeom prst="rect">
                  <a:avLst/>
                </a:prstGeom>
                <a:noFill/>
                <a:ln w="9525">
                  <a:noFill/>
                  <a:miter lim="800000"/>
                  <a:headEnd/>
                  <a:tailEnd/>
                </a:ln>
                <a:effectLst/>
              </p:spPr>
              <p:txBody>
                <a:bodyPr wrap="none">
                  <a:spAutoFit/>
                </a:bodyPr>
                <a:lstStyle/>
                <a:p>
                  <a:r>
                    <a:rPr lang="en-US" sz="1200"/>
                    <a:t>PO</a:t>
                  </a:r>
                  <a:r>
                    <a:rPr lang="en-US" sz="1200" baseline="-25000"/>
                    <a:t>4</a:t>
                  </a:r>
                </a:p>
              </p:txBody>
            </p:sp>
            <p:sp>
              <p:nvSpPr>
                <p:cNvPr id="15416" name="Line 56"/>
                <p:cNvSpPr>
                  <a:spLocks noChangeShapeType="1"/>
                </p:cNvSpPr>
                <p:nvPr/>
              </p:nvSpPr>
              <p:spPr bwMode="auto">
                <a:xfrm flipH="1" flipV="1">
                  <a:off x="853" y="2398"/>
                  <a:ext cx="139" cy="90"/>
                </a:xfrm>
                <a:prstGeom prst="line">
                  <a:avLst/>
                </a:prstGeom>
                <a:noFill/>
                <a:ln w="9525">
                  <a:solidFill>
                    <a:schemeClr val="tx1"/>
                  </a:solidFill>
                  <a:round/>
                  <a:headEnd/>
                  <a:tailEnd/>
                </a:ln>
                <a:effectLst/>
              </p:spPr>
              <p:txBody>
                <a:bodyPr/>
                <a:lstStyle/>
                <a:p>
                  <a:endParaRPr lang="en-US"/>
                </a:p>
              </p:txBody>
            </p:sp>
            <p:sp>
              <p:nvSpPr>
                <p:cNvPr id="15417" name="Line 57"/>
                <p:cNvSpPr>
                  <a:spLocks noChangeShapeType="1"/>
                </p:cNvSpPr>
                <p:nvPr/>
              </p:nvSpPr>
              <p:spPr bwMode="auto">
                <a:xfrm flipH="1">
                  <a:off x="819" y="2637"/>
                  <a:ext cx="242" cy="120"/>
                </a:xfrm>
                <a:prstGeom prst="line">
                  <a:avLst/>
                </a:prstGeom>
                <a:noFill/>
                <a:ln w="9525">
                  <a:solidFill>
                    <a:schemeClr val="tx1"/>
                  </a:solidFill>
                  <a:round/>
                  <a:headEnd/>
                  <a:tailEnd/>
                </a:ln>
                <a:effectLst/>
              </p:spPr>
              <p:txBody>
                <a:bodyPr/>
                <a:lstStyle/>
                <a:p>
                  <a:endParaRPr lang="en-US"/>
                </a:p>
              </p:txBody>
            </p:sp>
            <p:sp>
              <p:nvSpPr>
                <p:cNvPr id="15418" name="Line 58"/>
                <p:cNvSpPr>
                  <a:spLocks noChangeShapeType="1"/>
                </p:cNvSpPr>
                <p:nvPr/>
              </p:nvSpPr>
              <p:spPr bwMode="auto">
                <a:xfrm>
                  <a:off x="1338" y="2488"/>
                  <a:ext cx="243" cy="0"/>
                </a:xfrm>
                <a:prstGeom prst="line">
                  <a:avLst/>
                </a:prstGeom>
                <a:noFill/>
                <a:ln w="9525">
                  <a:solidFill>
                    <a:schemeClr val="tx1"/>
                  </a:solidFill>
                  <a:round/>
                  <a:headEnd/>
                  <a:tailEnd/>
                </a:ln>
                <a:effectLst/>
              </p:spPr>
              <p:txBody>
                <a:bodyPr/>
                <a:lstStyle/>
                <a:p>
                  <a:endParaRPr lang="en-US"/>
                </a:p>
              </p:txBody>
            </p:sp>
            <p:pic>
              <p:nvPicPr>
                <p:cNvPr id="15419" name="Picture 59" descr="DNA Cytosine"/>
                <p:cNvPicPr>
                  <a:picLocks noChangeAspect="1" noChangeArrowheads="1"/>
                </p:cNvPicPr>
                <p:nvPr/>
              </p:nvPicPr>
              <p:blipFill>
                <a:blip r:embed="rId18" cstate="print">
                  <a:lum contrast="20000"/>
                </a:blip>
                <a:srcRect/>
                <a:stretch>
                  <a:fillRect/>
                </a:stretch>
              </p:blipFill>
              <p:spPr bwMode="auto">
                <a:xfrm>
                  <a:off x="1581" y="2428"/>
                  <a:ext cx="578" cy="130"/>
                </a:xfrm>
                <a:prstGeom prst="rect">
                  <a:avLst/>
                </a:prstGeom>
                <a:noFill/>
              </p:spPr>
            </p:pic>
          </p:grpSp>
          <p:grpSp>
            <p:nvGrpSpPr>
              <p:cNvPr id="15421" name="Group 61"/>
              <p:cNvGrpSpPr>
                <a:grpSpLocks/>
              </p:cNvGrpSpPr>
              <p:nvPr/>
            </p:nvGrpSpPr>
            <p:grpSpPr bwMode="auto">
              <a:xfrm>
                <a:off x="4264" y="816"/>
                <a:ext cx="1496" cy="419"/>
                <a:chOff x="2112" y="192"/>
                <a:chExt cx="1744" cy="480"/>
              </a:xfrm>
            </p:grpSpPr>
            <p:pic>
              <p:nvPicPr>
                <p:cNvPr id="15422" name="Picture 62" descr="DNA Ribose upside down"/>
                <p:cNvPicPr>
                  <a:picLocks noChangeAspect="1" noChangeArrowheads="1"/>
                </p:cNvPicPr>
                <p:nvPr/>
              </p:nvPicPr>
              <p:blipFill>
                <a:blip r:embed="rId24" cstate="print"/>
                <a:srcRect/>
                <a:stretch>
                  <a:fillRect/>
                </a:stretch>
              </p:blipFill>
              <p:spPr bwMode="auto">
                <a:xfrm>
                  <a:off x="2923" y="372"/>
                  <a:ext cx="441" cy="285"/>
                </a:xfrm>
                <a:prstGeom prst="rect">
                  <a:avLst/>
                </a:prstGeom>
                <a:noFill/>
              </p:spPr>
            </p:pic>
            <p:sp>
              <p:nvSpPr>
                <p:cNvPr id="15423" name="Line 63"/>
                <p:cNvSpPr>
                  <a:spLocks noChangeShapeType="1"/>
                </p:cNvSpPr>
                <p:nvPr/>
              </p:nvSpPr>
              <p:spPr bwMode="auto">
                <a:xfrm flipH="1">
                  <a:off x="2701" y="522"/>
                  <a:ext cx="295" cy="0"/>
                </a:xfrm>
                <a:prstGeom prst="line">
                  <a:avLst/>
                </a:prstGeom>
                <a:noFill/>
                <a:ln w="9525">
                  <a:solidFill>
                    <a:schemeClr val="tx1"/>
                  </a:solidFill>
                  <a:round/>
                  <a:headEnd/>
                  <a:tailEnd/>
                </a:ln>
                <a:effectLst/>
              </p:spPr>
              <p:txBody>
                <a:bodyPr/>
                <a:lstStyle/>
                <a:p>
                  <a:endParaRPr lang="en-US"/>
                </a:p>
              </p:txBody>
            </p:sp>
            <p:sp>
              <p:nvSpPr>
                <p:cNvPr id="15424" name="Text Box 64"/>
                <p:cNvSpPr txBox="1">
                  <a:spLocks noChangeArrowheads="1"/>
                </p:cNvSpPr>
                <p:nvPr/>
              </p:nvSpPr>
              <p:spPr bwMode="auto">
                <a:xfrm>
                  <a:off x="3512" y="192"/>
                  <a:ext cx="344" cy="220"/>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5425" name="Line 65"/>
                <p:cNvSpPr>
                  <a:spLocks noChangeShapeType="1"/>
                </p:cNvSpPr>
                <p:nvPr/>
              </p:nvSpPr>
              <p:spPr bwMode="auto">
                <a:xfrm flipV="1">
                  <a:off x="3254" y="282"/>
                  <a:ext cx="258" cy="120"/>
                </a:xfrm>
                <a:prstGeom prst="line">
                  <a:avLst/>
                </a:prstGeom>
                <a:noFill/>
                <a:ln w="9525">
                  <a:solidFill>
                    <a:schemeClr val="tx1"/>
                  </a:solidFill>
                  <a:round/>
                  <a:headEnd/>
                  <a:tailEnd/>
                </a:ln>
                <a:effectLst/>
              </p:spPr>
              <p:txBody>
                <a:bodyPr/>
                <a:lstStyle/>
                <a:p>
                  <a:endParaRPr lang="en-US"/>
                </a:p>
              </p:txBody>
            </p:sp>
            <p:pic>
              <p:nvPicPr>
                <p:cNvPr id="15426" name="Picture 66" descr="DNA Cytosine flipped"/>
                <p:cNvPicPr>
                  <a:picLocks noChangeAspect="1" noChangeArrowheads="1"/>
                </p:cNvPicPr>
                <p:nvPr/>
              </p:nvPicPr>
              <p:blipFill>
                <a:blip r:embed="rId25" cstate="print">
                  <a:lum contrast="20000"/>
                </a:blip>
                <a:srcRect/>
                <a:stretch>
                  <a:fillRect/>
                </a:stretch>
              </p:blipFill>
              <p:spPr bwMode="auto">
                <a:xfrm>
                  <a:off x="2112" y="462"/>
                  <a:ext cx="618" cy="122"/>
                </a:xfrm>
                <a:prstGeom prst="rect">
                  <a:avLst/>
                </a:prstGeom>
                <a:noFill/>
              </p:spPr>
            </p:pic>
            <p:sp>
              <p:nvSpPr>
                <p:cNvPr id="15427" name="Line 67"/>
                <p:cNvSpPr>
                  <a:spLocks noChangeShapeType="1"/>
                </p:cNvSpPr>
                <p:nvPr/>
              </p:nvSpPr>
              <p:spPr bwMode="auto">
                <a:xfrm>
                  <a:off x="3312" y="528"/>
                  <a:ext cx="192" cy="144"/>
                </a:xfrm>
                <a:prstGeom prst="line">
                  <a:avLst/>
                </a:prstGeom>
                <a:noFill/>
                <a:ln w="9525">
                  <a:solidFill>
                    <a:schemeClr val="tx1"/>
                  </a:solidFill>
                  <a:round/>
                  <a:headEnd/>
                  <a:tailEnd/>
                </a:ln>
                <a:effectLst/>
              </p:spPr>
              <p:txBody>
                <a:bodyPr/>
                <a:lstStyle/>
                <a:p>
                  <a:endParaRPr lang="en-US"/>
                </a:p>
              </p:txBody>
            </p:sp>
          </p:grpSp>
          <p:grpSp>
            <p:nvGrpSpPr>
              <p:cNvPr id="15428" name="Group 68"/>
              <p:cNvGrpSpPr>
                <a:grpSpLocks/>
              </p:cNvGrpSpPr>
              <p:nvPr/>
            </p:nvGrpSpPr>
            <p:grpSpPr bwMode="auto">
              <a:xfrm>
                <a:off x="4256" y="1198"/>
                <a:ext cx="1390" cy="383"/>
                <a:chOff x="2112" y="625"/>
                <a:chExt cx="1712" cy="496"/>
              </a:xfrm>
            </p:grpSpPr>
            <p:pic>
              <p:nvPicPr>
                <p:cNvPr id="15429" name="Picture 69" descr="DNA Ribose upside down"/>
                <p:cNvPicPr>
                  <a:picLocks noChangeAspect="1" noChangeArrowheads="1"/>
                </p:cNvPicPr>
                <p:nvPr/>
              </p:nvPicPr>
              <p:blipFill>
                <a:blip r:embed="rId5" cstate="print"/>
                <a:srcRect/>
                <a:stretch>
                  <a:fillRect/>
                </a:stretch>
              </p:blipFill>
              <p:spPr bwMode="auto">
                <a:xfrm>
                  <a:off x="2882" y="818"/>
                  <a:ext cx="425" cy="303"/>
                </a:xfrm>
                <a:prstGeom prst="rect">
                  <a:avLst/>
                </a:prstGeom>
                <a:noFill/>
              </p:spPr>
            </p:pic>
            <p:sp>
              <p:nvSpPr>
                <p:cNvPr id="15430" name="Text Box 70"/>
                <p:cNvSpPr txBox="1">
                  <a:spLocks noChangeArrowheads="1"/>
                </p:cNvSpPr>
                <p:nvPr/>
              </p:nvSpPr>
              <p:spPr bwMode="auto">
                <a:xfrm>
                  <a:off x="3460" y="625"/>
                  <a:ext cx="364" cy="248"/>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5431" name="Line 71"/>
                <p:cNvSpPr>
                  <a:spLocks noChangeShapeType="1"/>
                </p:cNvSpPr>
                <p:nvPr/>
              </p:nvSpPr>
              <p:spPr bwMode="auto">
                <a:xfrm flipV="1">
                  <a:off x="3210" y="706"/>
                  <a:ext cx="248" cy="160"/>
                </a:xfrm>
                <a:prstGeom prst="line">
                  <a:avLst/>
                </a:prstGeom>
                <a:noFill/>
                <a:ln w="9525">
                  <a:solidFill>
                    <a:schemeClr val="tx1"/>
                  </a:solidFill>
                  <a:round/>
                  <a:headEnd/>
                  <a:tailEnd/>
                </a:ln>
                <a:effectLst/>
              </p:spPr>
              <p:txBody>
                <a:bodyPr/>
                <a:lstStyle/>
                <a:p>
                  <a:endParaRPr lang="en-US"/>
                </a:p>
              </p:txBody>
            </p:sp>
            <p:pic>
              <p:nvPicPr>
                <p:cNvPr id="15432" name="Picture 72" descr="DNA adenine flipped"/>
                <p:cNvPicPr>
                  <a:picLocks noChangeAspect="1" noChangeArrowheads="1"/>
                </p:cNvPicPr>
                <p:nvPr/>
              </p:nvPicPr>
              <p:blipFill>
                <a:blip r:embed="rId6" cstate="print">
                  <a:lum contrast="20000"/>
                </a:blip>
                <a:srcRect/>
                <a:stretch>
                  <a:fillRect/>
                </a:stretch>
              </p:blipFill>
              <p:spPr bwMode="auto">
                <a:xfrm>
                  <a:off x="2112" y="930"/>
                  <a:ext cx="608" cy="131"/>
                </a:xfrm>
                <a:prstGeom prst="rect">
                  <a:avLst/>
                </a:prstGeom>
                <a:noFill/>
              </p:spPr>
            </p:pic>
            <p:sp>
              <p:nvSpPr>
                <p:cNvPr id="15433" name="Line 73"/>
                <p:cNvSpPr>
                  <a:spLocks noChangeShapeType="1"/>
                </p:cNvSpPr>
                <p:nvPr/>
              </p:nvSpPr>
              <p:spPr bwMode="auto">
                <a:xfrm flipH="1">
                  <a:off x="2679" y="994"/>
                  <a:ext cx="283" cy="0"/>
                </a:xfrm>
                <a:prstGeom prst="line">
                  <a:avLst/>
                </a:prstGeom>
                <a:noFill/>
                <a:ln w="9525">
                  <a:solidFill>
                    <a:schemeClr val="tx1"/>
                  </a:solidFill>
                  <a:round/>
                  <a:headEnd/>
                  <a:tailEnd/>
                </a:ln>
                <a:effectLst/>
              </p:spPr>
              <p:txBody>
                <a:bodyPr/>
                <a:lstStyle/>
                <a:p>
                  <a:endParaRPr lang="en-US"/>
                </a:p>
              </p:txBody>
            </p:sp>
            <p:sp>
              <p:nvSpPr>
                <p:cNvPr id="15434" name="Line 74"/>
                <p:cNvSpPr>
                  <a:spLocks noChangeShapeType="1"/>
                </p:cNvSpPr>
                <p:nvPr/>
              </p:nvSpPr>
              <p:spPr bwMode="auto">
                <a:xfrm>
                  <a:off x="3264" y="1008"/>
                  <a:ext cx="144" cy="96"/>
                </a:xfrm>
                <a:prstGeom prst="line">
                  <a:avLst/>
                </a:prstGeom>
                <a:noFill/>
                <a:ln w="9525">
                  <a:solidFill>
                    <a:schemeClr val="tx1"/>
                  </a:solidFill>
                  <a:round/>
                  <a:headEnd/>
                  <a:tailEnd/>
                </a:ln>
                <a:effectLst/>
              </p:spPr>
              <p:txBody>
                <a:bodyPr/>
                <a:lstStyle/>
                <a:p>
                  <a:endParaRPr lang="en-US"/>
                </a:p>
              </p:txBody>
            </p:sp>
          </p:grpSp>
          <p:grpSp>
            <p:nvGrpSpPr>
              <p:cNvPr id="15435" name="Group 75"/>
              <p:cNvGrpSpPr>
                <a:grpSpLocks/>
              </p:cNvGrpSpPr>
              <p:nvPr/>
            </p:nvGrpSpPr>
            <p:grpSpPr bwMode="auto">
              <a:xfrm>
                <a:off x="4256" y="1568"/>
                <a:ext cx="1348" cy="349"/>
                <a:chOff x="2112" y="1104"/>
                <a:chExt cx="1660" cy="452"/>
              </a:xfrm>
            </p:grpSpPr>
            <p:pic>
              <p:nvPicPr>
                <p:cNvPr id="15436" name="Picture 76" descr="DNA Ribose upside down"/>
                <p:cNvPicPr>
                  <a:picLocks noChangeAspect="1" noChangeArrowheads="1"/>
                </p:cNvPicPr>
                <p:nvPr/>
              </p:nvPicPr>
              <p:blipFill>
                <a:blip r:embed="rId7" cstate="print"/>
                <a:srcRect/>
                <a:stretch>
                  <a:fillRect/>
                </a:stretch>
              </p:blipFill>
              <p:spPr bwMode="auto">
                <a:xfrm>
                  <a:off x="2880" y="1248"/>
                  <a:ext cx="427" cy="308"/>
                </a:xfrm>
                <a:prstGeom prst="rect">
                  <a:avLst/>
                </a:prstGeom>
                <a:noFill/>
              </p:spPr>
            </p:pic>
            <p:sp>
              <p:nvSpPr>
                <p:cNvPr id="15437" name="Line 77"/>
                <p:cNvSpPr>
                  <a:spLocks noChangeShapeType="1"/>
                </p:cNvSpPr>
                <p:nvPr/>
              </p:nvSpPr>
              <p:spPr bwMode="auto">
                <a:xfrm flipH="1" flipV="1">
                  <a:off x="2682" y="1415"/>
                  <a:ext cx="285" cy="0"/>
                </a:xfrm>
                <a:prstGeom prst="line">
                  <a:avLst/>
                </a:prstGeom>
                <a:noFill/>
                <a:ln w="9525">
                  <a:solidFill>
                    <a:schemeClr val="tx1"/>
                  </a:solidFill>
                  <a:round/>
                  <a:headEnd/>
                  <a:tailEnd/>
                </a:ln>
                <a:effectLst/>
              </p:spPr>
              <p:txBody>
                <a:bodyPr/>
                <a:lstStyle/>
                <a:p>
                  <a:endParaRPr lang="en-US"/>
                </a:p>
              </p:txBody>
            </p:sp>
            <p:sp>
              <p:nvSpPr>
                <p:cNvPr id="15438" name="Text Box 78"/>
                <p:cNvSpPr txBox="1">
                  <a:spLocks noChangeArrowheads="1"/>
                </p:cNvSpPr>
                <p:nvPr/>
              </p:nvSpPr>
              <p:spPr bwMode="auto">
                <a:xfrm>
                  <a:off x="3409" y="1104"/>
                  <a:ext cx="363" cy="248"/>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5439" name="Line 79"/>
                <p:cNvSpPr>
                  <a:spLocks noChangeShapeType="1"/>
                </p:cNvSpPr>
                <p:nvPr/>
              </p:nvSpPr>
              <p:spPr bwMode="auto">
                <a:xfrm flipV="1">
                  <a:off x="3216" y="1155"/>
                  <a:ext cx="178" cy="130"/>
                </a:xfrm>
                <a:prstGeom prst="line">
                  <a:avLst/>
                </a:prstGeom>
                <a:noFill/>
                <a:ln w="9525">
                  <a:solidFill>
                    <a:schemeClr val="tx1"/>
                  </a:solidFill>
                  <a:round/>
                  <a:headEnd/>
                  <a:tailEnd/>
                </a:ln>
                <a:effectLst/>
              </p:spPr>
              <p:txBody>
                <a:bodyPr/>
                <a:lstStyle/>
                <a:p>
                  <a:endParaRPr lang="en-US"/>
                </a:p>
              </p:txBody>
            </p:sp>
            <p:sp>
              <p:nvSpPr>
                <p:cNvPr id="15440" name="Line 80"/>
                <p:cNvSpPr>
                  <a:spLocks noChangeShapeType="1"/>
                </p:cNvSpPr>
                <p:nvPr/>
              </p:nvSpPr>
              <p:spPr bwMode="auto">
                <a:xfrm>
                  <a:off x="3288" y="1415"/>
                  <a:ext cx="178" cy="130"/>
                </a:xfrm>
                <a:prstGeom prst="line">
                  <a:avLst/>
                </a:prstGeom>
                <a:noFill/>
                <a:ln w="9525">
                  <a:solidFill>
                    <a:schemeClr val="tx1"/>
                  </a:solidFill>
                  <a:round/>
                  <a:headEnd/>
                  <a:tailEnd/>
                </a:ln>
                <a:effectLst/>
              </p:spPr>
              <p:txBody>
                <a:bodyPr/>
                <a:lstStyle/>
                <a:p>
                  <a:endParaRPr lang="en-US"/>
                </a:p>
              </p:txBody>
            </p:sp>
            <p:pic>
              <p:nvPicPr>
                <p:cNvPr id="15441" name="Picture 81" descr="DNA Thymine flipped"/>
                <p:cNvPicPr>
                  <a:picLocks noChangeAspect="1" noChangeArrowheads="1"/>
                </p:cNvPicPr>
                <p:nvPr/>
              </p:nvPicPr>
              <p:blipFill>
                <a:blip r:embed="rId8" cstate="print">
                  <a:lum contrast="20000"/>
                </a:blip>
                <a:srcRect/>
                <a:stretch>
                  <a:fillRect/>
                </a:stretch>
              </p:blipFill>
              <p:spPr bwMode="auto">
                <a:xfrm>
                  <a:off x="2112" y="1350"/>
                  <a:ext cx="594" cy="142"/>
                </a:xfrm>
                <a:prstGeom prst="rect">
                  <a:avLst/>
                </a:prstGeom>
                <a:noFill/>
              </p:spPr>
            </p:pic>
          </p:grpSp>
          <p:grpSp>
            <p:nvGrpSpPr>
              <p:cNvPr id="15442" name="Group 82"/>
              <p:cNvGrpSpPr>
                <a:grpSpLocks/>
              </p:cNvGrpSpPr>
              <p:nvPr/>
            </p:nvGrpSpPr>
            <p:grpSpPr bwMode="auto">
              <a:xfrm>
                <a:off x="4295" y="1939"/>
                <a:ext cx="1309" cy="386"/>
                <a:chOff x="2160" y="1056"/>
                <a:chExt cx="1612" cy="500"/>
              </a:xfrm>
            </p:grpSpPr>
            <p:pic>
              <p:nvPicPr>
                <p:cNvPr id="15443" name="Picture 83" descr="DNA Ribose upside down"/>
                <p:cNvPicPr>
                  <a:picLocks noChangeAspect="1" noChangeArrowheads="1"/>
                </p:cNvPicPr>
                <p:nvPr/>
              </p:nvPicPr>
              <p:blipFill>
                <a:blip r:embed="rId7" cstate="print"/>
                <a:srcRect/>
                <a:stretch>
                  <a:fillRect/>
                </a:stretch>
              </p:blipFill>
              <p:spPr bwMode="auto">
                <a:xfrm>
                  <a:off x="2928" y="1248"/>
                  <a:ext cx="427" cy="308"/>
                </a:xfrm>
                <a:prstGeom prst="rect">
                  <a:avLst/>
                </a:prstGeom>
                <a:noFill/>
              </p:spPr>
            </p:pic>
            <p:sp>
              <p:nvSpPr>
                <p:cNvPr id="15444" name="Line 84"/>
                <p:cNvSpPr>
                  <a:spLocks noChangeShapeType="1"/>
                </p:cNvSpPr>
                <p:nvPr/>
              </p:nvSpPr>
              <p:spPr bwMode="auto">
                <a:xfrm flipH="1" flipV="1">
                  <a:off x="2730" y="1415"/>
                  <a:ext cx="285" cy="0"/>
                </a:xfrm>
                <a:prstGeom prst="line">
                  <a:avLst/>
                </a:prstGeom>
                <a:noFill/>
                <a:ln w="9525">
                  <a:solidFill>
                    <a:schemeClr val="tx1"/>
                  </a:solidFill>
                  <a:round/>
                  <a:headEnd/>
                  <a:tailEnd/>
                </a:ln>
                <a:effectLst/>
              </p:spPr>
              <p:txBody>
                <a:bodyPr/>
                <a:lstStyle/>
                <a:p>
                  <a:endParaRPr lang="en-US"/>
                </a:p>
              </p:txBody>
            </p:sp>
            <p:sp>
              <p:nvSpPr>
                <p:cNvPr id="15445" name="Text Box 85"/>
                <p:cNvSpPr txBox="1">
                  <a:spLocks noChangeArrowheads="1"/>
                </p:cNvSpPr>
                <p:nvPr/>
              </p:nvSpPr>
              <p:spPr bwMode="auto">
                <a:xfrm>
                  <a:off x="3409" y="1056"/>
                  <a:ext cx="363" cy="249"/>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5446" name="Line 86"/>
                <p:cNvSpPr>
                  <a:spLocks noChangeShapeType="1"/>
                </p:cNvSpPr>
                <p:nvPr/>
              </p:nvSpPr>
              <p:spPr bwMode="auto">
                <a:xfrm flipV="1">
                  <a:off x="3264" y="1155"/>
                  <a:ext cx="178" cy="130"/>
                </a:xfrm>
                <a:prstGeom prst="line">
                  <a:avLst/>
                </a:prstGeom>
                <a:noFill/>
                <a:ln w="9525">
                  <a:solidFill>
                    <a:schemeClr val="tx1"/>
                  </a:solidFill>
                  <a:round/>
                  <a:headEnd/>
                  <a:tailEnd/>
                </a:ln>
                <a:effectLst/>
              </p:spPr>
              <p:txBody>
                <a:bodyPr/>
                <a:lstStyle/>
                <a:p>
                  <a:endParaRPr lang="en-US"/>
                </a:p>
              </p:txBody>
            </p:sp>
            <p:sp>
              <p:nvSpPr>
                <p:cNvPr id="15447" name="Line 87"/>
                <p:cNvSpPr>
                  <a:spLocks noChangeShapeType="1"/>
                </p:cNvSpPr>
                <p:nvPr/>
              </p:nvSpPr>
              <p:spPr bwMode="auto">
                <a:xfrm>
                  <a:off x="3336" y="1415"/>
                  <a:ext cx="178" cy="130"/>
                </a:xfrm>
                <a:prstGeom prst="line">
                  <a:avLst/>
                </a:prstGeom>
                <a:noFill/>
                <a:ln w="9525">
                  <a:solidFill>
                    <a:schemeClr val="tx1"/>
                  </a:solidFill>
                  <a:round/>
                  <a:headEnd/>
                  <a:tailEnd/>
                </a:ln>
                <a:effectLst/>
              </p:spPr>
              <p:txBody>
                <a:bodyPr/>
                <a:lstStyle/>
                <a:p>
                  <a:endParaRPr lang="en-US"/>
                </a:p>
              </p:txBody>
            </p:sp>
            <p:pic>
              <p:nvPicPr>
                <p:cNvPr id="15448" name="Picture 88" descr="DNA Thymine flipped"/>
                <p:cNvPicPr>
                  <a:picLocks noChangeAspect="1" noChangeArrowheads="1"/>
                </p:cNvPicPr>
                <p:nvPr/>
              </p:nvPicPr>
              <p:blipFill>
                <a:blip r:embed="rId8" cstate="print">
                  <a:lum contrast="20000"/>
                </a:blip>
                <a:srcRect/>
                <a:stretch>
                  <a:fillRect/>
                </a:stretch>
              </p:blipFill>
              <p:spPr bwMode="auto">
                <a:xfrm>
                  <a:off x="2160" y="1350"/>
                  <a:ext cx="594" cy="142"/>
                </a:xfrm>
                <a:prstGeom prst="rect">
                  <a:avLst/>
                </a:prstGeom>
                <a:noFill/>
              </p:spPr>
            </p:pic>
          </p:grpSp>
          <p:grpSp>
            <p:nvGrpSpPr>
              <p:cNvPr id="15449" name="Group 89"/>
              <p:cNvGrpSpPr>
                <a:grpSpLocks/>
              </p:cNvGrpSpPr>
              <p:nvPr/>
            </p:nvGrpSpPr>
            <p:grpSpPr bwMode="auto">
              <a:xfrm>
                <a:off x="4256" y="2272"/>
                <a:ext cx="1466" cy="408"/>
                <a:chOff x="2112" y="2013"/>
                <a:chExt cx="1947" cy="506"/>
              </a:xfrm>
            </p:grpSpPr>
            <p:pic>
              <p:nvPicPr>
                <p:cNvPr id="15450" name="Picture 90" descr="DNA Ribose upside down"/>
                <p:cNvPicPr>
                  <a:picLocks noChangeAspect="1" noChangeArrowheads="1"/>
                </p:cNvPicPr>
                <p:nvPr/>
              </p:nvPicPr>
              <p:blipFill>
                <a:blip r:embed="rId9" cstate="print"/>
                <a:srcRect/>
                <a:stretch>
                  <a:fillRect/>
                </a:stretch>
              </p:blipFill>
              <p:spPr bwMode="auto">
                <a:xfrm>
                  <a:off x="3053" y="2202"/>
                  <a:ext cx="492" cy="317"/>
                </a:xfrm>
                <a:prstGeom prst="rect">
                  <a:avLst/>
                </a:prstGeom>
                <a:noFill/>
              </p:spPr>
            </p:pic>
            <p:sp>
              <p:nvSpPr>
                <p:cNvPr id="15451" name="Text Box 91"/>
                <p:cNvSpPr txBox="1">
                  <a:spLocks noChangeArrowheads="1"/>
                </p:cNvSpPr>
                <p:nvPr/>
              </p:nvSpPr>
              <p:spPr bwMode="auto">
                <a:xfrm>
                  <a:off x="3667" y="2013"/>
                  <a:ext cx="392" cy="238"/>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5452" name="Line 92"/>
                <p:cNvSpPr>
                  <a:spLocks noChangeShapeType="1"/>
                </p:cNvSpPr>
                <p:nvPr/>
              </p:nvSpPr>
              <p:spPr bwMode="auto">
                <a:xfrm flipV="1">
                  <a:off x="3422" y="2102"/>
                  <a:ext cx="245" cy="133"/>
                </a:xfrm>
                <a:prstGeom prst="line">
                  <a:avLst/>
                </a:prstGeom>
                <a:noFill/>
                <a:ln w="9525">
                  <a:solidFill>
                    <a:schemeClr val="tx1"/>
                  </a:solidFill>
                  <a:round/>
                  <a:headEnd/>
                  <a:tailEnd/>
                </a:ln>
                <a:effectLst/>
              </p:spPr>
              <p:txBody>
                <a:bodyPr/>
                <a:lstStyle/>
                <a:p>
                  <a:endParaRPr lang="en-US"/>
                </a:p>
              </p:txBody>
            </p:sp>
            <p:sp>
              <p:nvSpPr>
                <p:cNvPr id="15453" name="Line 93"/>
                <p:cNvSpPr>
                  <a:spLocks noChangeShapeType="1"/>
                </p:cNvSpPr>
                <p:nvPr/>
              </p:nvSpPr>
              <p:spPr bwMode="auto">
                <a:xfrm>
                  <a:off x="3504" y="2403"/>
                  <a:ext cx="204" cy="100"/>
                </a:xfrm>
                <a:prstGeom prst="line">
                  <a:avLst/>
                </a:prstGeom>
                <a:noFill/>
                <a:ln w="9525">
                  <a:solidFill>
                    <a:schemeClr val="tx1"/>
                  </a:solidFill>
                  <a:round/>
                  <a:headEnd/>
                  <a:tailEnd/>
                </a:ln>
                <a:effectLst/>
              </p:spPr>
              <p:txBody>
                <a:bodyPr/>
                <a:lstStyle/>
                <a:p>
                  <a:endParaRPr lang="en-US"/>
                </a:p>
              </p:txBody>
            </p:sp>
            <p:pic>
              <p:nvPicPr>
                <p:cNvPr id="15454" name="Picture 94" descr="DNA Guanine flipped"/>
                <p:cNvPicPr>
                  <a:picLocks noChangeAspect="1" noChangeArrowheads="1"/>
                </p:cNvPicPr>
                <p:nvPr/>
              </p:nvPicPr>
              <p:blipFill>
                <a:blip r:embed="rId10" cstate="print">
                  <a:lum contrast="20000"/>
                </a:blip>
                <a:srcRect/>
                <a:stretch>
                  <a:fillRect/>
                </a:stretch>
              </p:blipFill>
              <p:spPr bwMode="auto">
                <a:xfrm>
                  <a:off x="2112" y="2302"/>
                  <a:ext cx="687" cy="140"/>
                </a:xfrm>
                <a:prstGeom prst="rect">
                  <a:avLst/>
                </a:prstGeom>
                <a:noFill/>
              </p:spPr>
            </p:pic>
            <p:sp>
              <p:nvSpPr>
                <p:cNvPr id="15455" name="Line 95"/>
                <p:cNvSpPr>
                  <a:spLocks noChangeShapeType="1"/>
                </p:cNvSpPr>
                <p:nvPr/>
              </p:nvSpPr>
              <p:spPr bwMode="auto">
                <a:xfrm flipH="1">
                  <a:off x="2767" y="2369"/>
                  <a:ext cx="368" cy="0"/>
                </a:xfrm>
                <a:prstGeom prst="line">
                  <a:avLst/>
                </a:prstGeom>
                <a:noFill/>
                <a:ln w="9525">
                  <a:solidFill>
                    <a:schemeClr val="tx1"/>
                  </a:solidFill>
                  <a:round/>
                  <a:headEnd/>
                  <a:tailEnd/>
                </a:ln>
                <a:effectLst/>
              </p:spPr>
              <p:txBody>
                <a:bodyPr/>
                <a:lstStyle/>
                <a:p>
                  <a:endParaRPr lang="en-US"/>
                </a:p>
              </p:txBody>
            </p:sp>
          </p:grpSp>
          <p:grpSp>
            <p:nvGrpSpPr>
              <p:cNvPr id="15456" name="Group 96"/>
              <p:cNvGrpSpPr>
                <a:grpSpLocks/>
              </p:cNvGrpSpPr>
              <p:nvPr/>
            </p:nvGrpSpPr>
            <p:grpSpPr bwMode="auto">
              <a:xfrm>
                <a:off x="4256" y="2641"/>
                <a:ext cx="1469" cy="410"/>
                <a:chOff x="2112" y="2493"/>
                <a:chExt cx="1890" cy="531"/>
              </a:xfrm>
            </p:grpSpPr>
            <p:pic>
              <p:nvPicPr>
                <p:cNvPr id="15457" name="Picture 97" descr="DNA Ribose upside down"/>
                <p:cNvPicPr>
                  <a:picLocks noChangeAspect="1" noChangeArrowheads="1"/>
                </p:cNvPicPr>
                <p:nvPr/>
              </p:nvPicPr>
              <p:blipFill>
                <a:blip r:embed="rId11" cstate="print"/>
                <a:srcRect/>
                <a:stretch>
                  <a:fillRect/>
                </a:stretch>
              </p:blipFill>
              <p:spPr bwMode="auto">
                <a:xfrm>
                  <a:off x="2976" y="2688"/>
                  <a:ext cx="477" cy="303"/>
                </a:xfrm>
                <a:prstGeom prst="rect">
                  <a:avLst/>
                </a:prstGeom>
                <a:noFill/>
              </p:spPr>
            </p:pic>
            <p:sp>
              <p:nvSpPr>
                <p:cNvPr id="15458" name="Text Box 98"/>
                <p:cNvSpPr txBox="1">
                  <a:spLocks noChangeArrowheads="1"/>
                </p:cNvSpPr>
                <p:nvPr/>
              </p:nvSpPr>
              <p:spPr bwMode="auto">
                <a:xfrm>
                  <a:off x="3623" y="2493"/>
                  <a:ext cx="379" cy="249"/>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5459" name="Line 99"/>
                <p:cNvSpPr>
                  <a:spLocks noChangeShapeType="1"/>
                </p:cNvSpPr>
                <p:nvPr/>
              </p:nvSpPr>
              <p:spPr bwMode="auto">
                <a:xfrm flipV="1">
                  <a:off x="3344" y="2576"/>
                  <a:ext cx="278" cy="160"/>
                </a:xfrm>
                <a:prstGeom prst="line">
                  <a:avLst/>
                </a:prstGeom>
                <a:noFill/>
                <a:ln w="9525">
                  <a:solidFill>
                    <a:schemeClr val="tx1"/>
                  </a:solidFill>
                  <a:round/>
                  <a:headEnd/>
                  <a:tailEnd/>
                </a:ln>
                <a:effectLst/>
              </p:spPr>
              <p:txBody>
                <a:bodyPr/>
                <a:lstStyle/>
                <a:p>
                  <a:endParaRPr lang="en-US"/>
                </a:p>
              </p:txBody>
            </p:sp>
            <p:sp>
              <p:nvSpPr>
                <p:cNvPr id="15460" name="Line 100"/>
                <p:cNvSpPr>
                  <a:spLocks noChangeShapeType="1"/>
                </p:cNvSpPr>
                <p:nvPr/>
              </p:nvSpPr>
              <p:spPr bwMode="auto">
                <a:xfrm>
                  <a:off x="3423" y="2864"/>
                  <a:ext cx="278" cy="160"/>
                </a:xfrm>
                <a:prstGeom prst="line">
                  <a:avLst/>
                </a:prstGeom>
                <a:noFill/>
                <a:ln w="9525">
                  <a:solidFill>
                    <a:schemeClr val="tx1"/>
                  </a:solidFill>
                  <a:round/>
                  <a:headEnd/>
                  <a:tailEnd/>
                </a:ln>
                <a:effectLst/>
              </p:spPr>
              <p:txBody>
                <a:bodyPr/>
                <a:lstStyle/>
                <a:p>
                  <a:endParaRPr lang="en-US"/>
                </a:p>
              </p:txBody>
            </p:sp>
            <p:pic>
              <p:nvPicPr>
                <p:cNvPr id="15461" name="Picture 101" descr="DNA adenine flipped"/>
                <p:cNvPicPr>
                  <a:picLocks noChangeAspect="1" noChangeArrowheads="1"/>
                </p:cNvPicPr>
                <p:nvPr/>
              </p:nvPicPr>
              <p:blipFill>
                <a:blip r:embed="rId12" cstate="print">
                  <a:lum contrast="20000"/>
                </a:blip>
                <a:srcRect/>
                <a:stretch>
                  <a:fillRect/>
                </a:stretch>
              </p:blipFill>
              <p:spPr bwMode="auto">
                <a:xfrm>
                  <a:off x="2112" y="2800"/>
                  <a:ext cx="682" cy="131"/>
                </a:xfrm>
                <a:prstGeom prst="rect">
                  <a:avLst/>
                </a:prstGeom>
                <a:noFill/>
              </p:spPr>
            </p:pic>
            <p:sp>
              <p:nvSpPr>
                <p:cNvPr id="15462" name="Line 102"/>
                <p:cNvSpPr>
                  <a:spLocks noChangeShapeType="1"/>
                </p:cNvSpPr>
                <p:nvPr/>
              </p:nvSpPr>
              <p:spPr bwMode="auto">
                <a:xfrm flipH="1">
                  <a:off x="2748" y="2864"/>
                  <a:ext cx="318" cy="0"/>
                </a:xfrm>
                <a:prstGeom prst="line">
                  <a:avLst/>
                </a:prstGeom>
                <a:noFill/>
                <a:ln w="9525">
                  <a:solidFill>
                    <a:schemeClr val="tx1"/>
                  </a:solidFill>
                  <a:round/>
                  <a:headEnd/>
                  <a:tailEnd/>
                </a:ln>
                <a:effectLst/>
              </p:spPr>
              <p:txBody>
                <a:bodyPr/>
                <a:lstStyle/>
                <a:p>
                  <a:endParaRPr lang="en-US"/>
                </a:p>
              </p:txBody>
            </p:sp>
          </p:grpSp>
          <p:grpSp>
            <p:nvGrpSpPr>
              <p:cNvPr id="15463" name="Group 103"/>
              <p:cNvGrpSpPr>
                <a:grpSpLocks/>
              </p:cNvGrpSpPr>
              <p:nvPr/>
            </p:nvGrpSpPr>
            <p:grpSpPr bwMode="auto">
              <a:xfrm>
                <a:off x="4256" y="2977"/>
                <a:ext cx="1504" cy="430"/>
                <a:chOff x="2112" y="2929"/>
                <a:chExt cx="1852" cy="557"/>
              </a:xfrm>
            </p:grpSpPr>
            <p:pic>
              <p:nvPicPr>
                <p:cNvPr id="15464" name="Picture 104" descr="DNA Ribose upside down"/>
                <p:cNvPicPr>
                  <a:picLocks noChangeAspect="1" noChangeArrowheads="1"/>
                </p:cNvPicPr>
                <p:nvPr/>
              </p:nvPicPr>
              <p:blipFill>
                <a:blip r:embed="rId13" cstate="print"/>
                <a:srcRect/>
                <a:stretch>
                  <a:fillRect/>
                </a:stretch>
              </p:blipFill>
              <p:spPr bwMode="auto">
                <a:xfrm>
                  <a:off x="2975" y="3144"/>
                  <a:ext cx="471" cy="342"/>
                </a:xfrm>
                <a:prstGeom prst="rect">
                  <a:avLst/>
                </a:prstGeom>
                <a:noFill/>
              </p:spPr>
            </p:pic>
            <p:sp>
              <p:nvSpPr>
                <p:cNvPr id="15465" name="Line 105"/>
                <p:cNvSpPr>
                  <a:spLocks noChangeShapeType="1"/>
                </p:cNvSpPr>
                <p:nvPr/>
              </p:nvSpPr>
              <p:spPr bwMode="auto">
                <a:xfrm flipH="1">
                  <a:off x="2740" y="3324"/>
                  <a:ext cx="314" cy="0"/>
                </a:xfrm>
                <a:prstGeom prst="line">
                  <a:avLst/>
                </a:prstGeom>
                <a:noFill/>
                <a:ln w="9525">
                  <a:solidFill>
                    <a:schemeClr val="tx1"/>
                  </a:solidFill>
                  <a:round/>
                  <a:headEnd/>
                  <a:tailEnd/>
                </a:ln>
                <a:effectLst/>
              </p:spPr>
              <p:txBody>
                <a:bodyPr/>
                <a:lstStyle/>
                <a:p>
                  <a:endParaRPr lang="en-US"/>
                </a:p>
              </p:txBody>
            </p:sp>
            <p:sp>
              <p:nvSpPr>
                <p:cNvPr id="15466" name="Text Box 106"/>
                <p:cNvSpPr txBox="1">
                  <a:spLocks noChangeArrowheads="1"/>
                </p:cNvSpPr>
                <p:nvPr/>
              </p:nvSpPr>
              <p:spPr bwMode="auto">
                <a:xfrm>
                  <a:off x="3600" y="2929"/>
                  <a:ext cx="364" cy="248"/>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5467" name="Line 107"/>
                <p:cNvSpPr>
                  <a:spLocks noChangeShapeType="1"/>
                </p:cNvSpPr>
                <p:nvPr/>
              </p:nvSpPr>
              <p:spPr bwMode="auto">
                <a:xfrm flipV="1">
                  <a:off x="3329" y="3036"/>
                  <a:ext cx="274" cy="144"/>
                </a:xfrm>
                <a:prstGeom prst="line">
                  <a:avLst/>
                </a:prstGeom>
                <a:noFill/>
                <a:ln w="9525">
                  <a:solidFill>
                    <a:schemeClr val="tx1"/>
                  </a:solidFill>
                  <a:round/>
                  <a:headEnd/>
                  <a:tailEnd/>
                </a:ln>
                <a:effectLst/>
              </p:spPr>
              <p:txBody>
                <a:bodyPr/>
                <a:lstStyle/>
                <a:p>
                  <a:endParaRPr lang="en-US"/>
                </a:p>
              </p:txBody>
            </p:sp>
            <p:pic>
              <p:nvPicPr>
                <p:cNvPr id="15468" name="Picture 108" descr="DNA Cytosine flipped"/>
                <p:cNvPicPr>
                  <a:picLocks noChangeAspect="1" noChangeArrowheads="1"/>
                </p:cNvPicPr>
                <p:nvPr/>
              </p:nvPicPr>
              <p:blipFill>
                <a:blip r:embed="rId14" cstate="print">
                  <a:lum contrast="20000"/>
                </a:blip>
                <a:srcRect/>
                <a:stretch>
                  <a:fillRect/>
                </a:stretch>
              </p:blipFill>
              <p:spPr bwMode="auto">
                <a:xfrm>
                  <a:off x="2112" y="3252"/>
                  <a:ext cx="658" cy="147"/>
                </a:xfrm>
                <a:prstGeom prst="rect">
                  <a:avLst/>
                </a:prstGeom>
                <a:noFill/>
              </p:spPr>
            </p:pic>
            <p:sp>
              <p:nvSpPr>
                <p:cNvPr id="15469" name="Line 109"/>
                <p:cNvSpPr>
                  <a:spLocks noChangeShapeType="1"/>
                </p:cNvSpPr>
                <p:nvPr/>
              </p:nvSpPr>
              <p:spPr bwMode="auto">
                <a:xfrm>
                  <a:off x="3408" y="3360"/>
                  <a:ext cx="144" cy="96"/>
                </a:xfrm>
                <a:prstGeom prst="line">
                  <a:avLst/>
                </a:prstGeom>
                <a:noFill/>
                <a:ln w="9525">
                  <a:solidFill>
                    <a:schemeClr val="tx1"/>
                  </a:solidFill>
                  <a:round/>
                  <a:headEnd/>
                  <a:tailEnd/>
                </a:ln>
                <a:effectLst/>
              </p:spPr>
              <p:txBody>
                <a:bodyPr/>
                <a:lstStyle/>
                <a:p>
                  <a:endParaRPr lang="en-US"/>
                </a:p>
              </p:txBody>
            </p:sp>
          </p:grpSp>
          <p:grpSp>
            <p:nvGrpSpPr>
              <p:cNvPr id="15470" name="Group 110"/>
              <p:cNvGrpSpPr>
                <a:grpSpLocks/>
              </p:cNvGrpSpPr>
              <p:nvPr/>
            </p:nvGrpSpPr>
            <p:grpSpPr bwMode="auto">
              <a:xfrm>
                <a:off x="4217" y="3384"/>
                <a:ext cx="1502" cy="408"/>
                <a:chOff x="2064" y="3456"/>
                <a:chExt cx="1850" cy="528"/>
              </a:xfrm>
            </p:grpSpPr>
            <p:pic>
              <p:nvPicPr>
                <p:cNvPr id="15471" name="Picture 111" descr="DNA Ribose upside down"/>
                <p:cNvPicPr>
                  <a:picLocks noChangeAspect="1" noChangeArrowheads="1"/>
                </p:cNvPicPr>
                <p:nvPr/>
              </p:nvPicPr>
              <p:blipFill>
                <a:blip r:embed="rId9" cstate="print"/>
                <a:srcRect/>
                <a:stretch>
                  <a:fillRect/>
                </a:stretch>
              </p:blipFill>
              <p:spPr bwMode="auto">
                <a:xfrm>
                  <a:off x="2937" y="3653"/>
                  <a:ext cx="456" cy="331"/>
                </a:xfrm>
                <a:prstGeom prst="rect">
                  <a:avLst/>
                </a:prstGeom>
                <a:noFill/>
              </p:spPr>
            </p:pic>
            <p:sp>
              <p:nvSpPr>
                <p:cNvPr id="15472" name="Text Box 112"/>
                <p:cNvSpPr txBox="1">
                  <a:spLocks noChangeArrowheads="1"/>
                </p:cNvSpPr>
                <p:nvPr/>
              </p:nvSpPr>
              <p:spPr bwMode="auto">
                <a:xfrm>
                  <a:off x="3551" y="3456"/>
                  <a:ext cx="363" cy="248"/>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5473" name="Line 113"/>
                <p:cNvSpPr>
                  <a:spLocks noChangeShapeType="1"/>
                </p:cNvSpPr>
                <p:nvPr/>
              </p:nvSpPr>
              <p:spPr bwMode="auto">
                <a:xfrm flipV="1">
                  <a:off x="3279" y="3548"/>
                  <a:ext cx="227" cy="139"/>
                </a:xfrm>
                <a:prstGeom prst="line">
                  <a:avLst/>
                </a:prstGeom>
                <a:noFill/>
                <a:ln w="9525">
                  <a:solidFill>
                    <a:schemeClr val="tx1"/>
                  </a:solidFill>
                  <a:round/>
                  <a:headEnd/>
                  <a:tailEnd/>
                </a:ln>
                <a:effectLst/>
              </p:spPr>
              <p:txBody>
                <a:bodyPr/>
                <a:lstStyle/>
                <a:p>
                  <a:endParaRPr lang="en-US"/>
                </a:p>
              </p:txBody>
            </p:sp>
            <p:sp>
              <p:nvSpPr>
                <p:cNvPr id="15474" name="Line 114"/>
                <p:cNvSpPr>
                  <a:spLocks noChangeShapeType="1"/>
                </p:cNvSpPr>
                <p:nvPr/>
              </p:nvSpPr>
              <p:spPr bwMode="auto">
                <a:xfrm>
                  <a:off x="3355" y="3863"/>
                  <a:ext cx="189" cy="104"/>
                </a:xfrm>
                <a:prstGeom prst="line">
                  <a:avLst/>
                </a:prstGeom>
                <a:noFill/>
                <a:ln w="9525">
                  <a:solidFill>
                    <a:schemeClr val="tx1"/>
                  </a:solidFill>
                  <a:round/>
                  <a:headEnd/>
                  <a:tailEnd/>
                </a:ln>
                <a:effectLst/>
              </p:spPr>
              <p:txBody>
                <a:bodyPr/>
                <a:lstStyle/>
                <a:p>
                  <a:endParaRPr lang="en-US"/>
                </a:p>
              </p:txBody>
            </p:sp>
            <p:pic>
              <p:nvPicPr>
                <p:cNvPr id="15475" name="Picture 115" descr="DNA Guanine flipped"/>
                <p:cNvPicPr>
                  <a:picLocks noChangeAspect="1" noChangeArrowheads="1"/>
                </p:cNvPicPr>
                <p:nvPr/>
              </p:nvPicPr>
              <p:blipFill>
                <a:blip r:embed="rId10" cstate="print">
                  <a:lum contrast="20000"/>
                </a:blip>
                <a:srcRect/>
                <a:stretch>
                  <a:fillRect/>
                </a:stretch>
              </p:blipFill>
              <p:spPr bwMode="auto">
                <a:xfrm>
                  <a:off x="2064" y="3757"/>
                  <a:ext cx="637" cy="146"/>
                </a:xfrm>
                <a:prstGeom prst="rect">
                  <a:avLst/>
                </a:prstGeom>
                <a:noFill/>
              </p:spPr>
            </p:pic>
            <p:sp>
              <p:nvSpPr>
                <p:cNvPr id="15476" name="Line 116"/>
                <p:cNvSpPr>
                  <a:spLocks noChangeShapeType="1"/>
                </p:cNvSpPr>
                <p:nvPr/>
              </p:nvSpPr>
              <p:spPr bwMode="auto">
                <a:xfrm flipH="1">
                  <a:off x="2671" y="3827"/>
                  <a:ext cx="342" cy="0"/>
                </a:xfrm>
                <a:prstGeom prst="line">
                  <a:avLst/>
                </a:prstGeom>
                <a:noFill/>
                <a:ln w="9525">
                  <a:solidFill>
                    <a:schemeClr val="tx1"/>
                  </a:solidFill>
                  <a:round/>
                  <a:headEnd/>
                  <a:tailEnd/>
                </a:ln>
                <a:effectLst/>
              </p:spPr>
              <p:txBody>
                <a:bodyPr/>
                <a:lstStyle/>
                <a:p>
                  <a:endParaRPr lang="en-US"/>
                </a:p>
              </p:txBody>
            </p:sp>
          </p:grpSp>
        </p:grpSp>
        <p:sp>
          <p:nvSpPr>
            <p:cNvPr id="15624" name="Line 264"/>
            <p:cNvSpPr>
              <a:spLocks noChangeShapeType="1"/>
            </p:cNvSpPr>
            <p:nvPr/>
          </p:nvSpPr>
          <p:spPr bwMode="auto">
            <a:xfrm flipH="1" flipV="1">
              <a:off x="240" y="3264"/>
              <a:ext cx="96" cy="96"/>
            </a:xfrm>
            <a:prstGeom prst="line">
              <a:avLst/>
            </a:prstGeom>
            <a:noFill/>
            <a:ln w="9525">
              <a:solidFill>
                <a:schemeClr val="tx1"/>
              </a:solidFill>
              <a:round/>
              <a:headEnd/>
              <a:tailEnd/>
            </a:ln>
            <a:effectLst/>
          </p:spPr>
          <p:txBody>
            <a:bodyPr/>
            <a:lstStyle/>
            <a:p>
              <a:endParaRPr lang="en-US"/>
            </a:p>
          </p:txBody>
        </p:sp>
      </p:grpSp>
      <p:grpSp>
        <p:nvGrpSpPr>
          <p:cNvPr id="15664" name="Group 304"/>
          <p:cNvGrpSpPr>
            <a:grpSpLocks/>
          </p:cNvGrpSpPr>
          <p:nvPr/>
        </p:nvGrpSpPr>
        <p:grpSpPr bwMode="auto">
          <a:xfrm>
            <a:off x="2057400" y="3048000"/>
            <a:ext cx="2297113" cy="646113"/>
            <a:chOff x="2784" y="336"/>
            <a:chExt cx="1447" cy="407"/>
          </a:xfrm>
        </p:grpSpPr>
        <p:pic>
          <p:nvPicPr>
            <p:cNvPr id="15656" name="Picture 296" descr="DNA Ribose upside down"/>
            <p:cNvPicPr>
              <a:picLocks noChangeAspect="1" noChangeArrowheads="1"/>
            </p:cNvPicPr>
            <p:nvPr/>
          </p:nvPicPr>
          <p:blipFill>
            <a:blip r:embed="rId26" cstate="print"/>
            <a:srcRect/>
            <a:stretch>
              <a:fillRect/>
            </a:stretch>
          </p:blipFill>
          <p:spPr bwMode="auto">
            <a:xfrm>
              <a:off x="3475" y="523"/>
              <a:ext cx="377" cy="220"/>
            </a:xfrm>
            <a:prstGeom prst="rect">
              <a:avLst/>
            </a:prstGeom>
            <a:noFill/>
          </p:spPr>
        </p:pic>
        <p:sp>
          <p:nvSpPr>
            <p:cNvPr id="15657" name="Line 297"/>
            <p:cNvSpPr>
              <a:spLocks noChangeShapeType="1"/>
            </p:cNvSpPr>
            <p:nvPr/>
          </p:nvSpPr>
          <p:spPr bwMode="auto">
            <a:xfrm flipH="1" flipV="1">
              <a:off x="3286" y="639"/>
              <a:ext cx="252" cy="0"/>
            </a:xfrm>
            <a:prstGeom prst="line">
              <a:avLst/>
            </a:prstGeom>
            <a:noFill/>
            <a:ln w="9525">
              <a:solidFill>
                <a:schemeClr val="tx1"/>
              </a:solidFill>
              <a:round/>
              <a:headEnd/>
              <a:tailEnd/>
            </a:ln>
            <a:effectLst/>
          </p:spPr>
          <p:txBody>
            <a:bodyPr/>
            <a:lstStyle/>
            <a:p>
              <a:endParaRPr lang="en-US"/>
            </a:p>
          </p:txBody>
        </p:sp>
        <p:sp>
          <p:nvSpPr>
            <p:cNvPr id="15658" name="Text Box 298"/>
            <p:cNvSpPr txBox="1">
              <a:spLocks noChangeArrowheads="1"/>
            </p:cNvSpPr>
            <p:nvPr/>
          </p:nvSpPr>
          <p:spPr bwMode="auto">
            <a:xfrm>
              <a:off x="3936" y="336"/>
              <a:ext cx="295" cy="192"/>
            </a:xfrm>
            <a:prstGeom prst="rect">
              <a:avLst/>
            </a:prstGeom>
            <a:noFill/>
            <a:ln w="9525">
              <a:noFill/>
              <a:miter lim="800000"/>
              <a:headEnd/>
              <a:tailEnd/>
            </a:ln>
            <a:effectLst/>
          </p:spPr>
          <p:txBody>
            <a:bodyPr wrap="none">
              <a:spAutoFit/>
            </a:bodyPr>
            <a:lstStyle/>
            <a:p>
              <a:r>
                <a:rPr lang="en-GB" sz="1400"/>
                <a:t>PO</a:t>
              </a:r>
              <a:r>
                <a:rPr lang="en-GB" sz="1400" baseline="-25000"/>
                <a:t>4</a:t>
              </a:r>
              <a:endParaRPr lang="en-US" sz="1400" baseline="-25000"/>
            </a:p>
          </p:txBody>
        </p:sp>
        <p:sp>
          <p:nvSpPr>
            <p:cNvPr id="15659" name="Line 299"/>
            <p:cNvSpPr>
              <a:spLocks noChangeShapeType="1"/>
            </p:cNvSpPr>
            <p:nvPr/>
          </p:nvSpPr>
          <p:spPr bwMode="auto">
            <a:xfrm flipV="1">
              <a:off x="3757" y="454"/>
              <a:ext cx="157" cy="92"/>
            </a:xfrm>
            <a:prstGeom prst="line">
              <a:avLst/>
            </a:prstGeom>
            <a:noFill/>
            <a:ln w="9525">
              <a:solidFill>
                <a:schemeClr val="tx1"/>
              </a:solidFill>
              <a:round/>
              <a:headEnd/>
              <a:tailEnd/>
            </a:ln>
            <a:effectLst/>
          </p:spPr>
          <p:txBody>
            <a:bodyPr/>
            <a:lstStyle/>
            <a:p>
              <a:endParaRPr lang="en-US"/>
            </a:p>
          </p:txBody>
        </p:sp>
        <p:sp>
          <p:nvSpPr>
            <p:cNvPr id="15660" name="Line 300"/>
            <p:cNvSpPr>
              <a:spLocks noChangeShapeType="1"/>
            </p:cNvSpPr>
            <p:nvPr/>
          </p:nvSpPr>
          <p:spPr bwMode="auto">
            <a:xfrm>
              <a:off x="3820" y="639"/>
              <a:ext cx="157" cy="93"/>
            </a:xfrm>
            <a:prstGeom prst="line">
              <a:avLst/>
            </a:prstGeom>
            <a:noFill/>
            <a:ln w="9525">
              <a:solidFill>
                <a:schemeClr val="tx1"/>
              </a:solidFill>
              <a:round/>
              <a:headEnd/>
              <a:tailEnd/>
            </a:ln>
            <a:effectLst/>
          </p:spPr>
          <p:txBody>
            <a:bodyPr/>
            <a:lstStyle/>
            <a:p>
              <a:endParaRPr lang="en-US"/>
            </a:p>
          </p:txBody>
        </p:sp>
        <p:pic>
          <p:nvPicPr>
            <p:cNvPr id="15661" name="Picture 301" descr="DNA Thymine flipped"/>
            <p:cNvPicPr>
              <a:picLocks noChangeAspect="1" noChangeArrowheads="1"/>
            </p:cNvPicPr>
            <p:nvPr/>
          </p:nvPicPr>
          <p:blipFill>
            <a:blip r:embed="rId27" cstate="print">
              <a:lum contrast="20000"/>
            </a:blip>
            <a:srcRect/>
            <a:stretch>
              <a:fillRect/>
            </a:stretch>
          </p:blipFill>
          <p:spPr bwMode="auto">
            <a:xfrm>
              <a:off x="2784" y="593"/>
              <a:ext cx="524" cy="101"/>
            </a:xfrm>
            <a:prstGeom prst="rect">
              <a:avLst/>
            </a:prstGeom>
            <a:noFill/>
          </p:spPr>
        </p:pic>
      </p:grpSp>
      <p:sp>
        <p:nvSpPr>
          <p:cNvPr id="15665" name="Text Box 305"/>
          <p:cNvSpPr txBox="1">
            <a:spLocks noChangeArrowheads="1"/>
          </p:cNvSpPr>
          <p:nvPr/>
        </p:nvSpPr>
        <p:spPr bwMode="auto">
          <a:xfrm>
            <a:off x="685800" y="304800"/>
            <a:ext cx="7407275" cy="946150"/>
          </a:xfrm>
          <a:prstGeom prst="rect">
            <a:avLst/>
          </a:prstGeom>
          <a:noFill/>
          <a:ln w="9525">
            <a:noFill/>
            <a:miter lim="800000"/>
            <a:headEnd/>
            <a:tailEnd/>
          </a:ln>
          <a:effectLst/>
        </p:spPr>
        <p:txBody>
          <a:bodyPr>
            <a:spAutoFit/>
          </a:bodyPr>
          <a:lstStyle/>
          <a:p>
            <a:r>
              <a:rPr lang="en-GB" sz="2800">
                <a:latin typeface="Arial" charset="0"/>
              </a:rPr>
              <a:t>Each strand builds up its partner by adding the appropriate nucleotides</a:t>
            </a:r>
            <a:endParaRPr lang="en-US" sz="2800">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638"/>
                                        </p:tgtEl>
                                        <p:attrNameLst>
                                          <p:attrName>style.visibility</p:attrName>
                                        </p:attrNameLst>
                                      </p:cBhvr>
                                      <p:to>
                                        <p:strVal val="visible"/>
                                      </p:to>
                                    </p:set>
                                    <p:animEffect transition="in" filter="wipe(up)">
                                      <p:cBhvr>
                                        <p:cTn id="7" dur="500"/>
                                        <p:tgtEl>
                                          <p:spTgt spid="1563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5477"/>
                                        </p:tgtEl>
                                        <p:attrNameLst>
                                          <p:attrName>style.visibility</p:attrName>
                                        </p:attrNameLst>
                                      </p:cBhvr>
                                      <p:to>
                                        <p:strVal val="visible"/>
                                      </p:to>
                                    </p:set>
                                    <p:anim calcmode="lin" valueType="num">
                                      <p:cBhvr additive="base">
                                        <p:cTn id="12" dur="500" fill="hold"/>
                                        <p:tgtEl>
                                          <p:spTgt spid="15477"/>
                                        </p:tgtEl>
                                        <p:attrNameLst>
                                          <p:attrName>ppt_x</p:attrName>
                                        </p:attrNameLst>
                                      </p:cBhvr>
                                      <p:tavLst>
                                        <p:tav tm="0">
                                          <p:val>
                                            <p:strVal val="#ppt_x"/>
                                          </p:val>
                                        </p:tav>
                                        <p:tav tm="100000">
                                          <p:val>
                                            <p:strVal val="#ppt_x"/>
                                          </p:val>
                                        </p:tav>
                                      </p:tavLst>
                                    </p:anim>
                                    <p:anim calcmode="lin" valueType="num">
                                      <p:cBhvr additive="base">
                                        <p:cTn id="13" dur="500" fill="hold"/>
                                        <p:tgtEl>
                                          <p:spTgt spid="1547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nodeType="afterEffect">
                                  <p:stCondLst>
                                    <p:cond delay="1000"/>
                                  </p:stCondLst>
                                  <p:childTnLst>
                                    <p:set>
                                      <p:cBhvr>
                                        <p:cTn id="16" dur="1" fill="hold">
                                          <p:stCondLst>
                                            <p:cond delay="0"/>
                                          </p:stCondLst>
                                        </p:cTn>
                                        <p:tgtEl>
                                          <p:spTgt spid="15484"/>
                                        </p:tgtEl>
                                        <p:attrNameLst>
                                          <p:attrName>style.visibility</p:attrName>
                                        </p:attrNameLst>
                                      </p:cBhvr>
                                      <p:to>
                                        <p:strVal val="visible"/>
                                      </p:to>
                                    </p:set>
                                    <p:anim calcmode="lin" valueType="num">
                                      <p:cBhvr additive="base">
                                        <p:cTn id="17" dur="500" fill="hold"/>
                                        <p:tgtEl>
                                          <p:spTgt spid="15484"/>
                                        </p:tgtEl>
                                        <p:attrNameLst>
                                          <p:attrName>ppt_x</p:attrName>
                                        </p:attrNameLst>
                                      </p:cBhvr>
                                      <p:tavLst>
                                        <p:tav tm="0">
                                          <p:val>
                                            <p:strVal val="#ppt_x"/>
                                          </p:val>
                                        </p:tav>
                                        <p:tav tm="100000">
                                          <p:val>
                                            <p:strVal val="#ppt_x"/>
                                          </p:val>
                                        </p:tav>
                                      </p:tavLst>
                                    </p:anim>
                                    <p:anim calcmode="lin" valueType="num">
                                      <p:cBhvr additive="base">
                                        <p:cTn id="18" dur="500" fill="hold"/>
                                        <p:tgtEl>
                                          <p:spTgt spid="15484"/>
                                        </p:tgtEl>
                                        <p:attrNameLst>
                                          <p:attrName>ppt_y</p:attrName>
                                        </p:attrNameLst>
                                      </p:cBhvr>
                                      <p:tavLst>
                                        <p:tav tm="0">
                                          <p:val>
                                            <p:strVal val="0-#ppt_h/2"/>
                                          </p:val>
                                        </p:tav>
                                        <p:tav tm="100000">
                                          <p:val>
                                            <p:strVal val="#ppt_y"/>
                                          </p:val>
                                        </p:tav>
                                      </p:tavLst>
                                    </p:anim>
                                  </p:childTnLst>
                                </p:cTn>
                              </p:par>
                            </p:childTnLst>
                          </p:cTn>
                        </p:par>
                        <p:par>
                          <p:cTn id="19" fill="hold">
                            <p:stCondLst>
                              <p:cond delay="2000"/>
                            </p:stCondLst>
                            <p:childTnLst>
                              <p:par>
                                <p:cTn id="20" presetID="2" presetClass="entr" presetSubtype="1" fill="hold" nodeType="afterEffect">
                                  <p:stCondLst>
                                    <p:cond delay="1000"/>
                                  </p:stCondLst>
                                  <p:childTnLst>
                                    <p:set>
                                      <p:cBhvr>
                                        <p:cTn id="21" dur="1" fill="hold">
                                          <p:stCondLst>
                                            <p:cond delay="0"/>
                                          </p:stCondLst>
                                        </p:cTn>
                                        <p:tgtEl>
                                          <p:spTgt spid="15491"/>
                                        </p:tgtEl>
                                        <p:attrNameLst>
                                          <p:attrName>style.visibility</p:attrName>
                                        </p:attrNameLst>
                                      </p:cBhvr>
                                      <p:to>
                                        <p:strVal val="visible"/>
                                      </p:to>
                                    </p:set>
                                    <p:anim calcmode="lin" valueType="num">
                                      <p:cBhvr additive="base">
                                        <p:cTn id="22" dur="500" fill="hold"/>
                                        <p:tgtEl>
                                          <p:spTgt spid="15491"/>
                                        </p:tgtEl>
                                        <p:attrNameLst>
                                          <p:attrName>ppt_x</p:attrName>
                                        </p:attrNameLst>
                                      </p:cBhvr>
                                      <p:tavLst>
                                        <p:tav tm="0">
                                          <p:val>
                                            <p:strVal val="#ppt_x"/>
                                          </p:val>
                                        </p:tav>
                                        <p:tav tm="100000">
                                          <p:val>
                                            <p:strVal val="#ppt_x"/>
                                          </p:val>
                                        </p:tav>
                                      </p:tavLst>
                                    </p:anim>
                                    <p:anim calcmode="lin" valueType="num">
                                      <p:cBhvr additive="base">
                                        <p:cTn id="23" dur="500" fill="hold"/>
                                        <p:tgtEl>
                                          <p:spTgt spid="15491"/>
                                        </p:tgtEl>
                                        <p:attrNameLst>
                                          <p:attrName>ppt_y</p:attrName>
                                        </p:attrNameLst>
                                      </p:cBhvr>
                                      <p:tavLst>
                                        <p:tav tm="0">
                                          <p:val>
                                            <p:strVal val="0-#ppt_h/2"/>
                                          </p:val>
                                        </p:tav>
                                        <p:tav tm="100000">
                                          <p:val>
                                            <p:strVal val="#ppt_y"/>
                                          </p:val>
                                        </p:tav>
                                      </p:tavLst>
                                    </p:anim>
                                  </p:childTnLst>
                                </p:cTn>
                              </p:par>
                            </p:childTnLst>
                          </p:cTn>
                        </p:par>
                        <p:par>
                          <p:cTn id="24" fill="hold">
                            <p:stCondLst>
                              <p:cond delay="3500"/>
                            </p:stCondLst>
                            <p:childTnLst>
                              <p:par>
                                <p:cTn id="25" presetID="2" presetClass="entr" presetSubtype="1" fill="hold" nodeType="afterEffect">
                                  <p:stCondLst>
                                    <p:cond delay="1000"/>
                                  </p:stCondLst>
                                  <p:childTnLst>
                                    <p:set>
                                      <p:cBhvr>
                                        <p:cTn id="26" dur="1" fill="hold">
                                          <p:stCondLst>
                                            <p:cond delay="0"/>
                                          </p:stCondLst>
                                        </p:cTn>
                                        <p:tgtEl>
                                          <p:spTgt spid="15664"/>
                                        </p:tgtEl>
                                        <p:attrNameLst>
                                          <p:attrName>style.visibility</p:attrName>
                                        </p:attrNameLst>
                                      </p:cBhvr>
                                      <p:to>
                                        <p:strVal val="visible"/>
                                      </p:to>
                                    </p:set>
                                    <p:anim calcmode="lin" valueType="num">
                                      <p:cBhvr additive="base">
                                        <p:cTn id="27" dur="500" fill="hold"/>
                                        <p:tgtEl>
                                          <p:spTgt spid="15664"/>
                                        </p:tgtEl>
                                        <p:attrNameLst>
                                          <p:attrName>ppt_x</p:attrName>
                                        </p:attrNameLst>
                                      </p:cBhvr>
                                      <p:tavLst>
                                        <p:tav tm="0">
                                          <p:val>
                                            <p:strVal val="#ppt_x"/>
                                          </p:val>
                                        </p:tav>
                                        <p:tav tm="100000">
                                          <p:val>
                                            <p:strVal val="#ppt_x"/>
                                          </p:val>
                                        </p:tav>
                                      </p:tavLst>
                                    </p:anim>
                                    <p:anim calcmode="lin" valueType="num">
                                      <p:cBhvr additive="base">
                                        <p:cTn id="28" dur="500" fill="hold"/>
                                        <p:tgtEl>
                                          <p:spTgt spid="15664"/>
                                        </p:tgtEl>
                                        <p:attrNameLst>
                                          <p:attrName>ppt_y</p:attrName>
                                        </p:attrNameLst>
                                      </p:cBhvr>
                                      <p:tavLst>
                                        <p:tav tm="0">
                                          <p:val>
                                            <p:strVal val="0-#ppt_h/2"/>
                                          </p:val>
                                        </p:tav>
                                        <p:tav tm="100000">
                                          <p:val>
                                            <p:strVal val="#ppt_y"/>
                                          </p:val>
                                        </p:tav>
                                      </p:tavLst>
                                    </p:anim>
                                  </p:childTnLst>
                                </p:cTn>
                              </p:par>
                            </p:childTnLst>
                          </p:cTn>
                        </p:par>
                        <p:par>
                          <p:cTn id="29" fill="hold">
                            <p:stCondLst>
                              <p:cond delay="5000"/>
                            </p:stCondLst>
                            <p:childTnLst>
                              <p:par>
                                <p:cTn id="30" presetID="2" presetClass="entr" presetSubtype="1" fill="hold" nodeType="afterEffect">
                                  <p:stCondLst>
                                    <p:cond delay="1000"/>
                                  </p:stCondLst>
                                  <p:childTnLst>
                                    <p:set>
                                      <p:cBhvr>
                                        <p:cTn id="31" dur="1" fill="hold">
                                          <p:stCondLst>
                                            <p:cond delay="0"/>
                                          </p:stCondLst>
                                        </p:cTn>
                                        <p:tgtEl>
                                          <p:spTgt spid="15505"/>
                                        </p:tgtEl>
                                        <p:attrNameLst>
                                          <p:attrName>style.visibility</p:attrName>
                                        </p:attrNameLst>
                                      </p:cBhvr>
                                      <p:to>
                                        <p:strVal val="visible"/>
                                      </p:to>
                                    </p:set>
                                    <p:anim calcmode="lin" valueType="num">
                                      <p:cBhvr additive="base">
                                        <p:cTn id="32" dur="500" fill="hold"/>
                                        <p:tgtEl>
                                          <p:spTgt spid="15505"/>
                                        </p:tgtEl>
                                        <p:attrNameLst>
                                          <p:attrName>ppt_x</p:attrName>
                                        </p:attrNameLst>
                                      </p:cBhvr>
                                      <p:tavLst>
                                        <p:tav tm="0">
                                          <p:val>
                                            <p:strVal val="#ppt_x"/>
                                          </p:val>
                                        </p:tav>
                                        <p:tav tm="100000">
                                          <p:val>
                                            <p:strVal val="#ppt_x"/>
                                          </p:val>
                                        </p:tav>
                                      </p:tavLst>
                                    </p:anim>
                                    <p:anim calcmode="lin" valueType="num">
                                      <p:cBhvr additive="base">
                                        <p:cTn id="33" dur="500" fill="hold"/>
                                        <p:tgtEl>
                                          <p:spTgt spid="15505"/>
                                        </p:tgtEl>
                                        <p:attrNameLst>
                                          <p:attrName>ppt_y</p:attrName>
                                        </p:attrNameLst>
                                      </p:cBhvr>
                                      <p:tavLst>
                                        <p:tav tm="0">
                                          <p:val>
                                            <p:strVal val="0-#ppt_h/2"/>
                                          </p:val>
                                        </p:tav>
                                        <p:tav tm="100000">
                                          <p:val>
                                            <p:strVal val="#ppt_y"/>
                                          </p:val>
                                        </p:tav>
                                      </p:tavLst>
                                    </p:anim>
                                  </p:childTnLst>
                                </p:cTn>
                              </p:par>
                            </p:childTnLst>
                          </p:cTn>
                        </p:par>
                        <p:par>
                          <p:cTn id="34" fill="hold">
                            <p:stCondLst>
                              <p:cond delay="6500"/>
                            </p:stCondLst>
                            <p:childTnLst>
                              <p:par>
                                <p:cTn id="35" presetID="2" presetClass="entr" presetSubtype="1" fill="hold" nodeType="afterEffect">
                                  <p:stCondLst>
                                    <p:cond delay="1000"/>
                                  </p:stCondLst>
                                  <p:childTnLst>
                                    <p:set>
                                      <p:cBhvr>
                                        <p:cTn id="36" dur="1" fill="hold">
                                          <p:stCondLst>
                                            <p:cond delay="0"/>
                                          </p:stCondLst>
                                        </p:cTn>
                                        <p:tgtEl>
                                          <p:spTgt spid="15512"/>
                                        </p:tgtEl>
                                        <p:attrNameLst>
                                          <p:attrName>style.visibility</p:attrName>
                                        </p:attrNameLst>
                                      </p:cBhvr>
                                      <p:to>
                                        <p:strVal val="visible"/>
                                      </p:to>
                                    </p:set>
                                    <p:anim calcmode="lin" valueType="num">
                                      <p:cBhvr additive="base">
                                        <p:cTn id="37" dur="500" fill="hold"/>
                                        <p:tgtEl>
                                          <p:spTgt spid="15512"/>
                                        </p:tgtEl>
                                        <p:attrNameLst>
                                          <p:attrName>ppt_x</p:attrName>
                                        </p:attrNameLst>
                                      </p:cBhvr>
                                      <p:tavLst>
                                        <p:tav tm="0">
                                          <p:val>
                                            <p:strVal val="#ppt_x"/>
                                          </p:val>
                                        </p:tav>
                                        <p:tav tm="100000">
                                          <p:val>
                                            <p:strVal val="#ppt_x"/>
                                          </p:val>
                                        </p:tav>
                                      </p:tavLst>
                                    </p:anim>
                                    <p:anim calcmode="lin" valueType="num">
                                      <p:cBhvr additive="base">
                                        <p:cTn id="38" dur="500" fill="hold"/>
                                        <p:tgtEl>
                                          <p:spTgt spid="15512"/>
                                        </p:tgtEl>
                                        <p:attrNameLst>
                                          <p:attrName>ppt_y</p:attrName>
                                        </p:attrNameLst>
                                      </p:cBhvr>
                                      <p:tavLst>
                                        <p:tav tm="0">
                                          <p:val>
                                            <p:strVal val="0-#ppt_h/2"/>
                                          </p:val>
                                        </p:tav>
                                        <p:tav tm="100000">
                                          <p:val>
                                            <p:strVal val="#ppt_y"/>
                                          </p:val>
                                        </p:tav>
                                      </p:tavLst>
                                    </p:anim>
                                  </p:childTnLst>
                                </p:cTn>
                              </p:par>
                            </p:childTnLst>
                          </p:cTn>
                        </p:par>
                        <p:par>
                          <p:cTn id="39" fill="hold">
                            <p:stCondLst>
                              <p:cond delay="8000"/>
                            </p:stCondLst>
                            <p:childTnLst>
                              <p:par>
                                <p:cTn id="40" presetID="2" presetClass="entr" presetSubtype="1" fill="hold" nodeType="afterEffect">
                                  <p:stCondLst>
                                    <p:cond delay="1000"/>
                                  </p:stCondLst>
                                  <p:childTnLst>
                                    <p:set>
                                      <p:cBhvr>
                                        <p:cTn id="41" dur="1" fill="hold">
                                          <p:stCondLst>
                                            <p:cond delay="0"/>
                                          </p:stCondLst>
                                        </p:cTn>
                                        <p:tgtEl>
                                          <p:spTgt spid="15519"/>
                                        </p:tgtEl>
                                        <p:attrNameLst>
                                          <p:attrName>style.visibility</p:attrName>
                                        </p:attrNameLst>
                                      </p:cBhvr>
                                      <p:to>
                                        <p:strVal val="visible"/>
                                      </p:to>
                                    </p:set>
                                    <p:anim calcmode="lin" valueType="num">
                                      <p:cBhvr additive="base">
                                        <p:cTn id="42" dur="500" fill="hold"/>
                                        <p:tgtEl>
                                          <p:spTgt spid="15519"/>
                                        </p:tgtEl>
                                        <p:attrNameLst>
                                          <p:attrName>ppt_x</p:attrName>
                                        </p:attrNameLst>
                                      </p:cBhvr>
                                      <p:tavLst>
                                        <p:tav tm="0">
                                          <p:val>
                                            <p:strVal val="#ppt_x"/>
                                          </p:val>
                                        </p:tav>
                                        <p:tav tm="100000">
                                          <p:val>
                                            <p:strVal val="#ppt_x"/>
                                          </p:val>
                                        </p:tav>
                                      </p:tavLst>
                                    </p:anim>
                                    <p:anim calcmode="lin" valueType="num">
                                      <p:cBhvr additive="base">
                                        <p:cTn id="43" dur="500" fill="hold"/>
                                        <p:tgtEl>
                                          <p:spTgt spid="15519"/>
                                        </p:tgtEl>
                                        <p:attrNameLst>
                                          <p:attrName>ppt_y</p:attrName>
                                        </p:attrNameLst>
                                      </p:cBhvr>
                                      <p:tavLst>
                                        <p:tav tm="0">
                                          <p:val>
                                            <p:strVal val="0-#ppt_h/2"/>
                                          </p:val>
                                        </p:tav>
                                        <p:tav tm="100000">
                                          <p:val>
                                            <p:strVal val="#ppt_y"/>
                                          </p:val>
                                        </p:tav>
                                      </p:tavLst>
                                    </p:anim>
                                  </p:childTnLst>
                                </p:cTn>
                              </p:par>
                            </p:childTnLst>
                          </p:cTn>
                        </p:par>
                        <p:par>
                          <p:cTn id="44" fill="hold">
                            <p:stCondLst>
                              <p:cond delay="9500"/>
                            </p:stCondLst>
                            <p:childTnLst>
                              <p:par>
                                <p:cTn id="45" presetID="2" presetClass="entr" presetSubtype="1" fill="hold" nodeType="afterEffect">
                                  <p:stCondLst>
                                    <p:cond delay="1000"/>
                                  </p:stCondLst>
                                  <p:childTnLst>
                                    <p:set>
                                      <p:cBhvr>
                                        <p:cTn id="46" dur="1" fill="hold">
                                          <p:stCondLst>
                                            <p:cond delay="0"/>
                                          </p:stCondLst>
                                        </p:cTn>
                                        <p:tgtEl>
                                          <p:spTgt spid="15526"/>
                                        </p:tgtEl>
                                        <p:attrNameLst>
                                          <p:attrName>style.visibility</p:attrName>
                                        </p:attrNameLst>
                                      </p:cBhvr>
                                      <p:to>
                                        <p:strVal val="visible"/>
                                      </p:to>
                                    </p:set>
                                    <p:anim calcmode="lin" valueType="num">
                                      <p:cBhvr additive="base">
                                        <p:cTn id="47" dur="500" fill="hold"/>
                                        <p:tgtEl>
                                          <p:spTgt spid="15526"/>
                                        </p:tgtEl>
                                        <p:attrNameLst>
                                          <p:attrName>ppt_x</p:attrName>
                                        </p:attrNameLst>
                                      </p:cBhvr>
                                      <p:tavLst>
                                        <p:tav tm="0">
                                          <p:val>
                                            <p:strVal val="#ppt_x"/>
                                          </p:val>
                                        </p:tav>
                                        <p:tav tm="100000">
                                          <p:val>
                                            <p:strVal val="#ppt_x"/>
                                          </p:val>
                                        </p:tav>
                                      </p:tavLst>
                                    </p:anim>
                                    <p:anim calcmode="lin" valueType="num">
                                      <p:cBhvr additive="base">
                                        <p:cTn id="48" dur="500" fill="hold"/>
                                        <p:tgtEl>
                                          <p:spTgt spid="15526"/>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5534"/>
                                        </p:tgtEl>
                                        <p:attrNameLst>
                                          <p:attrName>style.visibility</p:attrName>
                                        </p:attrNameLst>
                                      </p:cBhvr>
                                      <p:to>
                                        <p:strVal val="visible"/>
                                      </p:to>
                                    </p:set>
                                    <p:anim calcmode="lin" valueType="num">
                                      <p:cBhvr additive="base">
                                        <p:cTn id="53" dur="500" fill="hold"/>
                                        <p:tgtEl>
                                          <p:spTgt spid="15534"/>
                                        </p:tgtEl>
                                        <p:attrNameLst>
                                          <p:attrName>ppt_x</p:attrName>
                                        </p:attrNameLst>
                                      </p:cBhvr>
                                      <p:tavLst>
                                        <p:tav tm="0">
                                          <p:val>
                                            <p:strVal val="#ppt_x"/>
                                          </p:val>
                                        </p:tav>
                                        <p:tav tm="100000">
                                          <p:val>
                                            <p:strVal val="#ppt_x"/>
                                          </p:val>
                                        </p:tav>
                                      </p:tavLst>
                                    </p:anim>
                                    <p:anim calcmode="lin" valueType="num">
                                      <p:cBhvr additive="base">
                                        <p:cTn id="54" dur="500" fill="hold"/>
                                        <p:tgtEl>
                                          <p:spTgt spid="15534"/>
                                        </p:tgtEl>
                                        <p:attrNameLst>
                                          <p:attrName>ppt_y</p:attrName>
                                        </p:attrNameLst>
                                      </p:cBhvr>
                                      <p:tavLst>
                                        <p:tav tm="0">
                                          <p:val>
                                            <p:strVal val="1+#ppt_h/2"/>
                                          </p:val>
                                        </p:tav>
                                        <p:tav tm="100000">
                                          <p:val>
                                            <p:strVal val="#ppt_y"/>
                                          </p:val>
                                        </p:tav>
                                      </p:tavLst>
                                    </p:anim>
                                  </p:childTnLst>
                                </p:cTn>
                              </p:par>
                            </p:childTnLst>
                          </p:cTn>
                        </p:par>
                        <p:par>
                          <p:cTn id="55" fill="hold">
                            <p:stCondLst>
                              <p:cond delay="500"/>
                            </p:stCondLst>
                            <p:childTnLst>
                              <p:par>
                                <p:cTn id="56" presetID="2" presetClass="entr" presetSubtype="4" fill="hold" nodeType="afterEffect">
                                  <p:stCondLst>
                                    <p:cond delay="1000"/>
                                  </p:stCondLst>
                                  <p:childTnLst>
                                    <p:set>
                                      <p:cBhvr>
                                        <p:cTn id="57" dur="1" fill="hold">
                                          <p:stCondLst>
                                            <p:cond delay="0"/>
                                          </p:stCondLst>
                                        </p:cTn>
                                        <p:tgtEl>
                                          <p:spTgt spid="15554"/>
                                        </p:tgtEl>
                                        <p:attrNameLst>
                                          <p:attrName>style.visibility</p:attrName>
                                        </p:attrNameLst>
                                      </p:cBhvr>
                                      <p:to>
                                        <p:strVal val="visible"/>
                                      </p:to>
                                    </p:set>
                                    <p:anim calcmode="lin" valueType="num">
                                      <p:cBhvr additive="base">
                                        <p:cTn id="58" dur="500" fill="hold"/>
                                        <p:tgtEl>
                                          <p:spTgt spid="15554"/>
                                        </p:tgtEl>
                                        <p:attrNameLst>
                                          <p:attrName>ppt_x</p:attrName>
                                        </p:attrNameLst>
                                      </p:cBhvr>
                                      <p:tavLst>
                                        <p:tav tm="0">
                                          <p:val>
                                            <p:strVal val="#ppt_x"/>
                                          </p:val>
                                        </p:tav>
                                        <p:tav tm="100000">
                                          <p:val>
                                            <p:strVal val="#ppt_x"/>
                                          </p:val>
                                        </p:tav>
                                      </p:tavLst>
                                    </p:anim>
                                    <p:anim calcmode="lin" valueType="num">
                                      <p:cBhvr additive="base">
                                        <p:cTn id="59" dur="500" fill="hold"/>
                                        <p:tgtEl>
                                          <p:spTgt spid="15554"/>
                                        </p:tgtEl>
                                        <p:attrNameLst>
                                          <p:attrName>ppt_y</p:attrName>
                                        </p:attrNameLst>
                                      </p:cBhvr>
                                      <p:tavLst>
                                        <p:tav tm="0">
                                          <p:val>
                                            <p:strVal val="1+#ppt_h/2"/>
                                          </p:val>
                                        </p:tav>
                                        <p:tav tm="100000">
                                          <p:val>
                                            <p:strVal val="#ppt_y"/>
                                          </p:val>
                                        </p:tav>
                                      </p:tavLst>
                                    </p:anim>
                                  </p:childTnLst>
                                </p:cTn>
                              </p:par>
                            </p:childTnLst>
                          </p:cTn>
                        </p:par>
                        <p:par>
                          <p:cTn id="60" fill="hold">
                            <p:stCondLst>
                              <p:cond delay="2000"/>
                            </p:stCondLst>
                            <p:childTnLst>
                              <p:par>
                                <p:cTn id="61" presetID="2" presetClass="entr" presetSubtype="4" fill="hold" nodeType="afterEffect">
                                  <p:stCondLst>
                                    <p:cond delay="1000"/>
                                  </p:stCondLst>
                                  <p:childTnLst>
                                    <p:set>
                                      <p:cBhvr>
                                        <p:cTn id="62" dur="1" fill="hold">
                                          <p:stCondLst>
                                            <p:cond delay="0"/>
                                          </p:stCondLst>
                                        </p:cTn>
                                        <p:tgtEl>
                                          <p:spTgt spid="15577"/>
                                        </p:tgtEl>
                                        <p:attrNameLst>
                                          <p:attrName>style.visibility</p:attrName>
                                        </p:attrNameLst>
                                      </p:cBhvr>
                                      <p:to>
                                        <p:strVal val="visible"/>
                                      </p:to>
                                    </p:set>
                                    <p:anim calcmode="lin" valueType="num">
                                      <p:cBhvr additive="base">
                                        <p:cTn id="63" dur="500" fill="hold"/>
                                        <p:tgtEl>
                                          <p:spTgt spid="15577"/>
                                        </p:tgtEl>
                                        <p:attrNameLst>
                                          <p:attrName>ppt_x</p:attrName>
                                        </p:attrNameLst>
                                      </p:cBhvr>
                                      <p:tavLst>
                                        <p:tav tm="0">
                                          <p:val>
                                            <p:strVal val="#ppt_x"/>
                                          </p:val>
                                        </p:tav>
                                        <p:tav tm="100000">
                                          <p:val>
                                            <p:strVal val="#ppt_x"/>
                                          </p:val>
                                        </p:tav>
                                      </p:tavLst>
                                    </p:anim>
                                    <p:anim calcmode="lin" valueType="num">
                                      <p:cBhvr additive="base">
                                        <p:cTn id="64" dur="500" fill="hold"/>
                                        <p:tgtEl>
                                          <p:spTgt spid="15577"/>
                                        </p:tgtEl>
                                        <p:attrNameLst>
                                          <p:attrName>ppt_y</p:attrName>
                                        </p:attrNameLst>
                                      </p:cBhvr>
                                      <p:tavLst>
                                        <p:tav tm="0">
                                          <p:val>
                                            <p:strVal val="1+#ppt_h/2"/>
                                          </p:val>
                                        </p:tav>
                                        <p:tav tm="100000">
                                          <p:val>
                                            <p:strVal val="#ppt_y"/>
                                          </p:val>
                                        </p:tav>
                                      </p:tavLst>
                                    </p:anim>
                                  </p:childTnLst>
                                </p:cTn>
                              </p:par>
                            </p:childTnLst>
                          </p:cTn>
                        </p:par>
                        <p:par>
                          <p:cTn id="65" fill="hold">
                            <p:stCondLst>
                              <p:cond delay="3500"/>
                            </p:stCondLst>
                            <p:childTnLst>
                              <p:par>
                                <p:cTn id="66" presetID="2" presetClass="entr" presetSubtype="4" fill="hold" nodeType="afterEffect">
                                  <p:stCondLst>
                                    <p:cond delay="1000"/>
                                  </p:stCondLst>
                                  <p:childTnLst>
                                    <p:set>
                                      <p:cBhvr>
                                        <p:cTn id="67" dur="1" fill="hold">
                                          <p:stCondLst>
                                            <p:cond delay="0"/>
                                          </p:stCondLst>
                                        </p:cTn>
                                        <p:tgtEl>
                                          <p:spTgt spid="15587"/>
                                        </p:tgtEl>
                                        <p:attrNameLst>
                                          <p:attrName>style.visibility</p:attrName>
                                        </p:attrNameLst>
                                      </p:cBhvr>
                                      <p:to>
                                        <p:strVal val="visible"/>
                                      </p:to>
                                    </p:set>
                                    <p:anim calcmode="lin" valueType="num">
                                      <p:cBhvr additive="base">
                                        <p:cTn id="68" dur="500" fill="hold"/>
                                        <p:tgtEl>
                                          <p:spTgt spid="15587"/>
                                        </p:tgtEl>
                                        <p:attrNameLst>
                                          <p:attrName>ppt_x</p:attrName>
                                        </p:attrNameLst>
                                      </p:cBhvr>
                                      <p:tavLst>
                                        <p:tav tm="0">
                                          <p:val>
                                            <p:strVal val="#ppt_x"/>
                                          </p:val>
                                        </p:tav>
                                        <p:tav tm="100000">
                                          <p:val>
                                            <p:strVal val="#ppt_x"/>
                                          </p:val>
                                        </p:tav>
                                      </p:tavLst>
                                    </p:anim>
                                    <p:anim calcmode="lin" valueType="num">
                                      <p:cBhvr additive="base">
                                        <p:cTn id="69" dur="500" fill="hold"/>
                                        <p:tgtEl>
                                          <p:spTgt spid="15587"/>
                                        </p:tgtEl>
                                        <p:attrNameLst>
                                          <p:attrName>ppt_y</p:attrName>
                                        </p:attrNameLst>
                                      </p:cBhvr>
                                      <p:tavLst>
                                        <p:tav tm="0">
                                          <p:val>
                                            <p:strVal val="1+#ppt_h/2"/>
                                          </p:val>
                                        </p:tav>
                                        <p:tav tm="100000">
                                          <p:val>
                                            <p:strVal val="#ppt_y"/>
                                          </p:val>
                                        </p:tav>
                                      </p:tavLst>
                                    </p:anim>
                                  </p:childTnLst>
                                </p:cTn>
                              </p:par>
                            </p:childTnLst>
                          </p:cTn>
                        </p:par>
                        <p:par>
                          <p:cTn id="70" fill="hold">
                            <p:stCondLst>
                              <p:cond delay="5000"/>
                            </p:stCondLst>
                            <p:childTnLst>
                              <p:par>
                                <p:cTn id="71" presetID="2" presetClass="entr" presetSubtype="4" fill="hold" nodeType="afterEffect">
                                  <p:stCondLst>
                                    <p:cond delay="1000"/>
                                  </p:stCondLst>
                                  <p:childTnLst>
                                    <p:set>
                                      <p:cBhvr>
                                        <p:cTn id="72" dur="1" fill="hold">
                                          <p:stCondLst>
                                            <p:cond delay="0"/>
                                          </p:stCondLst>
                                        </p:cTn>
                                        <p:tgtEl>
                                          <p:spTgt spid="15578"/>
                                        </p:tgtEl>
                                        <p:attrNameLst>
                                          <p:attrName>style.visibility</p:attrName>
                                        </p:attrNameLst>
                                      </p:cBhvr>
                                      <p:to>
                                        <p:strVal val="visible"/>
                                      </p:to>
                                    </p:set>
                                    <p:anim calcmode="lin" valueType="num">
                                      <p:cBhvr additive="base">
                                        <p:cTn id="73" dur="500" fill="hold"/>
                                        <p:tgtEl>
                                          <p:spTgt spid="15578"/>
                                        </p:tgtEl>
                                        <p:attrNameLst>
                                          <p:attrName>ppt_x</p:attrName>
                                        </p:attrNameLst>
                                      </p:cBhvr>
                                      <p:tavLst>
                                        <p:tav tm="0">
                                          <p:val>
                                            <p:strVal val="#ppt_x"/>
                                          </p:val>
                                        </p:tav>
                                        <p:tav tm="100000">
                                          <p:val>
                                            <p:strVal val="#ppt_x"/>
                                          </p:val>
                                        </p:tav>
                                      </p:tavLst>
                                    </p:anim>
                                    <p:anim calcmode="lin" valueType="num">
                                      <p:cBhvr additive="base">
                                        <p:cTn id="74" dur="500" fill="hold"/>
                                        <p:tgtEl>
                                          <p:spTgt spid="15578"/>
                                        </p:tgtEl>
                                        <p:attrNameLst>
                                          <p:attrName>ppt_y</p:attrName>
                                        </p:attrNameLst>
                                      </p:cBhvr>
                                      <p:tavLst>
                                        <p:tav tm="0">
                                          <p:val>
                                            <p:strVal val="1+#ppt_h/2"/>
                                          </p:val>
                                        </p:tav>
                                        <p:tav tm="100000">
                                          <p:val>
                                            <p:strVal val="#ppt_y"/>
                                          </p:val>
                                        </p:tav>
                                      </p:tavLst>
                                    </p:anim>
                                  </p:childTnLst>
                                </p:cTn>
                              </p:par>
                            </p:childTnLst>
                          </p:cTn>
                        </p:par>
                        <p:par>
                          <p:cTn id="75" fill="hold">
                            <p:stCondLst>
                              <p:cond delay="6500"/>
                            </p:stCondLst>
                            <p:childTnLst>
                              <p:par>
                                <p:cTn id="76" presetID="2" presetClass="entr" presetSubtype="4" fill="hold" nodeType="afterEffect">
                                  <p:stCondLst>
                                    <p:cond delay="1000"/>
                                  </p:stCondLst>
                                  <p:childTnLst>
                                    <p:set>
                                      <p:cBhvr>
                                        <p:cTn id="77" dur="1" fill="hold">
                                          <p:stCondLst>
                                            <p:cond delay="0"/>
                                          </p:stCondLst>
                                        </p:cTn>
                                        <p:tgtEl>
                                          <p:spTgt spid="15588"/>
                                        </p:tgtEl>
                                        <p:attrNameLst>
                                          <p:attrName>style.visibility</p:attrName>
                                        </p:attrNameLst>
                                      </p:cBhvr>
                                      <p:to>
                                        <p:strVal val="visible"/>
                                      </p:to>
                                    </p:set>
                                    <p:anim calcmode="lin" valueType="num">
                                      <p:cBhvr additive="base">
                                        <p:cTn id="78" dur="500" fill="hold"/>
                                        <p:tgtEl>
                                          <p:spTgt spid="15588"/>
                                        </p:tgtEl>
                                        <p:attrNameLst>
                                          <p:attrName>ppt_x</p:attrName>
                                        </p:attrNameLst>
                                      </p:cBhvr>
                                      <p:tavLst>
                                        <p:tav tm="0">
                                          <p:val>
                                            <p:strVal val="#ppt_x"/>
                                          </p:val>
                                        </p:tav>
                                        <p:tav tm="100000">
                                          <p:val>
                                            <p:strVal val="#ppt_x"/>
                                          </p:val>
                                        </p:tav>
                                      </p:tavLst>
                                    </p:anim>
                                    <p:anim calcmode="lin" valueType="num">
                                      <p:cBhvr additive="base">
                                        <p:cTn id="79" dur="500" fill="hold"/>
                                        <p:tgtEl>
                                          <p:spTgt spid="15588"/>
                                        </p:tgtEl>
                                        <p:attrNameLst>
                                          <p:attrName>ppt_y</p:attrName>
                                        </p:attrNameLst>
                                      </p:cBhvr>
                                      <p:tavLst>
                                        <p:tav tm="0">
                                          <p:val>
                                            <p:strVal val="1+#ppt_h/2"/>
                                          </p:val>
                                        </p:tav>
                                        <p:tav tm="100000">
                                          <p:val>
                                            <p:strVal val="#ppt_y"/>
                                          </p:val>
                                        </p:tav>
                                      </p:tavLst>
                                    </p:anim>
                                  </p:childTnLst>
                                </p:cTn>
                              </p:par>
                            </p:childTnLst>
                          </p:cTn>
                        </p:par>
                        <p:par>
                          <p:cTn id="80" fill="hold">
                            <p:stCondLst>
                              <p:cond delay="8000"/>
                            </p:stCondLst>
                            <p:childTnLst>
                              <p:par>
                                <p:cTn id="81" presetID="2" presetClass="entr" presetSubtype="4" fill="hold" nodeType="afterEffect">
                                  <p:stCondLst>
                                    <p:cond delay="1000"/>
                                  </p:stCondLst>
                                  <p:childTnLst>
                                    <p:set>
                                      <p:cBhvr>
                                        <p:cTn id="82" dur="1" fill="hold">
                                          <p:stCondLst>
                                            <p:cond delay="0"/>
                                          </p:stCondLst>
                                        </p:cTn>
                                        <p:tgtEl>
                                          <p:spTgt spid="15596"/>
                                        </p:tgtEl>
                                        <p:attrNameLst>
                                          <p:attrName>style.visibility</p:attrName>
                                        </p:attrNameLst>
                                      </p:cBhvr>
                                      <p:to>
                                        <p:strVal val="visible"/>
                                      </p:to>
                                    </p:set>
                                    <p:anim calcmode="lin" valueType="num">
                                      <p:cBhvr additive="base">
                                        <p:cTn id="83" dur="500" fill="hold"/>
                                        <p:tgtEl>
                                          <p:spTgt spid="15596"/>
                                        </p:tgtEl>
                                        <p:attrNameLst>
                                          <p:attrName>ppt_x</p:attrName>
                                        </p:attrNameLst>
                                      </p:cBhvr>
                                      <p:tavLst>
                                        <p:tav tm="0">
                                          <p:val>
                                            <p:strVal val="#ppt_x"/>
                                          </p:val>
                                        </p:tav>
                                        <p:tav tm="100000">
                                          <p:val>
                                            <p:strVal val="#ppt_x"/>
                                          </p:val>
                                        </p:tav>
                                      </p:tavLst>
                                    </p:anim>
                                    <p:anim calcmode="lin" valueType="num">
                                      <p:cBhvr additive="base">
                                        <p:cTn id="84" dur="500" fill="hold"/>
                                        <p:tgtEl>
                                          <p:spTgt spid="15596"/>
                                        </p:tgtEl>
                                        <p:attrNameLst>
                                          <p:attrName>ppt_y</p:attrName>
                                        </p:attrNameLst>
                                      </p:cBhvr>
                                      <p:tavLst>
                                        <p:tav tm="0">
                                          <p:val>
                                            <p:strVal val="1+#ppt_h/2"/>
                                          </p:val>
                                        </p:tav>
                                        <p:tav tm="100000">
                                          <p:val>
                                            <p:strVal val="#ppt_y"/>
                                          </p:val>
                                        </p:tav>
                                      </p:tavLst>
                                    </p:anim>
                                  </p:childTnLst>
                                </p:cTn>
                              </p:par>
                            </p:childTnLst>
                          </p:cTn>
                        </p:par>
                        <p:par>
                          <p:cTn id="85" fill="hold">
                            <p:stCondLst>
                              <p:cond delay="9500"/>
                            </p:stCondLst>
                            <p:childTnLst>
                              <p:par>
                                <p:cTn id="86" presetID="2" presetClass="entr" presetSubtype="4" fill="hold" nodeType="afterEffect">
                                  <p:stCondLst>
                                    <p:cond delay="1000"/>
                                  </p:stCondLst>
                                  <p:childTnLst>
                                    <p:set>
                                      <p:cBhvr>
                                        <p:cTn id="87" dur="1" fill="hold">
                                          <p:stCondLst>
                                            <p:cond delay="0"/>
                                          </p:stCondLst>
                                        </p:cTn>
                                        <p:tgtEl>
                                          <p:spTgt spid="15621"/>
                                        </p:tgtEl>
                                        <p:attrNameLst>
                                          <p:attrName>style.visibility</p:attrName>
                                        </p:attrNameLst>
                                      </p:cBhvr>
                                      <p:to>
                                        <p:strVal val="visible"/>
                                      </p:to>
                                    </p:set>
                                    <p:anim calcmode="lin" valueType="num">
                                      <p:cBhvr additive="base">
                                        <p:cTn id="88" dur="500" fill="hold"/>
                                        <p:tgtEl>
                                          <p:spTgt spid="15621"/>
                                        </p:tgtEl>
                                        <p:attrNameLst>
                                          <p:attrName>ppt_x</p:attrName>
                                        </p:attrNameLst>
                                      </p:cBhvr>
                                      <p:tavLst>
                                        <p:tav tm="0">
                                          <p:val>
                                            <p:strVal val="#ppt_x"/>
                                          </p:val>
                                        </p:tav>
                                        <p:tav tm="100000">
                                          <p:val>
                                            <p:strVal val="#ppt_x"/>
                                          </p:val>
                                        </p:tav>
                                      </p:tavLst>
                                    </p:anim>
                                    <p:anim calcmode="lin" valueType="num">
                                      <p:cBhvr additive="base">
                                        <p:cTn id="89" dur="500" fill="hold"/>
                                        <p:tgtEl>
                                          <p:spTgt spid="156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914400" y="838200"/>
            <a:ext cx="6983413" cy="1066800"/>
          </a:xfrm>
          <a:prstGeom prst="rect">
            <a:avLst/>
          </a:prstGeom>
          <a:noFill/>
          <a:ln w="9525">
            <a:noFill/>
            <a:miter lim="800000"/>
            <a:headEnd/>
            <a:tailEnd/>
          </a:ln>
          <a:effectLst/>
        </p:spPr>
        <p:txBody>
          <a:bodyPr wrap="none">
            <a:spAutoFit/>
          </a:bodyPr>
          <a:lstStyle/>
          <a:p>
            <a:pPr algn="ctr"/>
            <a:r>
              <a:rPr lang="en-US"/>
              <a:t>The sequence of bases in DNA forms the </a:t>
            </a:r>
          </a:p>
          <a:p>
            <a:pPr algn="ctr"/>
            <a:r>
              <a:rPr lang="en-US" b="1">
                <a:solidFill>
                  <a:schemeClr val="accent2"/>
                </a:solidFill>
              </a:rPr>
              <a:t>Genetic Code</a:t>
            </a:r>
          </a:p>
        </p:txBody>
      </p:sp>
      <p:sp>
        <p:nvSpPr>
          <p:cNvPr id="16388" name="Text Box 4"/>
          <p:cNvSpPr txBox="1">
            <a:spLocks noChangeArrowheads="1"/>
          </p:cNvSpPr>
          <p:nvPr/>
        </p:nvSpPr>
        <p:spPr bwMode="auto">
          <a:xfrm>
            <a:off x="914400" y="2286000"/>
            <a:ext cx="7543800" cy="1554163"/>
          </a:xfrm>
          <a:prstGeom prst="rect">
            <a:avLst/>
          </a:prstGeom>
          <a:noFill/>
          <a:ln w="9525">
            <a:noFill/>
            <a:miter lim="800000"/>
            <a:headEnd/>
            <a:tailEnd/>
          </a:ln>
          <a:effectLst/>
        </p:spPr>
        <p:txBody>
          <a:bodyPr>
            <a:spAutoFit/>
          </a:bodyPr>
          <a:lstStyle/>
          <a:p>
            <a:r>
              <a:rPr lang="en-GB"/>
              <a:t>A group of three bases (</a:t>
            </a:r>
            <a:r>
              <a:rPr lang="en-GB" b="1">
                <a:solidFill>
                  <a:schemeClr val="accent2"/>
                </a:solidFill>
              </a:rPr>
              <a:t>a triplet</a:t>
            </a:r>
            <a:r>
              <a:rPr lang="en-GB"/>
              <a:t>) controls</a:t>
            </a:r>
          </a:p>
          <a:p>
            <a:r>
              <a:rPr lang="en-GB"/>
              <a:t>the production of a particular amino acid in </a:t>
            </a:r>
          </a:p>
          <a:p>
            <a:r>
              <a:rPr lang="en-GB"/>
              <a:t>the cytoplasm of the cell</a:t>
            </a:r>
            <a:endParaRPr lang="en-US"/>
          </a:p>
        </p:txBody>
      </p:sp>
      <p:sp>
        <p:nvSpPr>
          <p:cNvPr id="16389" name="Text Box 5"/>
          <p:cNvSpPr txBox="1">
            <a:spLocks noChangeArrowheads="1"/>
          </p:cNvSpPr>
          <p:nvPr/>
        </p:nvSpPr>
        <p:spPr bwMode="auto">
          <a:xfrm>
            <a:off x="990600" y="4419600"/>
            <a:ext cx="7086600" cy="1554163"/>
          </a:xfrm>
          <a:prstGeom prst="rect">
            <a:avLst/>
          </a:prstGeom>
          <a:noFill/>
          <a:ln w="9525">
            <a:noFill/>
            <a:miter lim="800000"/>
            <a:headEnd/>
            <a:tailEnd/>
          </a:ln>
          <a:effectLst/>
        </p:spPr>
        <p:txBody>
          <a:bodyPr>
            <a:spAutoFit/>
          </a:bodyPr>
          <a:lstStyle/>
          <a:p>
            <a:r>
              <a:rPr lang="en-GB"/>
              <a:t>The different amino acids and the order in which they are joined up determines the sort of protein being produced</a:t>
            </a:r>
            <a:endParaRPr lang="en-US"/>
          </a:p>
        </p:txBody>
      </p:sp>
      <p:sp>
        <p:nvSpPr>
          <p:cNvPr id="16390" name="Rectangle 6"/>
          <p:cNvSpPr>
            <a:spLocks noGrp="1" noChangeArrowheads="1"/>
          </p:cNvSpPr>
          <p:nvPr>
            <p:ph type="title" idx="4294967295"/>
          </p:nvPr>
        </p:nvSpPr>
        <p:spPr>
          <a:xfrm>
            <a:off x="0" y="0"/>
            <a:ext cx="2438400" cy="457200"/>
          </a:xfrm>
        </p:spPr>
        <p:txBody>
          <a:bodyPr/>
          <a:lstStyle/>
          <a:p>
            <a:r>
              <a:rPr lang="en-US" sz="2400">
                <a:latin typeface="Arial" charset="0"/>
              </a:rPr>
              <a:t>Genetic code 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wipe(up)">
                                      <p:cBhvr>
                                        <p:cTn id="7" dur="500"/>
                                        <p:tgtEl>
                                          <p:spTgt spid="163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388"/>
                                        </p:tgtEl>
                                        <p:attrNameLst>
                                          <p:attrName>style.visibility</p:attrName>
                                        </p:attrNameLst>
                                      </p:cBhvr>
                                      <p:to>
                                        <p:strVal val="visible"/>
                                      </p:to>
                                    </p:set>
                                    <p:animEffect transition="in" filter="wipe(up)">
                                      <p:cBhvr>
                                        <p:cTn id="12" dur="500"/>
                                        <p:tgtEl>
                                          <p:spTgt spid="1638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6389"/>
                                        </p:tgtEl>
                                        <p:attrNameLst>
                                          <p:attrName>style.visibility</p:attrName>
                                        </p:attrNameLst>
                                      </p:cBhvr>
                                      <p:to>
                                        <p:strVal val="visible"/>
                                      </p:to>
                                    </p:set>
                                    <p:animEffect transition="in" filter="wipe(up)">
                                      <p:cBhvr>
                                        <p:cTn id="17" dur="5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autoUpdateAnimBg="0"/>
      <p:bldP spid="16388" grpId="0" autoUpdateAnimBg="0"/>
      <p:bldP spid="16389"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2"/>
          <p:cNvGrpSpPr>
            <a:grpSpLocks/>
          </p:cNvGrpSpPr>
          <p:nvPr/>
        </p:nvGrpSpPr>
        <p:grpSpPr bwMode="auto">
          <a:xfrm>
            <a:off x="762000" y="2590800"/>
            <a:ext cx="6797675" cy="1917700"/>
            <a:chOff x="432" y="1248"/>
            <a:chExt cx="4282" cy="1208"/>
          </a:xfrm>
        </p:grpSpPr>
        <p:sp>
          <p:nvSpPr>
            <p:cNvPr id="17411" name="Text Box 3"/>
            <p:cNvSpPr txBox="1">
              <a:spLocks noChangeArrowheads="1"/>
            </p:cNvSpPr>
            <p:nvPr/>
          </p:nvSpPr>
          <p:spPr bwMode="auto">
            <a:xfrm>
              <a:off x="432" y="1248"/>
              <a:ext cx="4282" cy="1208"/>
            </a:xfrm>
            <a:prstGeom prst="rect">
              <a:avLst/>
            </a:prstGeom>
            <a:noFill/>
            <a:ln w="9525">
              <a:noFill/>
              <a:miter lim="800000"/>
              <a:headEnd/>
              <a:tailEnd/>
            </a:ln>
            <a:effectLst/>
          </p:spPr>
          <p:txBody>
            <a:bodyPr>
              <a:spAutoFit/>
            </a:bodyPr>
            <a:lstStyle/>
            <a:p>
              <a:r>
                <a:rPr lang="en-GB" sz="2400" b="1">
                  <a:solidFill>
                    <a:schemeClr val="accent2"/>
                  </a:solidFill>
                  <a:latin typeface="Arial" charset="0"/>
                </a:rPr>
                <a:t>Ser-Cyst-Val-Gly-Ser-Cyst Ala</a:t>
              </a:r>
            </a:p>
            <a:p>
              <a:r>
                <a:rPr lang="en-GB" sz="2400">
                  <a:latin typeface="Arial" charset="0"/>
                </a:rPr>
                <a:t>                                                         </a:t>
              </a:r>
              <a:r>
                <a:rPr lang="en-GB" sz="2400" b="1">
                  <a:solidFill>
                    <a:schemeClr val="accent2"/>
                  </a:solidFill>
                  <a:latin typeface="Arial" charset="0"/>
                </a:rPr>
                <a:t>Val  </a:t>
              </a:r>
              <a:r>
                <a:rPr lang="en-GB" sz="2400">
                  <a:latin typeface="Arial" charset="0"/>
                </a:rPr>
                <a:t>        </a:t>
              </a:r>
            </a:p>
            <a:p>
              <a:r>
                <a:rPr lang="en-US" sz="2400" b="1">
                  <a:solidFill>
                    <a:schemeClr val="accent2"/>
                  </a:solidFill>
                  <a:latin typeface="Arial" charset="0"/>
                </a:rPr>
                <a:t>Val-Cyst-Ser-Ala-Ser-Cyst-Gly</a:t>
              </a:r>
            </a:p>
            <a:p>
              <a:endParaRPr lang="en-US" sz="2400" b="1">
                <a:solidFill>
                  <a:schemeClr val="accent2"/>
                </a:solidFill>
                <a:latin typeface="Arial" charset="0"/>
              </a:endParaRPr>
            </a:p>
            <a:p>
              <a:r>
                <a:rPr lang="en-US" sz="2400">
                  <a:latin typeface="Arial" charset="0"/>
                </a:rPr>
                <a:t>                             </a:t>
              </a:r>
              <a:r>
                <a:rPr lang="en-US" sz="2400" b="1">
                  <a:solidFill>
                    <a:schemeClr val="accent2"/>
                  </a:solidFill>
                  <a:latin typeface="Arial" charset="0"/>
                </a:rPr>
                <a:t>Val- Cyst-Ala-Ala-Ser-Gly</a:t>
              </a:r>
            </a:p>
          </p:txBody>
        </p:sp>
        <p:sp>
          <p:nvSpPr>
            <p:cNvPr id="17412" name="Line 4"/>
            <p:cNvSpPr>
              <a:spLocks noChangeShapeType="1"/>
            </p:cNvSpPr>
            <p:nvPr/>
          </p:nvSpPr>
          <p:spPr bwMode="auto">
            <a:xfrm>
              <a:off x="960" y="1488"/>
              <a:ext cx="0" cy="240"/>
            </a:xfrm>
            <a:prstGeom prst="line">
              <a:avLst/>
            </a:prstGeom>
            <a:noFill/>
            <a:ln w="9525">
              <a:solidFill>
                <a:schemeClr val="accent2"/>
              </a:solidFill>
              <a:round/>
              <a:headEnd/>
              <a:tailEnd/>
            </a:ln>
            <a:effectLst/>
          </p:spPr>
          <p:txBody>
            <a:bodyPr/>
            <a:lstStyle/>
            <a:p>
              <a:endParaRPr lang="en-US"/>
            </a:p>
          </p:txBody>
        </p:sp>
        <p:sp>
          <p:nvSpPr>
            <p:cNvPr id="17413" name="Line 5"/>
            <p:cNvSpPr>
              <a:spLocks noChangeShapeType="1"/>
            </p:cNvSpPr>
            <p:nvPr/>
          </p:nvSpPr>
          <p:spPr bwMode="auto">
            <a:xfrm>
              <a:off x="2448" y="1488"/>
              <a:ext cx="0" cy="240"/>
            </a:xfrm>
            <a:prstGeom prst="line">
              <a:avLst/>
            </a:prstGeom>
            <a:noFill/>
            <a:ln w="9525">
              <a:solidFill>
                <a:schemeClr val="accent2"/>
              </a:solidFill>
              <a:round/>
              <a:headEnd/>
              <a:tailEnd/>
            </a:ln>
            <a:effectLst/>
          </p:spPr>
          <p:txBody>
            <a:bodyPr/>
            <a:lstStyle/>
            <a:p>
              <a:endParaRPr lang="en-US"/>
            </a:p>
          </p:txBody>
        </p:sp>
        <p:sp>
          <p:nvSpPr>
            <p:cNvPr id="17414" name="Line 6"/>
            <p:cNvSpPr>
              <a:spLocks noChangeShapeType="1"/>
            </p:cNvSpPr>
            <p:nvPr/>
          </p:nvSpPr>
          <p:spPr bwMode="auto">
            <a:xfrm>
              <a:off x="2448" y="1968"/>
              <a:ext cx="0" cy="240"/>
            </a:xfrm>
            <a:prstGeom prst="line">
              <a:avLst/>
            </a:prstGeom>
            <a:noFill/>
            <a:ln w="9525">
              <a:solidFill>
                <a:schemeClr val="accent2"/>
              </a:solidFill>
              <a:round/>
              <a:headEnd/>
              <a:tailEnd/>
            </a:ln>
            <a:effectLst/>
          </p:spPr>
          <p:txBody>
            <a:bodyPr/>
            <a:lstStyle/>
            <a:p>
              <a:endParaRPr lang="en-US"/>
            </a:p>
          </p:txBody>
        </p:sp>
        <p:sp>
          <p:nvSpPr>
            <p:cNvPr id="17415" name="Line 7"/>
            <p:cNvSpPr>
              <a:spLocks noChangeShapeType="1"/>
            </p:cNvSpPr>
            <p:nvPr/>
          </p:nvSpPr>
          <p:spPr bwMode="auto">
            <a:xfrm>
              <a:off x="3264" y="1440"/>
              <a:ext cx="240" cy="144"/>
            </a:xfrm>
            <a:prstGeom prst="line">
              <a:avLst/>
            </a:prstGeom>
            <a:noFill/>
            <a:ln w="9525">
              <a:solidFill>
                <a:schemeClr val="accent2"/>
              </a:solidFill>
              <a:round/>
              <a:headEnd/>
              <a:tailEnd/>
            </a:ln>
            <a:effectLst/>
          </p:spPr>
          <p:txBody>
            <a:bodyPr/>
            <a:lstStyle/>
            <a:p>
              <a:endParaRPr lang="en-US"/>
            </a:p>
          </p:txBody>
        </p:sp>
        <p:sp>
          <p:nvSpPr>
            <p:cNvPr id="17416" name="Line 8"/>
            <p:cNvSpPr>
              <a:spLocks noChangeShapeType="1"/>
            </p:cNvSpPr>
            <p:nvPr/>
          </p:nvSpPr>
          <p:spPr bwMode="auto">
            <a:xfrm flipV="1">
              <a:off x="3264" y="1680"/>
              <a:ext cx="240" cy="144"/>
            </a:xfrm>
            <a:prstGeom prst="line">
              <a:avLst/>
            </a:prstGeom>
            <a:noFill/>
            <a:ln w="9525">
              <a:solidFill>
                <a:schemeClr val="accent2"/>
              </a:solidFill>
              <a:round/>
              <a:headEnd/>
              <a:tailEnd/>
            </a:ln>
            <a:effectLst/>
          </p:spPr>
          <p:txBody>
            <a:bodyPr/>
            <a:lstStyle/>
            <a:p>
              <a:endParaRPr lang="en-US"/>
            </a:p>
          </p:txBody>
        </p:sp>
      </p:grpSp>
      <p:sp>
        <p:nvSpPr>
          <p:cNvPr id="17417" name="Text Box 9"/>
          <p:cNvSpPr txBox="1">
            <a:spLocks noChangeArrowheads="1"/>
          </p:cNvSpPr>
          <p:nvPr/>
        </p:nvSpPr>
        <p:spPr bwMode="auto">
          <a:xfrm>
            <a:off x="304800" y="838200"/>
            <a:ext cx="8153400" cy="1373188"/>
          </a:xfrm>
          <a:prstGeom prst="rect">
            <a:avLst/>
          </a:prstGeom>
          <a:noFill/>
          <a:ln w="9525">
            <a:noFill/>
            <a:miter lim="800000"/>
            <a:headEnd/>
            <a:tailEnd/>
          </a:ln>
          <a:effectLst/>
        </p:spPr>
        <p:txBody>
          <a:bodyPr>
            <a:spAutoFit/>
          </a:bodyPr>
          <a:lstStyle/>
          <a:p>
            <a:r>
              <a:rPr lang="en-GB" sz="2800"/>
              <a:t>This is a small, imaginary protein molecule showing</a:t>
            </a:r>
          </a:p>
          <a:p>
            <a:r>
              <a:rPr lang="en-GB" sz="2800"/>
              <a:t> how a sequence of 5 different amino acids could determine the shape and identity of the molecule</a:t>
            </a:r>
            <a:endParaRPr lang="en-US" sz="2800"/>
          </a:p>
        </p:txBody>
      </p:sp>
      <p:sp>
        <p:nvSpPr>
          <p:cNvPr id="17418" name="Text Box 10"/>
          <p:cNvSpPr txBox="1">
            <a:spLocks noChangeArrowheads="1"/>
          </p:cNvSpPr>
          <p:nvPr/>
        </p:nvSpPr>
        <p:spPr bwMode="auto">
          <a:xfrm>
            <a:off x="457200" y="5105400"/>
            <a:ext cx="8005763" cy="946150"/>
          </a:xfrm>
          <a:prstGeom prst="rect">
            <a:avLst/>
          </a:prstGeom>
          <a:noFill/>
          <a:ln w="9525">
            <a:noFill/>
            <a:miter lim="800000"/>
            <a:headEnd/>
            <a:tailEnd/>
          </a:ln>
          <a:effectLst/>
        </p:spPr>
        <p:txBody>
          <a:bodyPr wrap="none">
            <a:spAutoFit/>
          </a:bodyPr>
          <a:lstStyle/>
          <a:p>
            <a:r>
              <a:rPr lang="en-GB" sz="2800"/>
              <a:t>Each amino acid (</a:t>
            </a:r>
            <a:r>
              <a:rPr lang="en-GB" sz="2400">
                <a:latin typeface="Arial" charset="0"/>
              </a:rPr>
              <a:t>Serine, Cysteine, Valine</a:t>
            </a:r>
            <a:r>
              <a:rPr lang="en-GB" sz="2800"/>
              <a:t>, Glycine and </a:t>
            </a:r>
          </a:p>
          <a:p>
            <a:r>
              <a:rPr lang="en-GB" sz="2800"/>
              <a:t>Alanine) is coded for by a particular triplet of bases</a:t>
            </a:r>
            <a:endParaRPr lang="en-US" sz="2800"/>
          </a:p>
        </p:txBody>
      </p:sp>
      <p:sp>
        <p:nvSpPr>
          <p:cNvPr id="17419" name="Rectangle 11"/>
          <p:cNvSpPr>
            <a:spLocks noGrp="1" noChangeArrowheads="1"/>
          </p:cNvSpPr>
          <p:nvPr>
            <p:ph type="title" idx="4294967295"/>
          </p:nvPr>
        </p:nvSpPr>
        <p:spPr>
          <a:xfrm>
            <a:off x="0" y="0"/>
            <a:ext cx="2514600" cy="457200"/>
          </a:xfrm>
        </p:spPr>
        <p:txBody>
          <a:bodyPr/>
          <a:lstStyle/>
          <a:p>
            <a:r>
              <a:rPr lang="en-US" sz="2400">
                <a:latin typeface="Arial" charset="0"/>
              </a:rPr>
              <a:t>Genetic code 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417"/>
                                        </p:tgtEl>
                                        <p:attrNameLst>
                                          <p:attrName>style.visibility</p:attrName>
                                        </p:attrNameLst>
                                      </p:cBhvr>
                                      <p:to>
                                        <p:strVal val="visible"/>
                                      </p:to>
                                    </p:set>
                                    <p:animEffect transition="in" filter="wipe(up)">
                                      <p:cBhvr>
                                        <p:cTn id="7" dur="500"/>
                                        <p:tgtEl>
                                          <p:spTgt spid="174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Effect transition="in" filter="wipe(left)">
                                      <p:cBhvr>
                                        <p:cTn id="12" dur="500"/>
                                        <p:tgtEl>
                                          <p:spTgt spid="174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7418"/>
                                        </p:tgtEl>
                                        <p:attrNameLst>
                                          <p:attrName>style.visibility</p:attrName>
                                        </p:attrNameLst>
                                      </p:cBhvr>
                                      <p:to>
                                        <p:strVal val="visible"/>
                                      </p:to>
                                    </p:set>
                                    <p:animEffect transition="in" filter="wipe(up)">
                                      <p:cBhvr>
                                        <p:cTn id="17" dur="500"/>
                                        <p:tgtEl>
                                          <p:spTgt spid="17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7" grpId="0" autoUpdateAnimBg="0"/>
      <p:bldP spid="17418"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457200" y="685800"/>
            <a:ext cx="2227263" cy="579438"/>
          </a:xfrm>
          <a:prstGeom prst="rect">
            <a:avLst/>
          </a:prstGeom>
          <a:noFill/>
          <a:ln w="9525">
            <a:noFill/>
            <a:miter lim="800000"/>
            <a:headEnd/>
            <a:tailEnd/>
          </a:ln>
          <a:effectLst/>
        </p:spPr>
        <p:txBody>
          <a:bodyPr wrap="none">
            <a:spAutoFit/>
          </a:bodyPr>
          <a:lstStyle/>
          <a:p>
            <a:r>
              <a:rPr lang="en-GB"/>
              <a:t>For example</a:t>
            </a:r>
            <a:endParaRPr lang="en-US"/>
          </a:p>
        </p:txBody>
      </p:sp>
      <p:grpSp>
        <p:nvGrpSpPr>
          <p:cNvPr id="18463" name="Group 31"/>
          <p:cNvGrpSpPr>
            <a:grpSpLocks/>
          </p:cNvGrpSpPr>
          <p:nvPr/>
        </p:nvGrpSpPr>
        <p:grpSpPr bwMode="auto">
          <a:xfrm>
            <a:off x="533400" y="1600200"/>
            <a:ext cx="2819400" cy="617538"/>
            <a:chOff x="336" y="1008"/>
            <a:chExt cx="1776" cy="389"/>
          </a:xfrm>
        </p:grpSpPr>
        <p:grpSp>
          <p:nvGrpSpPr>
            <p:cNvPr id="18456" name="Group 24"/>
            <p:cNvGrpSpPr>
              <a:grpSpLocks/>
            </p:cNvGrpSpPr>
            <p:nvPr/>
          </p:nvGrpSpPr>
          <p:grpSpPr bwMode="auto">
            <a:xfrm>
              <a:off x="624" y="1008"/>
              <a:ext cx="1488" cy="389"/>
              <a:chOff x="624" y="1008"/>
              <a:chExt cx="1488" cy="389"/>
            </a:xfrm>
          </p:grpSpPr>
          <p:pic>
            <p:nvPicPr>
              <p:cNvPr id="18435" name="Picture 3" descr="DNA Cytosine"/>
              <p:cNvPicPr>
                <a:picLocks noChangeAspect="1" noChangeArrowheads="1"/>
              </p:cNvPicPr>
              <p:nvPr/>
            </p:nvPicPr>
            <p:blipFill>
              <a:blip r:embed="rId2" cstate="print">
                <a:lum contrast="20000"/>
              </a:blip>
              <a:srcRect/>
              <a:stretch>
                <a:fillRect/>
              </a:stretch>
            </p:blipFill>
            <p:spPr bwMode="auto">
              <a:xfrm>
                <a:off x="624" y="1008"/>
                <a:ext cx="1488" cy="389"/>
              </a:xfrm>
              <a:prstGeom prst="rect">
                <a:avLst/>
              </a:prstGeom>
              <a:noFill/>
            </p:spPr>
          </p:pic>
          <p:sp>
            <p:nvSpPr>
              <p:cNvPr id="18444" name="Text Box 12"/>
              <p:cNvSpPr txBox="1">
                <a:spLocks noChangeArrowheads="1"/>
              </p:cNvSpPr>
              <p:nvPr/>
            </p:nvSpPr>
            <p:spPr bwMode="auto">
              <a:xfrm>
                <a:off x="768" y="1008"/>
                <a:ext cx="864" cy="288"/>
              </a:xfrm>
              <a:prstGeom prst="rect">
                <a:avLst/>
              </a:prstGeom>
              <a:noFill/>
              <a:ln w="9525">
                <a:noFill/>
                <a:miter lim="800000"/>
                <a:headEnd/>
                <a:tailEnd/>
              </a:ln>
              <a:effectLst/>
            </p:spPr>
            <p:txBody>
              <a:bodyPr wrap="none">
                <a:spAutoFit/>
              </a:bodyPr>
              <a:lstStyle/>
              <a:p>
                <a:r>
                  <a:rPr lang="en-GB" sz="2400">
                    <a:latin typeface="Arial" charset="0"/>
                  </a:rPr>
                  <a:t>Cytosine</a:t>
                </a:r>
                <a:endParaRPr lang="en-US" sz="2400">
                  <a:latin typeface="Arial" charset="0"/>
                </a:endParaRPr>
              </a:p>
            </p:txBody>
          </p:sp>
        </p:grpSp>
        <p:sp>
          <p:nvSpPr>
            <p:cNvPr id="18447" name="Line 15"/>
            <p:cNvSpPr>
              <a:spLocks noChangeShapeType="1"/>
            </p:cNvSpPr>
            <p:nvPr/>
          </p:nvSpPr>
          <p:spPr bwMode="auto">
            <a:xfrm flipH="1">
              <a:off x="336" y="1200"/>
              <a:ext cx="288" cy="0"/>
            </a:xfrm>
            <a:prstGeom prst="line">
              <a:avLst/>
            </a:prstGeom>
            <a:noFill/>
            <a:ln w="9525">
              <a:solidFill>
                <a:schemeClr val="tx1"/>
              </a:solidFill>
              <a:round/>
              <a:headEnd/>
              <a:tailEnd/>
            </a:ln>
            <a:effectLst/>
          </p:spPr>
          <p:txBody>
            <a:bodyPr/>
            <a:lstStyle/>
            <a:p>
              <a:endParaRPr lang="en-US"/>
            </a:p>
          </p:txBody>
        </p:sp>
      </p:grpSp>
      <p:grpSp>
        <p:nvGrpSpPr>
          <p:cNvPr id="18464" name="Group 32"/>
          <p:cNvGrpSpPr>
            <a:grpSpLocks/>
          </p:cNvGrpSpPr>
          <p:nvPr/>
        </p:nvGrpSpPr>
        <p:grpSpPr bwMode="auto">
          <a:xfrm>
            <a:off x="533400" y="2209800"/>
            <a:ext cx="3124200" cy="1287463"/>
            <a:chOff x="336" y="1392"/>
            <a:chExt cx="1968" cy="811"/>
          </a:xfrm>
        </p:grpSpPr>
        <p:grpSp>
          <p:nvGrpSpPr>
            <p:cNvPr id="18457" name="Group 25"/>
            <p:cNvGrpSpPr>
              <a:grpSpLocks/>
            </p:cNvGrpSpPr>
            <p:nvPr/>
          </p:nvGrpSpPr>
          <p:grpSpPr bwMode="auto">
            <a:xfrm>
              <a:off x="384" y="1392"/>
              <a:ext cx="1920" cy="811"/>
              <a:chOff x="384" y="1392"/>
              <a:chExt cx="1920" cy="811"/>
            </a:xfrm>
          </p:grpSpPr>
          <p:pic>
            <p:nvPicPr>
              <p:cNvPr id="18438" name="Picture 6" descr="DNA adenine"/>
              <p:cNvPicPr>
                <a:picLocks noChangeAspect="1" noChangeArrowheads="1"/>
              </p:cNvPicPr>
              <p:nvPr/>
            </p:nvPicPr>
            <p:blipFill>
              <a:blip r:embed="rId3" cstate="print">
                <a:lum contrast="20000"/>
              </a:blip>
              <a:srcRect/>
              <a:stretch>
                <a:fillRect/>
              </a:stretch>
            </p:blipFill>
            <p:spPr bwMode="auto">
              <a:xfrm>
                <a:off x="384" y="1392"/>
                <a:ext cx="1920" cy="811"/>
              </a:xfrm>
              <a:prstGeom prst="rect">
                <a:avLst/>
              </a:prstGeom>
              <a:noFill/>
            </p:spPr>
          </p:pic>
          <p:sp>
            <p:nvSpPr>
              <p:cNvPr id="18445" name="Text Box 13"/>
              <p:cNvSpPr txBox="1">
                <a:spLocks noChangeArrowheads="1"/>
              </p:cNvSpPr>
              <p:nvPr/>
            </p:nvSpPr>
            <p:spPr bwMode="auto">
              <a:xfrm>
                <a:off x="816" y="1680"/>
                <a:ext cx="822" cy="288"/>
              </a:xfrm>
              <a:prstGeom prst="rect">
                <a:avLst/>
              </a:prstGeom>
              <a:noFill/>
              <a:ln w="9525">
                <a:noFill/>
                <a:miter lim="800000"/>
                <a:headEnd/>
                <a:tailEnd/>
              </a:ln>
              <a:effectLst/>
            </p:spPr>
            <p:txBody>
              <a:bodyPr wrap="none">
                <a:spAutoFit/>
              </a:bodyPr>
              <a:lstStyle/>
              <a:p>
                <a:r>
                  <a:rPr lang="en-GB" sz="2400">
                    <a:latin typeface="Arial" charset="0"/>
                  </a:rPr>
                  <a:t>Adenine</a:t>
                </a:r>
                <a:endParaRPr lang="en-US" sz="2400">
                  <a:latin typeface="Arial" charset="0"/>
                </a:endParaRPr>
              </a:p>
            </p:txBody>
          </p:sp>
        </p:grpSp>
        <p:sp>
          <p:nvSpPr>
            <p:cNvPr id="18448" name="Line 16"/>
            <p:cNvSpPr>
              <a:spLocks noChangeShapeType="1"/>
            </p:cNvSpPr>
            <p:nvPr/>
          </p:nvSpPr>
          <p:spPr bwMode="auto">
            <a:xfrm flipH="1">
              <a:off x="336" y="1872"/>
              <a:ext cx="288" cy="0"/>
            </a:xfrm>
            <a:prstGeom prst="line">
              <a:avLst/>
            </a:prstGeom>
            <a:noFill/>
            <a:ln w="9525">
              <a:solidFill>
                <a:schemeClr val="tx1"/>
              </a:solidFill>
              <a:round/>
              <a:headEnd/>
              <a:tailEnd/>
            </a:ln>
            <a:effectLst/>
          </p:spPr>
          <p:txBody>
            <a:bodyPr/>
            <a:lstStyle/>
            <a:p>
              <a:endParaRPr lang="en-US"/>
            </a:p>
          </p:txBody>
        </p:sp>
      </p:grpSp>
      <p:sp>
        <p:nvSpPr>
          <p:cNvPr id="18450" name="AutoShape 18"/>
          <p:cNvSpPr>
            <a:spLocks/>
          </p:cNvSpPr>
          <p:nvPr/>
        </p:nvSpPr>
        <p:spPr bwMode="auto">
          <a:xfrm>
            <a:off x="3581400" y="1752600"/>
            <a:ext cx="457200" cy="2438400"/>
          </a:xfrm>
          <a:prstGeom prst="rightBrace">
            <a:avLst>
              <a:gd name="adj1" fmla="val 44444"/>
              <a:gd name="adj2" fmla="val 50000"/>
            </a:avLst>
          </a:prstGeom>
          <a:noFill/>
          <a:ln w="19050">
            <a:solidFill>
              <a:schemeClr val="tx1"/>
            </a:solidFill>
            <a:round/>
            <a:headEnd/>
            <a:tailEnd/>
          </a:ln>
          <a:effectLst/>
        </p:spPr>
        <p:txBody>
          <a:bodyPr wrap="none" anchor="ctr"/>
          <a:lstStyle/>
          <a:p>
            <a:endParaRPr lang="en-US"/>
          </a:p>
        </p:txBody>
      </p:sp>
      <p:sp>
        <p:nvSpPr>
          <p:cNvPr id="18451" name="Text Box 19"/>
          <p:cNvSpPr txBox="1">
            <a:spLocks noChangeArrowheads="1"/>
          </p:cNvSpPr>
          <p:nvPr/>
        </p:nvSpPr>
        <p:spPr bwMode="auto">
          <a:xfrm>
            <a:off x="4191000" y="2616200"/>
            <a:ext cx="1576388" cy="519113"/>
          </a:xfrm>
          <a:prstGeom prst="rect">
            <a:avLst/>
          </a:prstGeom>
          <a:noFill/>
          <a:ln w="9525">
            <a:noFill/>
            <a:miter lim="800000"/>
            <a:headEnd/>
            <a:tailEnd/>
          </a:ln>
          <a:effectLst/>
        </p:spPr>
        <p:txBody>
          <a:bodyPr wrap="none">
            <a:spAutoFit/>
          </a:bodyPr>
          <a:lstStyle/>
          <a:p>
            <a:r>
              <a:rPr lang="en-GB" sz="2800"/>
              <a:t>Codes for</a:t>
            </a:r>
            <a:endParaRPr lang="en-US" sz="2800"/>
          </a:p>
        </p:txBody>
      </p:sp>
      <p:sp>
        <p:nvSpPr>
          <p:cNvPr id="18452" name="Text Box 20"/>
          <p:cNvSpPr txBox="1">
            <a:spLocks noChangeArrowheads="1"/>
          </p:cNvSpPr>
          <p:nvPr/>
        </p:nvSpPr>
        <p:spPr bwMode="auto">
          <a:xfrm>
            <a:off x="5943600" y="2540000"/>
            <a:ext cx="1403350" cy="641350"/>
          </a:xfrm>
          <a:prstGeom prst="rect">
            <a:avLst/>
          </a:prstGeom>
          <a:noFill/>
          <a:ln w="9525">
            <a:noFill/>
            <a:miter lim="800000"/>
            <a:headEnd/>
            <a:tailEnd/>
          </a:ln>
          <a:effectLst/>
        </p:spPr>
        <p:txBody>
          <a:bodyPr wrap="none">
            <a:spAutoFit/>
          </a:bodyPr>
          <a:lstStyle/>
          <a:p>
            <a:r>
              <a:rPr lang="en-GB" sz="3600"/>
              <a:t>Valine</a:t>
            </a:r>
            <a:endParaRPr lang="en-US" sz="3600"/>
          </a:p>
        </p:txBody>
      </p:sp>
      <p:sp>
        <p:nvSpPr>
          <p:cNvPr id="18453" name="Text Box 21"/>
          <p:cNvSpPr txBox="1">
            <a:spLocks noChangeArrowheads="1"/>
          </p:cNvSpPr>
          <p:nvPr/>
        </p:nvSpPr>
        <p:spPr bwMode="auto">
          <a:xfrm>
            <a:off x="1524000" y="4648200"/>
            <a:ext cx="1749425" cy="457200"/>
          </a:xfrm>
          <a:prstGeom prst="rect">
            <a:avLst/>
          </a:prstGeom>
          <a:noFill/>
          <a:ln w="9525">
            <a:noFill/>
            <a:miter lim="800000"/>
            <a:headEnd/>
            <a:tailEnd/>
          </a:ln>
          <a:effectLst/>
        </p:spPr>
        <p:txBody>
          <a:bodyPr wrap="none">
            <a:spAutoFit/>
          </a:bodyPr>
          <a:lstStyle/>
          <a:p>
            <a:r>
              <a:rPr lang="en-GB" sz="2400"/>
              <a:t>Cytosine (C)</a:t>
            </a:r>
            <a:endParaRPr lang="en-US" sz="2400"/>
          </a:p>
        </p:txBody>
      </p:sp>
      <p:sp>
        <p:nvSpPr>
          <p:cNvPr id="18454" name="Text Box 22"/>
          <p:cNvSpPr txBox="1">
            <a:spLocks noChangeArrowheads="1"/>
          </p:cNvSpPr>
          <p:nvPr/>
        </p:nvSpPr>
        <p:spPr bwMode="auto">
          <a:xfrm>
            <a:off x="1524000" y="5181600"/>
            <a:ext cx="1716088" cy="457200"/>
          </a:xfrm>
          <a:prstGeom prst="rect">
            <a:avLst/>
          </a:prstGeom>
          <a:noFill/>
          <a:ln w="9525">
            <a:noFill/>
            <a:miter lim="800000"/>
            <a:headEnd/>
            <a:tailEnd/>
          </a:ln>
          <a:effectLst/>
        </p:spPr>
        <p:txBody>
          <a:bodyPr wrap="none">
            <a:spAutoFit/>
          </a:bodyPr>
          <a:lstStyle/>
          <a:p>
            <a:r>
              <a:rPr lang="en-GB" sz="2400"/>
              <a:t>Guanine (G)</a:t>
            </a:r>
            <a:endParaRPr lang="en-US" sz="2400"/>
          </a:p>
        </p:txBody>
      </p:sp>
      <p:sp>
        <p:nvSpPr>
          <p:cNvPr id="18455" name="Text Box 23"/>
          <p:cNvSpPr txBox="1">
            <a:spLocks noChangeArrowheads="1"/>
          </p:cNvSpPr>
          <p:nvPr/>
        </p:nvSpPr>
        <p:spPr bwMode="auto">
          <a:xfrm>
            <a:off x="1524000" y="5791200"/>
            <a:ext cx="1716088" cy="457200"/>
          </a:xfrm>
          <a:prstGeom prst="rect">
            <a:avLst/>
          </a:prstGeom>
          <a:noFill/>
          <a:ln w="9525">
            <a:noFill/>
            <a:miter lim="800000"/>
            <a:headEnd/>
            <a:tailEnd/>
          </a:ln>
          <a:effectLst/>
        </p:spPr>
        <p:txBody>
          <a:bodyPr wrap="none">
            <a:spAutoFit/>
          </a:bodyPr>
          <a:lstStyle/>
          <a:p>
            <a:r>
              <a:rPr lang="en-GB" sz="2400"/>
              <a:t>Adenine (A)</a:t>
            </a:r>
            <a:endParaRPr lang="en-US" sz="2400"/>
          </a:p>
        </p:txBody>
      </p:sp>
      <p:sp>
        <p:nvSpPr>
          <p:cNvPr id="18458" name="AutoShape 26"/>
          <p:cNvSpPr>
            <a:spLocks/>
          </p:cNvSpPr>
          <p:nvPr/>
        </p:nvSpPr>
        <p:spPr bwMode="auto">
          <a:xfrm>
            <a:off x="3581400" y="4876800"/>
            <a:ext cx="228600" cy="1219200"/>
          </a:xfrm>
          <a:prstGeom prst="rightBrace">
            <a:avLst>
              <a:gd name="adj1" fmla="val 44444"/>
              <a:gd name="adj2" fmla="val 50000"/>
            </a:avLst>
          </a:prstGeom>
          <a:noFill/>
          <a:ln w="19050">
            <a:solidFill>
              <a:schemeClr val="tx1"/>
            </a:solidFill>
            <a:round/>
            <a:headEnd/>
            <a:tailEnd/>
          </a:ln>
          <a:effectLst/>
        </p:spPr>
        <p:txBody>
          <a:bodyPr wrap="none" anchor="ctr"/>
          <a:lstStyle/>
          <a:p>
            <a:endParaRPr lang="en-US"/>
          </a:p>
        </p:txBody>
      </p:sp>
      <p:sp>
        <p:nvSpPr>
          <p:cNvPr id="18459" name="Text Box 27"/>
          <p:cNvSpPr txBox="1">
            <a:spLocks noChangeArrowheads="1"/>
          </p:cNvSpPr>
          <p:nvPr/>
        </p:nvSpPr>
        <p:spPr bwMode="auto">
          <a:xfrm>
            <a:off x="4114800" y="5029200"/>
            <a:ext cx="1652588" cy="519113"/>
          </a:xfrm>
          <a:prstGeom prst="rect">
            <a:avLst/>
          </a:prstGeom>
          <a:noFill/>
          <a:ln w="9525">
            <a:noFill/>
            <a:miter lim="800000"/>
            <a:headEnd/>
            <a:tailEnd/>
          </a:ln>
          <a:effectLst/>
        </p:spPr>
        <p:txBody>
          <a:bodyPr wrap="none">
            <a:spAutoFit/>
          </a:bodyPr>
          <a:lstStyle/>
          <a:p>
            <a:r>
              <a:rPr lang="en-GB" sz="2800"/>
              <a:t>Codes for</a:t>
            </a:r>
            <a:r>
              <a:rPr lang="en-GB" sz="2400"/>
              <a:t> </a:t>
            </a:r>
            <a:endParaRPr lang="en-US" sz="2400"/>
          </a:p>
        </p:txBody>
      </p:sp>
      <p:sp>
        <p:nvSpPr>
          <p:cNvPr id="18460" name="Text Box 28"/>
          <p:cNvSpPr txBox="1">
            <a:spLocks noChangeArrowheads="1"/>
          </p:cNvSpPr>
          <p:nvPr/>
        </p:nvSpPr>
        <p:spPr bwMode="auto">
          <a:xfrm>
            <a:off x="5867400" y="4902200"/>
            <a:ext cx="1631950" cy="641350"/>
          </a:xfrm>
          <a:prstGeom prst="rect">
            <a:avLst/>
          </a:prstGeom>
          <a:noFill/>
          <a:ln w="9525">
            <a:noFill/>
            <a:miter lim="800000"/>
            <a:headEnd/>
            <a:tailEnd/>
          </a:ln>
          <a:effectLst/>
        </p:spPr>
        <p:txBody>
          <a:bodyPr wrap="none">
            <a:spAutoFit/>
          </a:bodyPr>
          <a:lstStyle/>
          <a:p>
            <a:r>
              <a:rPr lang="en-GB" sz="3600"/>
              <a:t>Alanine</a:t>
            </a:r>
            <a:endParaRPr lang="en-US" sz="3600"/>
          </a:p>
        </p:txBody>
      </p:sp>
      <p:grpSp>
        <p:nvGrpSpPr>
          <p:cNvPr id="18466" name="Group 34"/>
          <p:cNvGrpSpPr>
            <a:grpSpLocks/>
          </p:cNvGrpSpPr>
          <p:nvPr/>
        </p:nvGrpSpPr>
        <p:grpSpPr bwMode="auto">
          <a:xfrm>
            <a:off x="533400" y="3505200"/>
            <a:ext cx="3200400" cy="1046163"/>
            <a:chOff x="336" y="2208"/>
            <a:chExt cx="2016" cy="659"/>
          </a:xfrm>
        </p:grpSpPr>
        <p:grpSp>
          <p:nvGrpSpPr>
            <p:cNvPr id="18462" name="Group 30"/>
            <p:cNvGrpSpPr>
              <a:grpSpLocks/>
            </p:cNvGrpSpPr>
            <p:nvPr/>
          </p:nvGrpSpPr>
          <p:grpSpPr bwMode="auto">
            <a:xfrm>
              <a:off x="480" y="2208"/>
              <a:ext cx="1872" cy="659"/>
              <a:chOff x="480" y="2208"/>
              <a:chExt cx="1872" cy="659"/>
            </a:xfrm>
          </p:grpSpPr>
          <p:pic>
            <p:nvPicPr>
              <p:cNvPr id="18442" name="Picture 10" descr="DNA Thymine"/>
              <p:cNvPicPr>
                <a:picLocks noChangeAspect="1" noChangeArrowheads="1"/>
              </p:cNvPicPr>
              <p:nvPr/>
            </p:nvPicPr>
            <p:blipFill>
              <a:blip r:embed="rId4" cstate="print">
                <a:lum contrast="20000"/>
              </a:blip>
              <a:srcRect/>
              <a:stretch>
                <a:fillRect/>
              </a:stretch>
            </p:blipFill>
            <p:spPr bwMode="auto">
              <a:xfrm>
                <a:off x="480" y="2208"/>
                <a:ext cx="1872" cy="659"/>
              </a:xfrm>
              <a:prstGeom prst="rect">
                <a:avLst/>
              </a:prstGeom>
              <a:noFill/>
            </p:spPr>
          </p:pic>
          <p:sp>
            <p:nvSpPr>
              <p:cNvPr id="18461" name="Text Box 29"/>
              <p:cNvSpPr txBox="1">
                <a:spLocks noChangeArrowheads="1"/>
              </p:cNvSpPr>
              <p:nvPr/>
            </p:nvSpPr>
            <p:spPr bwMode="auto">
              <a:xfrm>
                <a:off x="854" y="2377"/>
                <a:ext cx="853" cy="288"/>
              </a:xfrm>
              <a:prstGeom prst="rect">
                <a:avLst/>
              </a:prstGeom>
              <a:noFill/>
              <a:ln w="9525">
                <a:noFill/>
                <a:miter lim="800000"/>
                <a:headEnd/>
                <a:tailEnd/>
              </a:ln>
              <a:effectLst/>
            </p:spPr>
            <p:txBody>
              <a:bodyPr wrap="none">
                <a:spAutoFit/>
              </a:bodyPr>
              <a:lstStyle/>
              <a:p>
                <a:r>
                  <a:rPr lang="en-GB" sz="2400">
                    <a:latin typeface="Arial" charset="0"/>
                  </a:rPr>
                  <a:t>Thymine</a:t>
                </a:r>
                <a:endParaRPr lang="en-US" sz="2400">
                  <a:latin typeface="Arial" charset="0"/>
                </a:endParaRPr>
              </a:p>
            </p:txBody>
          </p:sp>
        </p:grpSp>
        <p:sp>
          <p:nvSpPr>
            <p:cNvPr id="18465" name="Line 33"/>
            <p:cNvSpPr>
              <a:spLocks noChangeShapeType="1"/>
            </p:cNvSpPr>
            <p:nvPr/>
          </p:nvSpPr>
          <p:spPr bwMode="auto">
            <a:xfrm flipH="1">
              <a:off x="336" y="2544"/>
              <a:ext cx="336" cy="0"/>
            </a:xfrm>
            <a:prstGeom prst="line">
              <a:avLst/>
            </a:prstGeom>
            <a:noFill/>
            <a:ln w="9525">
              <a:solidFill>
                <a:schemeClr val="tx1"/>
              </a:solidFill>
              <a:round/>
              <a:headEnd/>
              <a:tailEnd/>
            </a:ln>
            <a:effectLst/>
          </p:spPr>
          <p:txBody>
            <a:bodyPr/>
            <a:lstStyle/>
            <a:p>
              <a:endParaRPr lang="en-US"/>
            </a:p>
          </p:txBody>
        </p:sp>
      </p:grpSp>
      <p:sp>
        <p:nvSpPr>
          <p:cNvPr id="18467" name="Rectangle 35"/>
          <p:cNvSpPr>
            <a:spLocks noGrp="1" noChangeArrowheads="1"/>
          </p:cNvSpPr>
          <p:nvPr>
            <p:ph type="title" idx="4294967295"/>
          </p:nvPr>
        </p:nvSpPr>
        <p:spPr>
          <a:xfrm>
            <a:off x="0" y="0"/>
            <a:ext cx="1752600" cy="381000"/>
          </a:xfrm>
        </p:spPr>
        <p:txBody>
          <a:bodyPr/>
          <a:lstStyle/>
          <a:p>
            <a:r>
              <a:rPr lang="en-US" sz="2400">
                <a:latin typeface="Arial" charset="0"/>
              </a:rPr>
              <a:t>Coding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wipe(up)">
                                      <p:cBhvr>
                                        <p:cTn id="7" dur="500"/>
                                        <p:tgtEl>
                                          <p:spTgt spid="1843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8463"/>
                                        </p:tgtEl>
                                        <p:attrNameLst>
                                          <p:attrName>style.visibility</p:attrName>
                                        </p:attrNameLst>
                                      </p:cBhvr>
                                      <p:to>
                                        <p:strVal val="visible"/>
                                      </p:to>
                                    </p:set>
                                    <p:anim calcmode="lin" valueType="num">
                                      <p:cBhvr additive="base">
                                        <p:cTn id="12" dur="500" fill="hold"/>
                                        <p:tgtEl>
                                          <p:spTgt spid="18463"/>
                                        </p:tgtEl>
                                        <p:attrNameLst>
                                          <p:attrName>ppt_x</p:attrName>
                                        </p:attrNameLst>
                                      </p:cBhvr>
                                      <p:tavLst>
                                        <p:tav tm="0">
                                          <p:val>
                                            <p:strVal val="0-#ppt_w/2"/>
                                          </p:val>
                                        </p:tav>
                                        <p:tav tm="100000">
                                          <p:val>
                                            <p:strVal val="#ppt_x"/>
                                          </p:val>
                                        </p:tav>
                                      </p:tavLst>
                                    </p:anim>
                                    <p:anim calcmode="lin" valueType="num">
                                      <p:cBhvr additive="base">
                                        <p:cTn id="13" dur="500" fill="hold"/>
                                        <p:tgtEl>
                                          <p:spTgt spid="18463"/>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nodeType="afterEffect">
                                  <p:stCondLst>
                                    <p:cond delay="1000"/>
                                  </p:stCondLst>
                                  <p:childTnLst>
                                    <p:set>
                                      <p:cBhvr>
                                        <p:cTn id="16" dur="1" fill="hold">
                                          <p:stCondLst>
                                            <p:cond delay="0"/>
                                          </p:stCondLst>
                                        </p:cTn>
                                        <p:tgtEl>
                                          <p:spTgt spid="18464"/>
                                        </p:tgtEl>
                                        <p:attrNameLst>
                                          <p:attrName>style.visibility</p:attrName>
                                        </p:attrNameLst>
                                      </p:cBhvr>
                                      <p:to>
                                        <p:strVal val="visible"/>
                                      </p:to>
                                    </p:set>
                                    <p:anim calcmode="lin" valueType="num">
                                      <p:cBhvr additive="base">
                                        <p:cTn id="17" dur="500" fill="hold"/>
                                        <p:tgtEl>
                                          <p:spTgt spid="18464"/>
                                        </p:tgtEl>
                                        <p:attrNameLst>
                                          <p:attrName>ppt_x</p:attrName>
                                        </p:attrNameLst>
                                      </p:cBhvr>
                                      <p:tavLst>
                                        <p:tav tm="0">
                                          <p:val>
                                            <p:strVal val="0-#ppt_w/2"/>
                                          </p:val>
                                        </p:tav>
                                        <p:tav tm="100000">
                                          <p:val>
                                            <p:strVal val="#ppt_x"/>
                                          </p:val>
                                        </p:tav>
                                      </p:tavLst>
                                    </p:anim>
                                    <p:anim calcmode="lin" valueType="num">
                                      <p:cBhvr additive="base">
                                        <p:cTn id="18" dur="500" fill="hold"/>
                                        <p:tgtEl>
                                          <p:spTgt spid="18464"/>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 presetClass="entr" presetSubtype="8" fill="hold" nodeType="afterEffect">
                                  <p:stCondLst>
                                    <p:cond delay="1000"/>
                                  </p:stCondLst>
                                  <p:childTnLst>
                                    <p:set>
                                      <p:cBhvr>
                                        <p:cTn id="21" dur="1" fill="hold">
                                          <p:stCondLst>
                                            <p:cond delay="0"/>
                                          </p:stCondLst>
                                        </p:cTn>
                                        <p:tgtEl>
                                          <p:spTgt spid="18466"/>
                                        </p:tgtEl>
                                        <p:attrNameLst>
                                          <p:attrName>style.visibility</p:attrName>
                                        </p:attrNameLst>
                                      </p:cBhvr>
                                      <p:to>
                                        <p:strVal val="visible"/>
                                      </p:to>
                                    </p:set>
                                    <p:anim calcmode="lin" valueType="num">
                                      <p:cBhvr additive="base">
                                        <p:cTn id="22" dur="500" fill="hold"/>
                                        <p:tgtEl>
                                          <p:spTgt spid="18466"/>
                                        </p:tgtEl>
                                        <p:attrNameLst>
                                          <p:attrName>ppt_x</p:attrName>
                                        </p:attrNameLst>
                                      </p:cBhvr>
                                      <p:tavLst>
                                        <p:tav tm="0">
                                          <p:val>
                                            <p:strVal val="0-#ppt_w/2"/>
                                          </p:val>
                                        </p:tav>
                                        <p:tav tm="100000">
                                          <p:val>
                                            <p:strVal val="#ppt_x"/>
                                          </p:val>
                                        </p:tav>
                                      </p:tavLst>
                                    </p:anim>
                                    <p:anim calcmode="lin" valueType="num">
                                      <p:cBhvr additive="base">
                                        <p:cTn id="23" dur="500" fill="hold"/>
                                        <p:tgtEl>
                                          <p:spTgt spid="18466"/>
                                        </p:tgtEl>
                                        <p:attrNameLst>
                                          <p:attrName>ppt_y</p:attrName>
                                        </p:attrNameLst>
                                      </p:cBhvr>
                                      <p:tavLst>
                                        <p:tav tm="0">
                                          <p:val>
                                            <p:strVal val="#ppt_y"/>
                                          </p:val>
                                        </p:tav>
                                        <p:tav tm="100000">
                                          <p:val>
                                            <p:strVal val="#ppt_y"/>
                                          </p:val>
                                        </p:tav>
                                      </p:tavLst>
                                    </p:anim>
                                  </p:childTnLst>
                                </p:cTn>
                              </p:par>
                            </p:childTnLst>
                          </p:cTn>
                        </p:par>
                        <p:par>
                          <p:cTn id="24" fill="hold">
                            <p:stCondLst>
                              <p:cond delay="3500"/>
                            </p:stCondLst>
                            <p:childTnLst>
                              <p:par>
                                <p:cTn id="25" presetID="1" presetClass="entr" presetSubtype="0" fill="hold" grpId="0" nodeType="afterEffect">
                                  <p:stCondLst>
                                    <p:cond delay="0"/>
                                  </p:stCondLst>
                                  <p:childTnLst>
                                    <p:set>
                                      <p:cBhvr>
                                        <p:cTn id="26" dur="1" fill="hold">
                                          <p:stCondLst>
                                            <p:cond delay="499"/>
                                          </p:stCondLst>
                                        </p:cTn>
                                        <p:tgtEl>
                                          <p:spTgt spid="18450"/>
                                        </p:tgtEl>
                                        <p:attrNameLst>
                                          <p:attrName>style.visibility</p:attrName>
                                        </p:attrNameLst>
                                      </p:cBhvr>
                                      <p:to>
                                        <p:strVal val="visible"/>
                                      </p:to>
                                    </p:set>
                                  </p:childTnLst>
                                </p:cTn>
                              </p:par>
                            </p:childTnLst>
                          </p:cTn>
                        </p:par>
                        <p:par>
                          <p:cTn id="27" fill="hold">
                            <p:stCondLst>
                              <p:cond delay="4000"/>
                            </p:stCondLst>
                            <p:childTnLst>
                              <p:par>
                                <p:cTn id="28" presetID="22" presetClass="entr" presetSubtype="8" fill="hold" grpId="0" nodeType="afterEffect">
                                  <p:stCondLst>
                                    <p:cond delay="0"/>
                                  </p:stCondLst>
                                  <p:childTnLst>
                                    <p:set>
                                      <p:cBhvr>
                                        <p:cTn id="29" dur="1" fill="hold">
                                          <p:stCondLst>
                                            <p:cond delay="0"/>
                                          </p:stCondLst>
                                        </p:cTn>
                                        <p:tgtEl>
                                          <p:spTgt spid="18451"/>
                                        </p:tgtEl>
                                        <p:attrNameLst>
                                          <p:attrName>style.visibility</p:attrName>
                                        </p:attrNameLst>
                                      </p:cBhvr>
                                      <p:to>
                                        <p:strVal val="visible"/>
                                      </p:to>
                                    </p:set>
                                    <p:animEffect transition="in" filter="wipe(left)">
                                      <p:cBhvr>
                                        <p:cTn id="30" dur="500"/>
                                        <p:tgtEl>
                                          <p:spTgt spid="18451"/>
                                        </p:tgtEl>
                                      </p:cBhvr>
                                    </p:animEffect>
                                  </p:childTnLst>
                                </p:cTn>
                              </p:par>
                            </p:childTnLst>
                          </p:cTn>
                        </p:par>
                        <p:par>
                          <p:cTn id="31" fill="hold">
                            <p:stCondLst>
                              <p:cond delay="4500"/>
                            </p:stCondLst>
                            <p:childTnLst>
                              <p:par>
                                <p:cTn id="32" presetID="22" presetClass="entr" presetSubtype="8" fill="hold" grpId="0" nodeType="afterEffect">
                                  <p:stCondLst>
                                    <p:cond delay="0"/>
                                  </p:stCondLst>
                                  <p:childTnLst>
                                    <p:set>
                                      <p:cBhvr>
                                        <p:cTn id="33" dur="1" fill="hold">
                                          <p:stCondLst>
                                            <p:cond delay="0"/>
                                          </p:stCondLst>
                                        </p:cTn>
                                        <p:tgtEl>
                                          <p:spTgt spid="18452"/>
                                        </p:tgtEl>
                                        <p:attrNameLst>
                                          <p:attrName>style.visibility</p:attrName>
                                        </p:attrNameLst>
                                      </p:cBhvr>
                                      <p:to>
                                        <p:strVal val="visible"/>
                                      </p:to>
                                    </p:set>
                                    <p:animEffect transition="in" filter="wipe(left)">
                                      <p:cBhvr>
                                        <p:cTn id="34" dur="500"/>
                                        <p:tgtEl>
                                          <p:spTgt spid="1845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8453"/>
                                        </p:tgtEl>
                                        <p:attrNameLst>
                                          <p:attrName>style.visibility</p:attrName>
                                        </p:attrNameLst>
                                      </p:cBhvr>
                                      <p:to>
                                        <p:strVal val="visible"/>
                                      </p:to>
                                    </p:set>
                                    <p:animEffect transition="in" filter="wipe(up)">
                                      <p:cBhvr>
                                        <p:cTn id="39" dur="500"/>
                                        <p:tgtEl>
                                          <p:spTgt spid="18453"/>
                                        </p:tgtEl>
                                      </p:cBhvr>
                                    </p:animEffect>
                                  </p:childTnLst>
                                </p:cTn>
                              </p:par>
                            </p:childTnLst>
                          </p:cTn>
                        </p:par>
                        <p:par>
                          <p:cTn id="40" fill="hold">
                            <p:stCondLst>
                              <p:cond delay="500"/>
                            </p:stCondLst>
                            <p:childTnLst>
                              <p:par>
                                <p:cTn id="41" presetID="22" presetClass="entr" presetSubtype="1" fill="hold" grpId="0" nodeType="afterEffect">
                                  <p:stCondLst>
                                    <p:cond delay="1000"/>
                                  </p:stCondLst>
                                  <p:childTnLst>
                                    <p:set>
                                      <p:cBhvr>
                                        <p:cTn id="42" dur="1" fill="hold">
                                          <p:stCondLst>
                                            <p:cond delay="0"/>
                                          </p:stCondLst>
                                        </p:cTn>
                                        <p:tgtEl>
                                          <p:spTgt spid="18454"/>
                                        </p:tgtEl>
                                        <p:attrNameLst>
                                          <p:attrName>style.visibility</p:attrName>
                                        </p:attrNameLst>
                                      </p:cBhvr>
                                      <p:to>
                                        <p:strVal val="visible"/>
                                      </p:to>
                                    </p:set>
                                    <p:animEffect transition="in" filter="wipe(up)">
                                      <p:cBhvr>
                                        <p:cTn id="43" dur="500"/>
                                        <p:tgtEl>
                                          <p:spTgt spid="18454"/>
                                        </p:tgtEl>
                                      </p:cBhvr>
                                    </p:animEffect>
                                  </p:childTnLst>
                                </p:cTn>
                              </p:par>
                            </p:childTnLst>
                          </p:cTn>
                        </p:par>
                        <p:par>
                          <p:cTn id="44" fill="hold">
                            <p:stCondLst>
                              <p:cond delay="2000"/>
                            </p:stCondLst>
                            <p:childTnLst>
                              <p:par>
                                <p:cTn id="45" presetID="22" presetClass="entr" presetSubtype="1" fill="hold" grpId="0" nodeType="afterEffect">
                                  <p:stCondLst>
                                    <p:cond delay="1000"/>
                                  </p:stCondLst>
                                  <p:childTnLst>
                                    <p:set>
                                      <p:cBhvr>
                                        <p:cTn id="46" dur="1" fill="hold">
                                          <p:stCondLst>
                                            <p:cond delay="0"/>
                                          </p:stCondLst>
                                        </p:cTn>
                                        <p:tgtEl>
                                          <p:spTgt spid="18455"/>
                                        </p:tgtEl>
                                        <p:attrNameLst>
                                          <p:attrName>style.visibility</p:attrName>
                                        </p:attrNameLst>
                                      </p:cBhvr>
                                      <p:to>
                                        <p:strVal val="visible"/>
                                      </p:to>
                                    </p:set>
                                    <p:animEffect transition="in" filter="wipe(up)">
                                      <p:cBhvr>
                                        <p:cTn id="47" dur="500"/>
                                        <p:tgtEl>
                                          <p:spTgt spid="18455"/>
                                        </p:tgtEl>
                                      </p:cBhvr>
                                    </p:animEffect>
                                  </p:childTnLst>
                                </p:cTn>
                              </p:par>
                            </p:childTnLst>
                          </p:cTn>
                        </p:par>
                        <p:par>
                          <p:cTn id="48" fill="hold">
                            <p:stCondLst>
                              <p:cond delay="3500"/>
                            </p:stCondLst>
                            <p:childTnLst>
                              <p:par>
                                <p:cTn id="49" presetID="1" presetClass="entr" presetSubtype="0" fill="hold" grpId="0" nodeType="afterEffect">
                                  <p:stCondLst>
                                    <p:cond delay="0"/>
                                  </p:stCondLst>
                                  <p:childTnLst>
                                    <p:set>
                                      <p:cBhvr>
                                        <p:cTn id="50" dur="1" fill="hold">
                                          <p:stCondLst>
                                            <p:cond delay="499"/>
                                          </p:stCondLst>
                                        </p:cTn>
                                        <p:tgtEl>
                                          <p:spTgt spid="18458"/>
                                        </p:tgtEl>
                                        <p:attrNameLst>
                                          <p:attrName>style.visibility</p:attrName>
                                        </p:attrNameLst>
                                      </p:cBhvr>
                                      <p:to>
                                        <p:strVal val="visible"/>
                                      </p:to>
                                    </p:set>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18459"/>
                                        </p:tgtEl>
                                        <p:attrNameLst>
                                          <p:attrName>style.visibility</p:attrName>
                                        </p:attrNameLst>
                                      </p:cBhvr>
                                      <p:to>
                                        <p:strVal val="visible"/>
                                      </p:to>
                                    </p:set>
                                    <p:animEffect transition="in" filter="wipe(left)">
                                      <p:cBhvr>
                                        <p:cTn id="54" dur="500"/>
                                        <p:tgtEl>
                                          <p:spTgt spid="18459"/>
                                        </p:tgtEl>
                                      </p:cBhvr>
                                    </p:animEffect>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18460"/>
                                        </p:tgtEl>
                                        <p:attrNameLst>
                                          <p:attrName>style.visibility</p:attrName>
                                        </p:attrNameLst>
                                      </p:cBhvr>
                                      <p:to>
                                        <p:strVal val="visible"/>
                                      </p:to>
                                    </p:set>
                                    <p:animEffect transition="in" filter="wipe(left)">
                                      <p:cBhvr>
                                        <p:cTn id="58" dur="500"/>
                                        <p:tgtEl>
                                          <p:spTgt spid="18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p:bldP spid="18450" grpId="0" animBg="1"/>
      <p:bldP spid="18451" grpId="0" autoUpdateAnimBg="0"/>
      <p:bldP spid="18452" grpId="0" autoUpdateAnimBg="0"/>
      <p:bldP spid="18453" grpId="0" autoUpdateAnimBg="0"/>
      <p:bldP spid="18454" grpId="0" autoUpdateAnimBg="0"/>
      <p:bldP spid="18455" grpId="0" autoUpdateAnimBg="0"/>
      <p:bldP spid="18458" grpId="0" animBg="1"/>
      <p:bldP spid="18459" grpId="0" autoUpdateAnimBg="0"/>
      <p:bldP spid="18460"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381000" y="838200"/>
            <a:ext cx="5603875" cy="579438"/>
          </a:xfrm>
          <a:prstGeom prst="rect">
            <a:avLst/>
          </a:prstGeom>
          <a:noFill/>
          <a:ln w="9525">
            <a:noFill/>
            <a:miter lim="800000"/>
            <a:headEnd/>
            <a:tailEnd/>
          </a:ln>
          <a:effectLst/>
        </p:spPr>
        <p:txBody>
          <a:bodyPr wrap="none">
            <a:spAutoFit/>
          </a:bodyPr>
          <a:lstStyle/>
          <a:p>
            <a:r>
              <a:rPr lang="en-GB"/>
              <a:t>This is known as the </a:t>
            </a:r>
            <a:r>
              <a:rPr lang="en-GB" b="1">
                <a:solidFill>
                  <a:srgbClr val="FF0000"/>
                </a:solidFill>
              </a:rPr>
              <a:t>triplet code</a:t>
            </a:r>
            <a:endParaRPr lang="en-US" b="1">
              <a:solidFill>
                <a:srgbClr val="FF0000"/>
              </a:solidFill>
            </a:endParaRPr>
          </a:p>
        </p:txBody>
      </p:sp>
      <p:sp>
        <p:nvSpPr>
          <p:cNvPr id="21507" name="Text Box 3"/>
          <p:cNvSpPr txBox="1">
            <a:spLocks noChangeArrowheads="1"/>
          </p:cNvSpPr>
          <p:nvPr/>
        </p:nvSpPr>
        <p:spPr bwMode="auto">
          <a:xfrm>
            <a:off x="441325" y="1695450"/>
            <a:ext cx="7218363" cy="579438"/>
          </a:xfrm>
          <a:prstGeom prst="rect">
            <a:avLst/>
          </a:prstGeom>
          <a:noFill/>
          <a:ln w="9525">
            <a:noFill/>
            <a:miter lim="800000"/>
            <a:headEnd/>
            <a:tailEnd/>
          </a:ln>
          <a:effectLst/>
        </p:spPr>
        <p:txBody>
          <a:bodyPr wrap="none">
            <a:spAutoFit/>
          </a:bodyPr>
          <a:lstStyle/>
          <a:p>
            <a:r>
              <a:rPr lang="en-GB"/>
              <a:t>Each triplet codes for a specific amino acid</a:t>
            </a:r>
            <a:endParaRPr lang="en-US"/>
          </a:p>
        </p:txBody>
      </p:sp>
      <p:sp>
        <p:nvSpPr>
          <p:cNvPr id="21508" name="Text Box 4"/>
          <p:cNvSpPr txBox="1">
            <a:spLocks noChangeArrowheads="1"/>
          </p:cNvSpPr>
          <p:nvPr/>
        </p:nvSpPr>
        <p:spPr bwMode="auto">
          <a:xfrm>
            <a:off x="457200" y="2743200"/>
            <a:ext cx="7319963" cy="457200"/>
          </a:xfrm>
          <a:prstGeom prst="rect">
            <a:avLst/>
          </a:prstGeom>
          <a:noFill/>
          <a:ln w="9525">
            <a:noFill/>
            <a:miter lim="800000"/>
            <a:headEnd/>
            <a:tailEnd/>
          </a:ln>
          <a:effectLst/>
        </p:spPr>
        <p:txBody>
          <a:bodyPr wrap="none">
            <a:spAutoFit/>
          </a:bodyPr>
          <a:lstStyle/>
          <a:p>
            <a:r>
              <a:rPr lang="en-GB" sz="2400"/>
              <a:t>CGA - CAA - CCA - CCA - GCT - GGG - GAG - CCA - </a:t>
            </a:r>
            <a:endParaRPr lang="en-US" sz="2400"/>
          </a:p>
        </p:txBody>
      </p:sp>
      <p:sp>
        <p:nvSpPr>
          <p:cNvPr id="21527" name="Line 23"/>
          <p:cNvSpPr>
            <a:spLocks noChangeShapeType="1"/>
          </p:cNvSpPr>
          <p:nvPr/>
        </p:nvSpPr>
        <p:spPr bwMode="auto">
          <a:xfrm>
            <a:off x="762000" y="3124200"/>
            <a:ext cx="0" cy="381000"/>
          </a:xfrm>
          <a:prstGeom prst="line">
            <a:avLst/>
          </a:prstGeom>
          <a:noFill/>
          <a:ln w="19050">
            <a:solidFill>
              <a:schemeClr val="tx1"/>
            </a:solidFill>
            <a:round/>
            <a:headEnd/>
            <a:tailEnd type="triangle" w="med" len="med"/>
          </a:ln>
          <a:effectLst/>
        </p:spPr>
        <p:txBody>
          <a:bodyPr/>
          <a:lstStyle/>
          <a:p>
            <a:endParaRPr lang="en-US"/>
          </a:p>
        </p:txBody>
      </p:sp>
      <p:sp>
        <p:nvSpPr>
          <p:cNvPr id="21528" name="Line 24"/>
          <p:cNvSpPr>
            <a:spLocks noChangeShapeType="1"/>
          </p:cNvSpPr>
          <p:nvPr/>
        </p:nvSpPr>
        <p:spPr bwMode="auto">
          <a:xfrm>
            <a:off x="1676400" y="3124200"/>
            <a:ext cx="0" cy="381000"/>
          </a:xfrm>
          <a:prstGeom prst="line">
            <a:avLst/>
          </a:prstGeom>
          <a:noFill/>
          <a:ln w="19050">
            <a:solidFill>
              <a:schemeClr val="tx1"/>
            </a:solidFill>
            <a:round/>
            <a:headEnd/>
            <a:tailEnd type="triangle" w="med" len="med"/>
          </a:ln>
          <a:effectLst/>
        </p:spPr>
        <p:txBody>
          <a:bodyPr/>
          <a:lstStyle/>
          <a:p>
            <a:endParaRPr lang="en-US"/>
          </a:p>
        </p:txBody>
      </p:sp>
      <p:sp>
        <p:nvSpPr>
          <p:cNvPr id="21529" name="Line 25"/>
          <p:cNvSpPr>
            <a:spLocks noChangeShapeType="1"/>
          </p:cNvSpPr>
          <p:nvPr/>
        </p:nvSpPr>
        <p:spPr bwMode="auto">
          <a:xfrm>
            <a:off x="2590800" y="3124200"/>
            <a:ext cx="0" cy="381000"/>
          </a:xfrm>
          <a:prstGeom prst="line">
            <a:avLst/>
          </a:prstGeom>
          <a:noFill/>
          <a:ln w="19050">
            <a:solidFill>
              <a:schemeClr val="tx1"/>
            </a:solidFill>
            <a:round/>
            <a:headEnd/>
            <a:tailEnd type="triangle" w="med" len="med"/>
          </a:ln>
          <a:effectLst/>
        </p:spPr>
        <p:txBody>
          <a:bodyPr/>
          <a:lstStyle/>
          <a:p>
            <a:endParaRPr lang="en-US"/>
          </a:p>
        </p:txBody>
      </p:sp>
      <p:sp>
        <p:nvSpPr>
          <p:cNvPr id="21530" name="Line 26"/>
          <p:cNvSpPr>
            <a:spLocks noChangeShapeType="1"/>
          </p:cNvSpPr>
          <p:nvPr/>
        </p:nvSpPr>
        <p:spPr bwMode="auto">
          <a:xfrm>
            <a:off x="3505200" y="3124200"/>
            <a:ext cx="0" cy="381000"/>
          </a:xfrm>
          <a:prstGeom prst="line">
            <a:avLst/>
          </a:prstGeom>
          <a:noFill/>
          <a:ln w="19050">
            <a:solidFill>
              <a:schemeClr val="tx1"/>
            </a:solidFill>
            <a:round/>
            <a:headEnd/>
            <a:tailEnd type="triangle" w="med" len="med"/>
          </a:ln>
          <a:effectLst/>
        </p:spPr>
        <p:txBody>
          <a:bodyPr/>
          <a:lstStyle/>
          <a:p>
            <a:endParaRPr lang="en-US"/>
          </a:p>
        </p:txBody>
      </p:sp>
      <p:sp>
        <p:nvSpPr>
          <p:cNvPr id="21531" name="Line 27"/>
          <p:cNvSpPr>
            <a:spLocks noChangeShapeType="1"/>
          </p:cNvSpPr>
          <p:nvPr/>
        </p:nvSpPr>
        <p:spPr bwMode="auto">
          <a:xfrm>
            <a:off x="4419600" y="3124200"/>
            <a:ext cx="0" cy="381000"/>
          </a:xfrm>
          <a:prstGeom prst="line">
            <a:avLst/>
          </a:prstGeom>
          <a:noFill/>
          <a:ln w="19050">
            <a:solidFill>
              <a:schemeClr val="tx1"/>
            </a:solidFill>
            <a:round/>
            <a:headEnd/>
            <a:tailEnd type="triangle" w="med" len="med"/>
          </a:ln>
          <a:effectLst/>
        </p:spPr>
        <p:txBody>
          <a:bodyPr/>
          <a:lstStyle/>
          <a:p>
            <a:endParaRPr lang="en-US"/>
          </a:p>
        </p:txBody>
      </p:sp>
      <p:sp>
        <p:nvSpPr>
          <p:cNvPr id="21532" name="Line 28"/>
          <p:cNvSpPr>
            <a:spLocks noChangeShapeType="1"/>
          </p:cNvSpPr>
          <p:nvPr/>
        </p:nvSpPr>
        <p:spPr bwMode="auto">
          <a:xfrm>
            <a:off x="5257800" y="3124200"/>
            <a:ext cx="0" cy="381000"/>
          </a:xfrm>
          <a:prstGeom prst="line">
            <a:avLst/>
          </a:prstGeom>
          <a:noFill/>
          <a:ln w="19050">
            <a:solidFill>
              <a:schemeClr val="tx1"/>
            </a:solidFill>
            <a:round/>
            <a:headEnd/>
            <a:tailEnd type="triangle" w="med" len="med"/>
          </a:ln>
          <a:effectLst/>
        </p:spPr>
        <p:txBody>
          <a:bodyPr/>
          <a:lstStyle/>
          <a:p>
            <a:endParaRPr lang="en-US"/>
          </a:p>
        </p:txBody>
      </p:sp>
      <p:sp>
        <p:nvSpPr>
          <p:cNvPr id="21533" name="Line 29"/>
          <p:cNvSpPr>
            <a:spLocks noChangeShapeType="1"/>
          </p:cNvSpPr>
          <p:nvPr/>
        </p:nvSpPr>
        <p:spPr bwMode="auto">
          <a:xfrm>
            <a:off x="6172200" y="3124200"/>
            <a:ext cx="0" cy="381000"/>
          </a:xfrm>
          <a:prstGeom prst="line">
            <a:avLst/>
          </a:prstGeom>
          <a:noFill/>
          <a:ln w="19050">
            <a:solidFill>
              <a:schemeClr val="tx1"/>
            </a:solidFill>
            <a:round/>
            <a:headEnd/>
            <a:tailEnd type="triangle" w="med" len="med"/>
          </a:ln>
          <a:effectLst/>
        </p:spPr>
        <p:txBody>
          <a:bodyPr/>
          <a:lstStyle/>
          <a:p>
            <a:endParaRPr lang="en-US"/>
          </a:p>
        </p:txBody>
      </p:sp>
      <p:sp>
        <p:nvSpPr>
          <p:cNvPr id="21534" name="Line 30"/>
          <p:cNvSpPr>
            <a:spLocks noChangeShapeType="1"/>
          </p:cNvSpPr>
          <p:nvPr/>
        </p:nvSpPr>
        <p:spPr bwMode="auto">
          <a:xfrm>
            <a:off x="7010400" y="3124200"/>
            <a:ext cx="0" cy="381000"/>
          </a:xfrm>
          <a:prstGeom prst="line">
            <a:avLst/>
          </a:prstGeom>
          <a:noFill/>
          <a:ln w="19050">
            <a:solidFill>
              <a:schemeClr val="tx1"/>
            </a:solidFill>
            <a:round/>
            <a:headEnd/>
            <a:tailEnd type="triangle" w="med" len="med"/>
          </a:ln>
          <a:effectLst/>
        </p:spPr>
        <p:txBody>
          <a:bodyPr/>
          <a:lstStyle/>
          <a:p>
            <a:endParaRPr lang="en-US"/>
          </a:p>
        </p:txBody>
      </p:sp>
      <p:sp>
        <p:nvSpPr>
          <p:cNvPr id="21519" name="Text Box 15"/>
          <p:cNvSpPr txBox="1">
            <a:spLocks noChangeArrowheads="1"/>
          </p:cNvSpPr>
          <p:nvPr/>
        </p:nvSpPr>
        <p:spPr bwMode="auto">
          <a:xfrm>
            <a:off x="609600" y="5715000"/>
            <a:ext cx="641350" cy="457200"/>
          </a:xfrm>
          <a:prstGeom prst="rect">
            <a:avLst/>
          </a:prstGeom>
          <a:noFill/>
          <a:ln w="9525">
            <a:noFill/>
            <a:miter lim="800000"/>
            <a:headEnd/>
            <a:tailEnd/>
          </a:ln>
          <a:effectLst/>
        </p:spPr>
        <p:txBody>
          <a:bodyPr wrap="none">
            <a:spAutoFit/>
          </a:bodyPr>
          <a:lstStyle/>
          <a:p>
            <a:r>
              <a:rPr lang="en-GB" sz="2400" b="1">
                <a:solidFill>
                  <a:schemeClr val="accent2"/>
                </a:solidFill>
              </a:rPr>
              <a:t>Ala</a:t>
            </a:r>
            <a:endParaRPr lang="en-US" sz="2400" b="1">
              <a:solidFill>
                <a:schemeClr val="accent2"/>
              </a:solidFill>
            </a:endParaRPr>
          </a:p>
        </p:txBody>
      </p:sp>
      <p:sp>
        <p:nvSpPr>
          <p:cNvPr id="21522" name="Text Box 18"/>
          <p:cNvSpPr txBox="1">
            <a:spLocks noChangeArrowheads="1"/>
          </p:cNvSpPr>
          <p:nvPr/>
        </p:nvSpPr>
        <p:spPr bwMode="auto">
          <a:xfrm>
            <a:off x="1447800" y="5715000"/>
            <a:ext cx="641350" cy="457200"/>
          </a:xfrm>
          <a:prstGeom prst="rect">
            <a:avLst/>
          </a:prstGeom>
          <a:noFill/>
          <a:ln w="9525">
            <a:noFill/>
            <a:miter lim="800000"/>
            <a:headEnd/>
            <a:tailEnd/>
          </a:ln>
          <a:effectLst/>
        </p:spPr>
        <p:txBody>
          <a:bodyPr wrap="none">
            <a:spAutoFit/>
          </a:bodyPr>
          <a:lstStyle/>
          <a:p>
            <a:r>
              <a:rPr lang="en-GB" sz="2400" b="1">
                <a:solidFill>
                  <a:schemeClr val="accent2"/>
                </a:solidFill>
              </a:rPr>
              <a:t>Val</a:t>
            </a:r>
            <a:endParaRPr lang="en-US" sz="2400" b="1">
              <a:solidFill>
                <a:schemeClr val="accent2"/>
              </a:solidFill>
            </a:endParaRPr>
          </a:p>
        </p:txBody>
      </p:sp>
      <p:sp>
        <p:nvSpPr>
          <p:cNvPr id="21525" name="Text Box 21"/>
          <p:cNvSpPr txBox="1">
            <a:spLocks noChangeArrowheads="1"/>
          </p:cNvSpPr>
          <p:nvPr/>
        </p:nvSpPr>
        <p:spPr bwMode="auto">
          <a:xfrm>
            <a:off x="2438400" y="5715000"/>
            <a:ext cx="657225" cy="457200"/>
          </a:xfrm>
          <a:prstGeom prst="rect">
            <a:avLst/>
          </a:prstGeom>
          <a:noFill/>
          <a:ln w="9525">
            <a:noFill/>
            <a:miter lim="800000"/>
            <a:headEnd/>
            <a:tailEnd/>
          </a:ln>
          <a:effectLst/>
        </p:spPr>
        <p:txBody>
          <a:bodyPr wrap="none">
            <a:spAutoFit/>
          </a:bodyPr>
          <a:lstStyle/>
          <a:p>
            <a:r>
              <a:rPr lang="en-GB" sz="2400" b="1">
                <a:solidFill>
                  <a:schemeClr val="accent2"/>
                </a:solidFill>
              </a:rPr>
              <a:t>Gly</a:t>
            </a:r>
            <a:endParaRPr lang="en-US" sz="2400" b="1">
              <a:solidFill>
                <a:schemeClr val="accent2"/>
              </a:solidFill>
            </a:endParaRPr>
          </a:p>
        </p:txBody>
      </p:sp>
      <p:sp>
        <p:nvSpPr>
          <p:cNvPr id="21535" name="Text Box 31"/>
          <p:cNvSpPr txBox="1">
            <a:spLocks noChangeArrowheads="1"/>
          </p:cNvSpPr>
          <p:nvPr/>
        </p:nvSpPr>
        <p:spPr bwMode="auto">
          <a:xfrm>
            <a:off x="3352800" y="5715000"/>
            <a:ext cx="657225" cy="457200"/>
          </a:xfrm>
          <a:prstGeom prst="rect">
            <a:avLst/>
          </a:prstGeom>
          <a:noFill/>
          <a:ln w="9525">
            <a:noFill/>
            <a:miter lim="800000"/>
            <a:headEnd/>
            <a:tailEnd/>
          </a:ln>
          <a:effectLst/>
        </p:spPr>
        <p:txBody>
          <a:bodyPr wrap="none">
            <a:spAutoFit/>
          </a:bodyPr>
          <a:lstStyle/>
          <a:p>
            <a:r>
              <a:rPr lang="en-GB" sz="2400" b="1">
                <a:solidFill>
                  <a:schemeClr val="accent2"/>
                </a:solidFill>
              </a:rPr>
              <a:t>Gly</a:t>
            </a:r>
            <a:endParaRPr lang="en-US" sz="2400" b="1">
              <a:solidFill>
                <a:schemeClr val="accent2"/>
              </a:solidFill>
            </a:endParaRPr>
          </a:p>
        </p:txBody>
      </p:sp>
      <p:sp>
        <p:nvSpPr>
          <p:cNvPr id="21536" name="Text Box 32"/>
          <p:cNvSpPr txBox="1">
            <a:spLocks noChangeArrowheads="1"/>
          </p:cNvSpPr>
          <p:nvPr/>
        </p:nvSpPr>
        <p:spPr bwMode="auto">
          <a:xfrm>
            <a:off x="4191000" y="5715000"/>
            <a:ext cx="692150" cy="457200"/>
          </a:xfrm>
          <a:prstGeom prst="rect">
            <a:avLst/>
          </a:prstGeom>
          <a:noFill/>
          <a:ln w="9525">
            <a:noFill/>
            <a:miter lim="800000"/>
            <a:headEnd/>
            <a:tailEnd/>
          </a:ln>
          <a:effectLst/>
        </p:spPr>
        <p:txBody>
          <a:bodyPr wrap="none">
            <a:spAutoFit/>
          </a:bodyPr>
          <a:lstStyle/>
          <a:p>
            <a:r>
              <a:rPr lang="en-GB" sz="2400" b="1">
                <a:solidFill>
                  <a:schemeClr val="accent2"/>
                </a:solidFill>
              </a:rPr>
              <a:t>Arg</a:t>
            </a:r>
            <a:endParaRPr lang="en-US" sz="2400" b="1">
              <a:solidFill>
                <a:schemeClr val="accent2"/>
              </a:solidFill>
            </a:endParaRPr>
          </a:p>
        </p:txBody>
      </p:sp>
      <p:sp>
        <p:nvSpPr>
          <p:cNvPr id="21537" name="Text Box 33"/>
          <p:cNvSpPr txBox="1">
            <a:spLocks noChangeArrowheads="1"/>
          </p:cNvSpPr>
          <p:nvPr/>
        </p:nvSpPr>
        <p:spPr bwMode="auto">
          <a:xfrm>
            <a:off x="5105400" y="5715000"/>
            <a:ext cx="657225" cy="457200"/>
          </a:xfrm>
          <a:prstGeom prst="rect">
            <a:avLst/>
          </a:prstGeom>
          <a:noFill/>
          <a:ln w="9525">
            <a:noFill/>
            <a:miter lim="800000"/>
            <a:headEnd/>
            <a:tailEnd/>
          </a:ln>
          <a:effectLst/>
        </p:spPr>
        <p:txBody>
          <a:bodyPr wrap="none">
            <a:spAutoFit/>
          </a:bodyPr>
          <a:lstStyle/>
          <a:p>
            <a:r>
              <a:rPr lang="en-GB" sz="2400" b="1">
                <a:solidFill>
                  <a:schemeClr val="accent2"/>
                </a:solidFill>
              </a:rPr>
              <a:t>Pro</a:t>
            </a:r>
            <a:endParaRPr lang="en-US" sz="2400" b="1">
              <a:solidFill>
                <a:schemeClr val="accent2"/>
              </a:solidFill>
            </a:endParaRPr>
          </a:p>
        </p:txBody>
      </p:sp>
      <p:sp>
        <p:nvSpPr>
          <p:cNvPr id="21538" name="Text Box 34"/>
          <p:cNvSpPr txBox="1">
            <a:spLocks noChangeArrowheads="1"/>
          </p:cNvSpPr>
          <p:nvPr/>
        </p:nvSpPr>
        <p:spPr bwMode="auto">
          <a:xfrm>
            <a:off x="6019800" y="5715000"/>
            <a:ext cx="692150" cy="457200"/>
          </a:xfrm>
          <a:prstGeom prst="rect">
            <a:avLst/>
          </a:prstGeom>
          <a:noFill/>
          <a:ln w="9525">
            <a:noFill/>
            <a:miter lim="800000"/>
            <a:headEnd/>
            <a:tailEnd/>
          </a:ln>
          <a:effectLst/>
        </p:spPr>
        <p:txBody>
          <a:bodyPr wrap="none">
            <a:spAutoFit/>
          </a:bodyPr>
          <a:lstStyle/>
          <a:p>
            <a:r>
              <a:rPr lang="en-GB" sz="2400" b="1">
                <a:solidFill>
                  <a:schemeClr val="accent2"/>
                </a:solidFill>
              </a:rPr>
              <a:t>Leu</a:t>
            </a:r>
            <a:endParaRPr lang="en-US" sz="2400" b="1">
              <a:solidFill>
                <a:schemeClr val="accent2"/>
              </a:solidFill>
            </a:endParaRPr>
          </a:p>
        </p:txBody>
      </p:sp>
      <p:sp>
        <p:nvSpPr>
          <p:cNvPr id="21539" name="Text Box 35"/>
          <p:cNvSpPr txBox="1">
            <a:spLocks noChangeArrowheads="1"/>
          </p:cNvSpPr>
          <p:nvPr/>
        </p:nvSpPr>
        <p:spPr bwMode="auto">
          <a:xfrm>
            <a:off x="6858000" y="5715000"/>
            <a:ext cx="657225" cy="457200"/>
          </a:xfrm>
          <a:prstGeom prst="rect">
            <a:avLst/>
          </a:prstGeom>
          <a:noFill/>
          <a:ln w="9525">
            <a:noFill/>
            <a:miter lim="800000"/>
            <a:headEnd/>
            <a:tailEnd/>
          </a:ln>
          <a:effectLst/>
        </p:spPr>
        <p:txBody>
          <a:bodyPr wrap="none">
            <a:spAutoFit/>
          </a:bodyPr>
          <a:lstStyle/>
          <a:p>
            <a:r>
              <a:rPr lang="en-GB" sz="2400" b="1">
                <a:solidFill>
                  <a:schemeClr val="accent2"/>
                </a:solidFill>
              </a:rPr>
              <a:t>Gly</a:t>
            </a:r>
            <a:endParaRPr lang="en-US" sz="2400" b="1">
              <a:solidFill>
                <a:schemeClr val="accent2"/>
              </a:solidFill>
            </a:endParaRPr>
          </a:p>
        </p:txBody>
      </p:sp>
      <p:sp>
        <p:nvSpPr>
          <p:cNvPr id="21542" name="Text Box 38"/>
          <p:cNvSpPr txBox="1">
            <a:spLocks noChangeArrowheads="1"/>
          </p:cNvSpPr>
          <p:nvPr/>
        </p:nvSpPr>
        <p:spPr bwMode="auto">
          <a:xfrm>
            <a:off x="609600" y="3581400"/>
            <a:ext cx="641350" cy="457200"/>
          </a:xfrm>
          <a:prstGeom prst="rect">
            <a:avLst/>
          </a:prstGeom>
          <a:noFill/>
          <a:ln w="9525">
            <a:noFill/>
            <a:miter lim="800000"/>
            <a:headEnd/>
            <a:tailEnd/>
          </a:ln>
          <a:effectLst/>
        </p:spPr>
        <p:txBody>
          <a:bodyPr wrap="none">
            <a:spAutoFit/>
          </a:bodyPr>
          <a:lstStyle/>
          <a:p>
            <a:r>
              <a:rPr lang="en-GB" sz="2400" b="1">
                <a:solidFill>
                  <a:schemeClr val="accent2"/>
                </a:solidFill>
              </a:rPr>
              <a:t>Ala</a:t>
            </a:r>
            <a:endParaRPr lang="en-US" sz="2400" b="1">
              <a:solidFill>
                <a:schemeClr val="accent2"/>
              </a:solidFill>
            </a:endParaRPr>
          </a:p>
        </p:txBody>
      </p:sp>
      <p:sp>
        <p:nvSpPr>
          <p:cNvPr id="21543" name="Text Box 39"/>
          <p:cNvSpPr txBox="1">
            <a:spLocks noChangeArrowheads="1"/>
          </p:cNvSpPr>
          <p:nvPr/>
        </p:nvSpPr>
        <p:spPr bwMode="auto">
          <a:xfrm>
            <a:off x="1447800" y="3581400"/>
            <a:ext cx="641350" cy="457200"/>
          </a:xfrm>
          <a:prstGeom prst="rect">
            <a:avLst/>
          </a:prstGeom>
          <a:noFill/>
          <a:ln w="9525">
            <a:noFill/>
            <a:miter lim="800000"/>
            <a:headEnd/>
            <a:tailEnd/>
          </a:ln>
          <a:effectLst/>
        </p:spPr>
        <p:txBody>
          <a:bodyPr wrap="none">
            <a:spAutoFit/>
          </a:bodyPr>
          <a:lstStyle/>
          <a:p>
            <a:r>
              <a:rPr lang="en-GB" sz="2400" b="1">
                <a:solidFill>
                  <a:schemeClr val="accent2"/>
                </a:solidFill>
              </a:rPr>
              <a:t>Val</a:t>
            </a:r>
            <a:endParaRPr lang="en-US" sz="2400" b="1">
              <a:solidFill>
                <a:schemeClr val="accent2"/>
              </a:solidFill>
            </a:endParaRPr>
          </a:p>
        </p:txBody>
      </p:sp>
      <p:sp>
        <p:nvSpPr>
          <p:cNvPr id="21544" name="Text Box 40"/>
          <p:cNvSpPr txBox="1">
            <a:spLocks noChangeArrowheads="1"/>
          </p:cNvSpPr>
          <p:nvPr/>
        </p:nvSpPr>
        <p:spPr bwMode="auto">
          <a:xfrm>
            <a:off x="2362200" y="3581400"/>
            <a:ext cx="657225" cy="457200"/>
          </a:xfrm>
          <a:prstGeom prst="rect">
            <a:avLst/>
          </a:prstGeom>
          <a:noFill/>
          <a:ln w="9525">
            <a:noFill/>
            <a:miter lim="800000"/>
            <a:headEnd/>
            <a:tailEnd/>
          </a:ln>
          <a:effectLst/>
        </p:spPr>
        <p:txBody>
          <a:bodyPr wrap="none">
            <a:spAutoFit/>
          </a:bodyPr>
          <a:lstStyle/>
          <a:p>
            <a:r>
              <a:rPr lang="en-GB" sz="2400" b="1">
                <a:solidFill>
                  <a:schemeClr val="accent2"/>
                </a:solidFill>
              </a:rPr>
              <a:t>Gly</a:t>
            </a:r>
            <a:endParaRPr lang="en-US" sz="2400" b="1">
              <a:solidFill>
                <a:schemeClr val="accent2"/>
              </a:solidFill>
            </a:endParaRPr>
          </a:p>
        </p:txBody>
      </p:sp>
      <p:sp>
        <p:nvSpPr>
          <p:cNvPr id="21545" name="Text Box 41"/>
          <p:cNvSpPr txBox="1">
            <a:spLocks noChangeArrowheads="1"/>
          </p:cNvSpPr>
          <p:nvPr/>
        </p:nvSpPr>
        <p:spPr bwMode="auto">
          <a:xfrm>
            <a:off x="3352800" y="3581400"/>
            <a:ext cx="657225" cy="457200"/>
          </a:xfrm>
          <a:prstGeom prst="rect">
            <a:avLst/>
          </a:prstGeom>
          <a:noFill/>
          <a:ln w="9525">
            <a:noFill/>
            <a:miter lim="800000"/>
            <a:headEnd/>
            <a:tailEnd/>
          </a:ln>
          <a:effectLst/>
        </p:spPr>
        <p:txBody>
          <a:bodyPr wrap="none">
            <a:spAutoFit/>
          </a:bodyPr>
          <a:lstStyle/>
          <a:p>
            <a:r>
              <a:rPr lang="en-GB" sz="2400" b="1">
                <a:solidFill>
                  <a:schemeClr val="accent2"/>
                </a:solidFill>
              </a:rPr>
              <a:t>Gly</a:t>
            </a:r>
            <a:endParaRPr lang="en-US" sz="2400" b="1">
              <a:solidFill>
                <a:schemeClr val="accent2"/>
              </a:solidFill>
            </a:endParaRPr>
          </a:p>
        </p:txBody>
      </p:sp>
      <p:sp>
        <p:nvSpPr>
          <p:cNvPr id="21546" name="Text Box 42"/>
          <p:cNvSpPr txBox="1">
            <a:spLocks noChangeArrowheads="1"/>
          </p:cNvSpPr>
          <p:nvPr/>
        </p:nvSpPr>
        <p:spPr bwMode="auto">
          <a:xfrm>
            <a:off x="4191000" y="3581400"/>
            <a:ext cx="692150" cy="457200"/>
          </a:xfrm>
          <a:prstGeom prst="rect">
            <a:avLst/>
          </a:prstGeom>
          <a:noFill/>
          <a:ln w="9525">
            <a:noFill/>
            <a:miter lim="800000"/>
            <a:headEnd/>
            <a:tailEnd/>
          </a:ln>
          <a:effectLst/>
        </p:spPr>
        <p:txBody>
          <a:bodyPr wrap="none">
            <a:spAutoFit/>
          </a:bodyPr>
          <a:lstStyle/>
          <a:p>
            <a:r>
              <a:rPr lang="en-GB" sz="2400" b="1">
                <a:solidFill>
                  <a:schemeClr val="accent2"/>
                </a:solidFill>
              </a:rPr>
              <a:t>Arg</a:t>
            </a:r>
            <a:endParaRPr lang="en-US" sz="2400" b="1">
              <a:solidFill>
                <a:schemeClr val="accent2"/>
              </a:solidFill>
            </a:endParaRPr>
          </a:p>
        </p:txBody>
      </p:sp>
      <p:sp>
        <p:nvSpPr>
          <p:cNvPr id="21547" name="Text Box 43"/>
          <p:cNvSpPr txBox="1">
            <a:spLocks noChangeArrowheads="1"/>
          </p:cNvSpPr>
          <p:nvPr/>
        </p:nvSpPr>
        <p:spPr bwMode="auto">
          <a:xfrm>
            <a:off x="5105400" y="3581400"/>
            <a:ext cx="657225" cy="457200"/>
          </a:xfrm>
          <a:prstGeom prst="rect">
            <a:avLst/>
          </a:prstGeom>
          <a:noFill/>
          <a:ln w="9525">
            <a:noFill/>
            <a:miter lim="800000"/>
            <a:headEnd/>
            <a:tailEnd/>
          </a:ln>
          <a:effectLst/>
        </p:spPr>
        <p:txBody>
          <a:bodyPr wrap="none">
            <a:spAutoFit/>
          </a:bodyPr>
          <a:lstStyle/>
          <a:p>
            <a:r>
              <a:rPr lang="en-GB" sz="2400" b="1">
                <a:solidFill>
                  <a:schemeClr val="accent2"/>
                </a:solidFill>
              </a:rPr>
              <a:t>Pro</a:t>
            </a:r>
            <a:endParaRPr lang="en-US" sz="2400" b="1">
              <a:solidFill>
                <a:schemeClr val="accent2"/>
              </a:solidFill>
            </a:endParaRPr>
          </a:p>
        </p:txBody>
      </p:sp>
      <p:sp>
        <p:nvSpPr>
          <p:cNvPr id="21548" name="Text Box 44"/>
          <p:cNvSpPr txBox="1">
            <a:spLocks noChangeArrowheads="1"/>
          </p:cNvSpPr>
          <p:nvPr/>
        </p:nvSpPr>
        <p:spPr bwMode="auto">
          <a:xfrm>
            <a:off x="6019800" y="3581400"/>
            <a:ext cx="692150" cy="457200"/>
          </a:xfrm>
          <a:prstGeom prst="rect">
            <a:avLst/>
          </a:prstGeom>
          <a:noFill/>
          <a:ln w="9525">
            <a:noFill/>
            <a:miter lim="800000"/>
            <a:headEnd/>
            <a:tailEnd/>
          </a:ln>
          <a:effectLst/>
        </p:spPr>
        <p:txBody>
          <a:bodyPr wrap="none">
            <a:spAutoFit/>
          </a:bodyPr>
          <a:lstStyle/>
          <a:p>
            <a:r>
              <a:rPr lang="en-GB" sz="2400" b="1">
                <a:solidFill>
                  <a:schemeClr val="accent2"/>
                </a:solidFill>
              </a:rPr>
              <a:t>Leu</a:t>
            </a:r>
            <a:endParaRPr lang="en-US" sz="2400" b="1">
              <a:solidFill>
                <a:schemeClr val="accent2"/>
              </a:solidFill>
            </a:endParaRPr>
          </a:p>
        </p:txBody>
      </p:sp>
      <p:sp>
        <p:nvSpPr>
          <p:cNvPr id="21549" name="Text Box 45"/>
          <p:cNvSpPr txBox="1">
            <a:spLocks noChangeArrowheads="1"/>
          </p:cNvSpPr>
          <p:nvPr/>
        </p:nvSpPr>
        <p:spPr bwMode="auto">
          <a:xfrm>
            <a:off x="6858000" y="3581400"/>
            <a:ext cx="657225" cy="457200"/>
          </a:xfrm>
          <a:prstGeom prst="rect">
            <a:avLst/>
          </a:prstGeom>
          <a:noFill/>
          <a:ln w="9525">
            <a:noFill/>
            <a:miter lim="800000"/>
            <a:headEnd/>
            <a:tailEnd/>
          </a:ln>
          <a:effectLst/>
        </p:spPr>
        <p:txBody>
          <a:bodyPr wrap="none">
            <a:spAutoFit/>
          </a:bodyPr>
          <a:lstStyle/>
          <a:p>
            <a:r>
              <a:rPr lang="en-GB" sz="2400" b="1">
                <a:solidFill>
                  <a:schemeClr val="accent2"/>
                </a:solidFill>
              </a:rPr>
              <a:t>Gly</a:t>
            </a:r>
            <a:endParaRPr lang="en-US" sz="2400" b="1">
              <a:solidFill>
                <a:schemeClr val="accent2"/>
              </a:solidFill>
            </a:endParaRPr>
          </a:p>
        </p:txBody>
      </p:sp>
      <p:sp>
        <p:nvSpPr>
          <p:cNvPr id="21552" name="Text Box 48"/>
          <p:cNvSpPr txBox="1">
            <a:spLocks noChangeArrowheads="1"/>
          </p:cNvSpPr>
          <p:nvPr/>
        </p:nvSpPr>
        <p:spPr bwMode="auto">
          <a:xfrm>
            <a:off x="381000" y="4343400"/>
            <a:ext cx="8267700" cy="1066800"/>
          </a:xfrm>
          <a:prstGeom prst="rect">
            <a:avLst/>
          </a:prstGeom>
          <a:noFill/>
          <a:ln w="9525">
            <a:noFill/>
            <a:miter lim="800000"/>
            <a:headEnd/>
            <a:tailEnd/>
          </a:ln>
          <a:effectLst/>
        </p:spPr>
        <p:txBody>
          <a:bodyPr wrap="none">
            <a:spAutoFit/>
          </a:bodyPr>
          <a:lstStyle/>
          <a:p>
            <a:r>
              <a:rPr lang="en-GB"/>
              <a:t>The amino acids are joined together in the correct</a:t>
            </a:r>
          </a:p>
          <a:p>
            <a:r>
              <a:rPr lang="en-GB"/>
              <a:t> sequence to make part of a protein</a:t>
            </a:r>
            <a:endParaRPr lang="en-US"/>
          </a:p>
        </p:txBody>
      </p:sp>
      <p:grpSp>
        <p:nvGrpSpPr>
          <p:cNvPr id="21564" name="Group 60"/>
          <p:cNvGrpSpPr>
            <a:grpSpLocks/>
          </p:cNvGrpSpPr>
          <p:nvPr/>
        </p:nvGrpSpPr>
        <p:grpSpPr bwMode="auto">
          <a:xfrm>
            <a:off x="381000" y="5943600"/>
            <a:ext cx="7391400" cy="0"/>
            <a:chOff x="240" y="3744"/>
            <a:chExt cx="4656" cy="0"/>
          </a:xfrm>
        </p:grpSpPr>
        <p:sp>
          <p:nvSpPr>
            <p:cNvPr id="21554" name="Line 50"/>
            <p:cNvSpPr>
              <a:spLocks noChangeShapeType="1"/>
            </p:cNvSpPr>
            <p:nvPr/>
          </p:nvSpPr>
          <p:spPr bwMode="auto">
            <a:xfrm>
              <a:off x="768" y="3744"/>
              <a:ext cx="192" cy="0"/>
            </a:xfrm>
            <a:prstGeom prst="line">
              <a:avLst/>
            </a:prstGeom>
            <a:noFill/>
            <a:ln w="19050">
              <a:solidFill>
                <a:schemeClr val="tx1"/>
              </a:solidFill>
              <a:round/>
              <a:headEnd/>
              <a:tailEnd/>
            </a:ln>
            <a:effectLst/>
          </p:spPr>
          <p:txBody>
            <a:bodyPr/>
            <a:lstStyle/>
            <a:p>
              <a:endParaRPr lang="en-US"/>
            </a:p>
          </p:txBody>
        </p:sp>
        <p:sp>
          <p:nvSpPr>
            <p:cNvPr id="21555" name="Line 51"/>
            <p:cNvSpPr>
              <a:spLocks noChangeShapeType="1"/>
            </p:cNvSpPr>
            <p:nvPr/>
          </p:nvSpPr>
          <p:spPr bwMode="auto">
            <a:xfrm>
              <a:off x="1296" y="3744"/>
              <a:ext cx="192" cy="0"/>
            </a:xfrm>
            <a:prstGeom prst="line">
              <a:avLst/>
            </a:prstGeom>
            <a:noFill/>
            <a:ln w="19050">
              <a:solidFill>
                <a:schemeClr val="tx1"/>
              </a:solidFill>
              <a:round/>
              <a:headEnd/>
              <a:tailEnd/>
            </a:ln>
            <a:effectLst/>
          </p:spPr>
          <p:txBody>
            <a:bodyPr/>
            <a:lstStyle/>
            <a:p>
              <a:endParaRPr lang="en-US"/>
            </a:p>
          </p:txBody>
        </p:sp>
        <p:sp>
          <p:nvSpPr>
            <p:cNvPr id="21556" name="Line 52"/>
            <p:cNvSpPr>
              <a:spLocks noChangeShapeType="1"/>
            </p:cNvSpPr>
            <p:nvPr/>
          </p:nvSpPr>
          <p:spPr bwMode="auto">
            <a:xfrm>
              <a:off x="1920" y="3744"/>
              <a:ext cx="192" cy="0"/>
            </a:xfrm>
            <a:prstGeom prst="line">
              <a:avLst/>
            </a:prstGeom>
            <a:noFill/>
            <a:ln w="19050">
              <a:solidFill>
                <a:schemeClr val="tx1"/>
              </a:solidFill>
              <a:round/>
              <a:headEnd/>
              <a:tailEnd/>
            </a:ln>
            <a:effectLst/>
          </p:spPr>
          <p:txBody>
            <a:bodyPr/>
            <a:lstStyle/>
            <a:p>
              <a:endParaRPr lang="en-US"/>
            </a:p>
          </p:txBody>
        </p:sp>
        <p:sp>
          <p:nvSpPr>
            <p:cNvPr id="21557" name="Line 53"/>
            <p:cNvSpPr>
              <a:spLocks noChangeShapeType="1"/>
            </p:cNvSpPr>
            <p:nvPr/>
          </p:nvSpPr>
          <p:spPr bwMode="auto">
            <a:xfrm>
              <a:off x="240" y="3744"/>
              <a:ext cx="192" cy="0"/>
            </a:xfrm>
            <a:prstGeom prst="line">
              <a:avLst/>
            </a:prstGeom>
            <a:noFill/>
            <a:ln w="19050">
              <a:solidFill>
                <a:schemeClr val="tx1"/>
              </a:solidFill>
              <a:round/>
              <a:headEnd/>
              <a:tailEnd/>
            </a:ln>
            <a:effectLst/>
          </p:spPr>
          <p:txBody>
            <a:bodyPr/>
            <a:lstStyle/>
            <a:p>
              <a:endParaRPr lang="en-US"/>
            </a:p>
          </p:txBody>
        </p:sp>
        <p:sp>
          <p:nvSpPr>
            <p:cNvPr id="21558" name="Line 54"/>
            <p:cNvSpPr>
              <a:spLocks noChangeShapeType="1"/>
            </p:cNvSpPr>
            <p:nvPr/>
          </p:nvSpPr>
          <p:spPr bwMode="auto">
            <a:xfrm>
              <a:off x="2496" y="3744"/>
              <a:ext cx="192" cy="0"/>
            </a:xfrm>
            <a:prstGeom prst="line">
              <a:avLst/>
            </a:prstGeom>
            <a:noFill/>
            <a:ln w="19050">
              <a:solidFill>
                <a:schemeClr val="tx1"/>
              </a:solidFill>
              <a:round/>
              <a:headEnd/>
              <a:tailEnd/>
            </a:ln>
            <a:effectLst/>
          </p:spPr>
          <p:txBody>
            <a:bodyPr/>
            <a:lstStyle/>
            <a:p>
              <a:endParaRPr lang="en-US"/>
            </a:p>
          </p:txBody>
        </p:sp>
        <p:sp>
          <p:nvSpPr>
            <p:cNvPr id="21559" name="Line 55"/>
            <p:cNvSpPr>
              <a:spLocks noChangeShapeType="1"/>
            </p:cNvSpPr>
            <p:nvPr/>
          </p:nvSpPr>
          <p:spPr bwMode="auto">
            <a:xfrm>
              <a:off x="3024" y="3744"/>
              <a:ext cx="192" cy="0"/>
            </a:xfrm>
            <a:prstGeom prst="line">
              <a:avLst/>
            </a:prstGeom>
            <a:noFill/>
            <a:ln w="19050">
              <a:solidFill>
                <a:schemeClr val="tx1"/>
              </a:solidFill>
              <a:round/>
              <a:headEnd/>
              <a:tailEnd/>
            </a:ln>
            <a:effectLst/>
          </p:spPr>
          <p:txBody>
            <a:bodyPr/>
            <a:lstStyle/>
            <a:p>
              <a:endParaRPr lang="en-US"/>
            </a:p>
          </p:txBody>
        </p:sp>
        <p:sp>
          <p:nvSpPr>
            <p:cNvPr id="21560" name="Line 56"/>
            <p:cNvSpPr>
              <a:spLocks noChangeShapeType="1"/>
            </p:cNvSpPr>
            <p:nvPr/>
          </p:nvSpPr>
          <p:spPr bwMode="auto">
            <a:xfrm>
              <a:off x="3600" y="3744"/>
              <a:ext cx="192" cy="0"/>
            </a:xfrm>
            <a:prstGeom prst="line">
              <a:avLst/>
            </a:prstGeom>
            <a:noFill/>
            <a:ln w="19050">
              <a:solidFill>
                <a:schemeClr val="tx1"/>
              </a:solidFill>
              <a:round/>
              <a:headEnd/>
              <a:tailEnd/>
            </a:ln>
            <a:effectLst/>
          </p:spPr>
          <p:txBody>
            <a:bodyPr/>
            <a:lstStyle/>
            <a:p>
              <a:endParaRPr lang="en-US"/>
            </a:p>
          </p:txBody>
        </p:sp>
        <p:sp>
          <p:nvSpPr>
            <p:cNvPr id="21561" name="Line 57"/>
            <p:cNvSpPr>
              <a:spLocks noChangeShapeType="1"/>
            </p:cNvSpPr>
            <p:nvPr/>
          </p:nvSpPr>
          <p:spPr bwMode="auto">
            <a:xfrm>
              <a:off x="4176" y="3744"/>
              <a:ext cx="192" cy="0"/>
            </a:xfrm>
            <a:prstGeom prst="line">
              <a:avLst/>
            </a:prstGeom>
            <a:noFill/>
            <a:ln w="19050">
              <a:solidFill>
                <a:schemeClr val="tx1"/>
              </a:solidFill>
              <a:round/>
              <a:headEnd/>
              <a:tailEnd/>
            </a:ln>
            <a:effectLst/>
          </p:spPr>
          <p:txBody>
            <a:bodyPr/>
            <a:lstStyle/>
            <a:p>
              <a:endParaRPr lang="en-US"/>
            </a:p>
          </p:txBody>
        </p:sp>
        <p:sp>
          <p:nvSpPr>
            <p:cNvPr id="21562" name="Line 58"/>
            <p:cNvSpPr>
              <a:spLocks noChangeShapeType="1"/>
            </p:cNvSpPr>
            <p:nvPr/>
          </p:nvSpPr>
          <p:spPr bwMode="auto">
            <a:xfrm>
              <a:off x="4704" y="3744"/>
              <a:ext cx="192" cy="0"/>
            </a:xfrm>
            <a:prstGeom prst="line">
              <a:avLst/>
            </a:prstGeom>
            <a:noFill/>
            <a:ln w="19050">
              <a:solidFill>
                <a:schemeClr val="tx1"/>
              </a:solidFill>
              <a:round/>
              <a:headEnd/>
              <a:tailEnd/>
            </a:ln>
            <a:effectLst/>
          </p:spPr>
          <p:txBody>
            <a:bodyPr/>
            <a:lstStyle/>
            <a:p>
              <a:endParaRPr lang="en-US"/>
            </a:p>
          </p:txBody>
        </p:sp>
      </p:grpSp>
      <p:sp>
        <p:nvSpPr>
          <p:cNvPr id="21565" name="Rectangle 61"/>
          <p:cNvSpPr>
            <a:spLocks noGrp="1" noChangeArrowheads="1"/>
          </p:cNvSpPr>
          <p:nvPr>
            <p:ph type="title" idx="4294967295"/>
          </p:nvPr>
        </p:nvSpPr>
        <p:spPr>
          <a:xfrm>
            <a:off x="0" y="0"/>
            <a:ext cx="2057400" cy="457200"/>
          </a:xfrm>
        </p:spPr>
        <p:txBody>
          <a:bodyPr/>
          <a:lstStyle/>
          <a:p>
            <a:r>
              <a:rPr lang="en-US" sz="2400">
                <a:latin typeface="Arial" charset="0"/>
              </a:rPr>
              <a:t>Triplet code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wipe(up)">
                                      <p:cBhvr>
                                        <p:cTn id="7" dur="5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1507"/>
                                        </p:tgtEl>
                                        <p:attrNameLst>
                                          <p:attrName>style.visibility</p:attrName>
                                        </p:attrNameLst>
                                      </p:cBhvr>
                                      <p:to>
                                        <p:strVal val="visible"/>
                                      </p:to>
                                    </p:set>
                                    <p:animEffect transition="in" filter="wipe(up)">
                                      <p:cBhvr>
                                        <p:cTn id="12" dur="500"/>
                                        <p:tgtEl>
                                          <p:spTgt spid="2150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508"/>
                                        </p:tgtEl>
                                        <p:attrNameLst>
                                          <p:attrName>style.visibility</p:attrName>
                                        </p:attrNameLst>
                                      </p:cBhvr>
                                      <p:to>
                                        <p:strVal val="visible"/>
                                      </p:to>
                                    </p:set>
                                    <p:animEffect transition="in" filter="wipe(left)">
                                      <p:cBhvr>
                                        <p:cTn id="17" dur="500"/>
                                        <p:tgtEl>
                                          <p:spTgt spid="2150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1527"/>
                                        </p:tgtEl>
                                        <p:attrNameLst>
                                          <p:attrName>style.visibility</p:attrName>
                                        </p:attrNameLst>
                                      </p:cBhvr>
                                      <p:to>
                                        <p:strVal val="visible"/>
                                      </p:to>
                                    </p:set>
                                    <p:animEffect transition="in" filter="wipe(up)">
                                      <p:cBhvr>
                                        <p:cTn id="22" dur="500"/>
                                        <p:tgtEl>
                                          <p:spTgt spid="21527"/>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21542"/>
                                        </p:tgtEl>
                                        <p:attrNameLst>
                                          <p:attrName>style.visibility</p:attrName>
                                        </p:attrNameLst>
                                      </p:cBhvr>
                                      <p:to>
                                        <p:strVal val="visible"/>
                                      </p:to>
                                    </p:set>
                                    <p:animEffect transition="in" filter="wipe(up)">
                                      <p:cBhvr>
                                        <p:cTn id="26" dur="500"/>
                                        <p:tgtEl>
                                          <p:spTgt spid="21542"/>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21528"/>
                                        </p:tgtEl>
                                        <p:attrNameLst>
                                          <p:attrName>style.visibility</p:attrName>
                                        </p:attrNameLst>
                                      </p:cBhvr>
                                      <p:to>
                                        <p:strVal val="visible"/>
                                      </p:to>
                                    </p:set>
                                    <p:animEffect transition="in" filter="wipe(up)">
                                      <p:cBhvr>
                                        <p:cTn id="30" dur="500"/>
                                        <p:tgtEl>
                                          <p:spTgt spid="21528"/>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21543"/>
                                        </p:tgtEl>
                                        <p:attrNameLst>
                                          <p:attrName>style.visibility</p:attrName>
                                        </p:attrNameLst>
                                      </p:cBhvr>
                                      <p:to>
                                        <p:strVal val="visible"/>
                                      </p:to>
                                    </p:set>
                                    <p:animEffect transition="in" filter="wipe(up)">
                                      <p:cBhvr>
                                        <p:cTn id="34" dur="500"/>
                                        <p:tgtEl>
                                          <p:spTgt spid="21543"/>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21529"/>
                                        </p:tgtEl>
                                        <p:attrNameLst>
                                          <p:attrName>style.visibility</p:attrName>
                                        </p:attrNameLst>
                                      </p:cBhvr>
                                      <p:to>
                                        <p:strVal val="visible"/>
                                      </p:to>
                                    </p:set>
                                    <p:animEffect transition="in" filter="wipe(up)">
                                      <p:cBhvr>
                                        <p:cTn id="38" dur="500"/>
                                        <p:tgtEl>
                                          <p:spTgt spid="21529"/>
                                        </p:tgtEl>
                                      </p:cBhvr>
                                    </p:animEffect>
                                  </p:childTnLst>
                                </p:cTn>
                              </p:par>
                            </p:childTnLst>
                          </p:cTn>
                        </p:par>
                        <p:par>
                          <p:cTn id="39" fill="hold">
                            <p:stCondLst>
                              <p:cond delay="2500"/>
                            </p:stCondLst>
                            <p:childTnLst>
                              <p:par>
                                <p:cTn id="40" presetID="22" presetClass="entr" presetSubtype="1" fill="hold" grpId="0" nodeType="afterEffect">
                                  <p:stCondLst>
                                    <p:cond delay="0"/>
                                  </p:stCondLst>
                                  <p:childTnLst>
                                    <p:set>
                                      <p:cBhvr>
                                        <p:cTn id="41" dur="1" fill="hold">
                                          <p:stCondLst>
                                            <p:cond delay="0"/>
                                          </p:stCondLst>
                                        </p:cTn>
                                        <p:tgtEl>
                                          <p:spTgt spid="21544"/>
                                        </p:tgtEl>
                                        <p:attrNameLst>
                                          <p:attrName>style.visibility</p:attrName>
                                        </p:attrNameLst>
                                      </p:cBhvr>
                                      <p:to>
                                        <p:strVal val="visible"/>
                                      </p:to>
                                    </p:set>
                                    <p:animEffect transition="in" filter="wipe(up)">
                                      <p:cBhvr>
                                        <p:cTn id="42" dur="500"/>
                                        <p:tgtEl>
                                          <p:spTgt spid="21544"/>
                                        </p:tgtEl>
                                      </p:cBhvr>
                                    </p:animEffect>
                                  </p:childTnLst>
                                </p:cTn>
                              </p:par>
                            </p:childTnLst>
                          </p:cTn>
                        </p:par>
                        <p:par>
                          <p:cTn id="43" fill="hold">
                            <p:stCondLst>
                              <p:cond delay="3000"/>
                            </p:stCondLst>
                            <p:childTnLst>
                              <p:par>
                                <p:cTn id="44" presetID="22" presetClass="entr" presetSubtype="1" fill="hold" grpId="0" nodeType="afterEffect">
                                  <p:stCondLst>
                                    <p:cond delay="0"/>
                                  </p:stCondLst>
                                  <p:childTnLst>
                                    <p:set>
                                      <p:cBhvr>
                                        <p:cTn id="45" dur="1" fill="hold">
                                          <p:stCondLst>
                                            <p:cond delay="0"/>
                                          </p:stCondLst>
                                        </p:cTn>
                                        <p:tgtEl>
                                          <p:spTgt spid="21530"/>
                                        </p:tgtEl>
                                        <p:attrNameLst>
                                          <p:attrName>style.visibility</p:attrName>
                                        </p:attrNameLst>
                                      </p:cBhvr>
                                      <p:to>
                                        <p:strVal val="visible"/>
                                      </p:to>
                                    </p:set>
                                    <p:animEffect transition="in" filter="wipe(up)">
                                      <p:cBhvr>
                                        <p:cTn id="46" dur="500"/>
                                        <p:tgtEl>
                                          <p:spTgt spid="21530"/>
                                        </p:tgtEl>
                                      </p:cBhvr>
                                    </p:animEffect>
                                  </p:childTnLst>
                                </p:cTn>
                              </p:par>
                            </p:childTnLst>
                          </p:cTn>
                        </p:par>
                        <p:par>
                          <p:cTn id="47" fill="hold">
                            <p:stCondLst>
                              <p:cond delay="3500"/>
                            </p:stCondLst>
                            <p:childTnLst>
                              <p:par>
                                <p:cTn id="48" presetID="22" presetClass="entr" presetSubtype="1" fill="hold" grpId="0" nodeType="afterEffect">
                                  <p:stCondLst>
                                    <p:cond delay="0"/>
                                  </p:stCondLst>
                                  <p:childTnLst>
                                    <p:set>
                                      <p:cBhvr>
                                        <p:cTn id="49" dur="1" fill="hold">
                                          <p:stCondLst>
                                            <p:cond delay="0"/>
                                          </p:stCondLst>
                                        </p:cTn>
                                        <p:tgtEl>
                                          <p:spTgt spid="21545"/>
                                        </p:tgtEl>
                                        <p:attrNameLst>
                                          <p:attrName>style.visibility</p:attrName>
                                        </p:attrNameLst>
                                      </p:cBhvr>
                                      <p:to>
                                        <p:strVal val="visible"/>
                                      </p:to>
                                    </p:set>
                                    <p:animEffect transition="in" filter="wipe(up)">
                                      <p:cBhvr>
                                        <p:cTn id="50" dur="500"/>
                                        <p:tgtEl>
                                          <p:spTgt spid="21545"/>
                                        </p:tgtEl>
                                      </p:cBhvr>
                                    </p:animEffect>
                                  </p:childTnLst>
                                </p:cTn>
                              </p:par>
                            </p:childTnLst>
                          </p:cTn>
                        </p:par>
                        <p:par>
                          <p:cTn id="51" fill="hold">
                            <p:stCondLst>
                              <p:cond delay="4000"/>
                            </p:stCondLst>
                            <p:childTnLst>
                              <p:par>
                                <p:cTn id="52" presetID="22" presetClass="entr" presetSubtype="1" fill="hold" grpId="0" nodeType="afterEffect">
                                  <p:stCondLst>
                                    <p:cond delay="0"/>
                                  </p:stCondLst>
                                  <p:childTnLst>
                                    <p:set>
                                      <p:cBhvr>
                                        <p:cTn id="53" dur="1" fill="hold">
                                          <p:stCondLst>
                                            <p:cond delay="0"/>
                                          </p:stCondLst>
                                        </p:cTn>
                                        <p:tgtEl>
                                          <p:spTgt spid="21531"/>
                                        </p:tgtEl>
                                        <p:attrNameLst>
                                          <p:attrName>style.visibility</p:attrName>
                                        </p:attrNameLst>
                                      </p:cBhvr>
                                      <p:to>
                                        <p:strVal val="visible"/>
                                      </p:to>
                                    </p:set>
                                    <p:animEffect transition="in" filter="wipe(up)">
                                      <p:cBhvr>
                                        <p:cTn id="54" dur="500"/>
                                        <p:tgtEl>
                                          <p:spTgt spid="21531"/>
                                        </p:tgtEl>
                                      </p:cBhvr>
                                    </p:animEffect>
                                  </p:childTnLst>
                                </p:cTn>
                              </p:par>
                            </p:childTnLst>
                          </p:cTn>
                        </p:par>
                        <p:par>
                          <p:cTn id="55" fill="hold">
                            <p:stCondLst>
                              <p:cond delay="4500"/>
                            </p:stCondLst>
                            <p:childTnLst>
                              <p:par>
                                <p:cTn id="56" presetID="22" presetClass="entr" presetSubtype="1" fill="hold" grpId="0" nodeType="afterEffect">
                                  <p:stCondLst>
                                    <p:cond delay="0"/>
                                  </p:stCondLst>
                                  <p:childTnLst>
                                    <p:set>
                                      <p:cBhvr>
                                        <p:cTn id="57" dur="1" fill="hold">
                                          <p:stCondLst>
                                            <p:cond delay="0"/>
                                          </p:stCondLst>
                                        </p:cTn>
                                        <p:tgtEl>
                                          <p:spTgt spid="21546"/>
                                        </p:tgtEl>
                                        <p:attrNameLst>
                                          <p:attrName>style.visibility</p:attrName>
                                        </p:attrNameLst>
                                      </p:cBhvr>
                                      <p:to>
                                        <p:strVal val="visible"/>
                                      </p:to>
                                    </p:set>
                                    <p:animEffect transition="in" filter="wipe(up)">
                                      <p:cBhvr>
                                        <p:cTn id="58" dur="500"/>
                                        <p:tgtEl>
                                          <p:spTgt spid="21546"/>
                                        </p:tgtEl>
                                      </p:cBhvr>
                                    </p:animEffect>
                                  </p:childTnLst>
                                </p:cTn>
                              </p:par>
                            </p:childTnLst>
                          </p:cTn>
                        </p:par>
                        <p:par>
                          <p:cTn id="59" fill="hold">
                            <p:stCondLst>
                              <p:cond delay="5000"/>
                            </p:stCondLst>
                            <p:childTnLst>
                              <p:par>
                                <p:cTn id="60" presetID="22" presetClass="entr" presetSubtype="1" fill="hold" grpId="0" nodeType="afterEffect">
                                  <p:stCondLst>
                                    <p:cond delay="0"/>
                                  </p:stCondLst>
                                  <p:childTnLst>
                                    <p:set>
                                      <p:cBhvr>
                                        <p:cTn id="61" dur="1" fill="hold">
                                          <p:stCondLst>
                                            <p:cond delay="0"/>
                                          </p:stCondLst>
                                        </p:cTn>
                                        <p:tgtEl>
                                          <p:spTgt spid="21532"/>
                                        </p:tgtEl>
                                        <p:attrNameLst>
                                          <p:attrName>style.visibility</p:attrName>
                                        </p:attrNameLst>
                                      </p:cBhvr>
                                      <p:to>
                                        <p:strVal val="visible"/>
                                      </p:to>
                                    </p:set>
                                    <p:animEffect transition="in" filter="wipe(up)">
                                      <p:cBhvr>
                                        <p:cTn id="62" dur="500"/>
                                        <p:tgtEl>
                                          <p:spTgt spid="21532"/>
                                        </p:tgtEl>
                                      </p:cBhvr>
                                    </p:animEffect>
                                  </p:childTnLst>
                                </p:cTn>
                              </p:par>
                            </p:childTnLst>
                          </p:cTn>
                        </p:par>
                        <p:par>
                          <p:cTn id="63" fill="hold">
                            <p:stCondLst>
                              <p:cond delay="5500"/>
                            </p:stCondLst>
                            <p:childTnLst>
                              <p:par>
                                <p:cTn id="64" presetID="22" presetClass="entr" presetSubtype="1" fill="hold" grpId="0" nodeType="afterEffect">
                                  <p:stCondLst>
                                    <p:cond delay="0"/>
                                  </p:stCondLst>
                                  <p:childTnLst>
                                    <p:set>
                                      <p:cBhvr>
                                        <p:cTn id="65" dur="1" fill="hold">
                                          <p:stCondLst>
                                            <p:cond delay="0"/>
                                          </p:stCondLst>
                                        </p:cTn>
                                        <p:tgtEl>
                                          <p:spTgt spid="21547"/>
                                        </p:tgtEl>
                                        <p:attrNameLst>
                                          <p:attrName>style.visibility</p:attrName>
                                        </p:attrNameLst>
                                      </p:cBhvr>
                                      <p:to>
                                        <p:strVal val="visible"/>
                                      </p:to>
                                    </p:set>
                                    <p:animEffect transition="in" filter="wipe(up)">
                                      <p:cBhvr>
                                        <p:cTn id="66" dur="500"/>
                                        <p:tgtEl>
                                          <p:spTgt spid="21547"/>
                                        </p:tgtEl>
                                      </p:cBhvr>
                                    </p:animEffect>
                                  </p:childTnLst>
                                </p:cTn>
                              </p:par>
                            </p:childTnLst>
                          </p:cTn>
                        </p:par>
                        <p:par>
                          <p:cTn id="67" fill="hold">
                            <p:stCondLst>
                              <p:cond delay="6000"/>
                            </p:stCondLst>
                            <p:childTnLst>
                              <p:par>
                                <p:cTn id="68" presetID="22" presetClass="entr" presetSubtype="1" fill="hold" grpId="0" nodeType="afterEffect">
                                  <p:stCondLst>
                                    <p:cond delay="0"/>
                                  </p:stCondLst>
                                  <p:childTnLst>
                                    <p:set>
                                      <p:cBhvr>
                                        <p:cTn id="69" dur="1" fill="hold">
                                          <p:stCondLst>
                                            <p:cond delay="0"/>
                                          </p:stCondLst>
                                        </p:cTn>
                                        <p:tgtEl>
                                          <p:spTgt spid="21533"/>
                                        </p:tgtEl>
                                        <p:attrNameLst>
                                          <p:attrName>style.visibility</p:attrName>
                                        </p:attrNameLst>
                                      </p:cBhvr>
                                      <p:to>
                                        <p:strVal val="visible"/>
                                      </p:to>
                                    </p:set>
                                    <p:animEffect transition="in" filter="wipe(up)">
                                      <p:cBhvr>
                                        <p:cTn id="70" dur="500"/>
                                        <p:tgtEl>
                                          <p:spTgt spid="21533"/>
                                        </p:tgtEl>
                                      </p:cBhvr>
                                    </p:animEffect>
                                  </p:childTnLst>
                                </p:cTn>
                              </p:par>
                            </p:childTnLst>
                          </p:cTn>
                        </p:par>
                        <p:par>
                          <p:cTn id="71" fill="hold">
                            <p:stCondLst>
                              <p:cond delay="6500"/>
                            </p:stCondLst>
                            <p:childTnLst>
                              <p:par>
                                <p:cTn id="72" presetID="22" presetClass="entr" presetSubtype="1" fill="hold" grpId="0" nodeType="afterEffect">
                                  <p:stCondLst>
                                    <p:cond delay="0"/>
                                  </p:stCondLst>
                                  <p:childTnLst>
                                    <p:set>
                                      <p:cBhvr>
                                        <p:cTn id="73" dur="1" fill="hold">
                                          <p:stCondLst>
                                            <p:cond delay="0"/>
                                          </p:stCondLst>
                                        </p:cTn>
                                        <p:tgtEl>
                                          <p:spTgt spid="21548"/>
                                        </p:tgtEl>
                                        <p:attrNameLst>
                                          <p:attrName>style.visibility</p:attrName>
                                        </p:attrNameLst>
                                      </p:cBhvr>
                                      <p:to>
                                        <p:strVal val="visible"/>
                                      </p:to>
                                    </p:set>
                                    <p:animEffect transition="in" filter="wipe(up)">
                                      <p:cBhvr>
                                        <p:cTn id="74" dur="500"/>
                                        <p:tgtEl>
                                          <p:spTgt spid="21548"/>
                                        </p:tgtEl>
                                      </p:cBhvr>
                                    </p:animEffect>
                                  </p:childTnLst>
                                </p:cTn>
                              </p:par>
                            </p:childTnLst>
                          </p:cTn>
                        </p:par>
                        <p:par>
                          <p:cTn id="75" fill="hold">
                            <p:stCondLst>
                              <p:cond delay="7000"/>
                            </p:stCondLst>
                            <p:childTnLst>
                              <p:par>
                                <p:cTn id="76" presetID="22" presetClass="entr" presetSubtype="1" fill="hold" grpId="0" nodeType="afterEffect">
                                  <p:stCondLst>
                                    <p:cond delay="0"/>
                                  </p:stCondLst>
                                  <p:childTnLst>
                                    <p:set>
                                      <p:cBhvr>
                                        <p:cTn id="77" dur="1" fill="hold">
                                          <p:stCondLst>
                                            <p:cond delay="0"/>
                                          </p:stCondLst>
                                        </p:cTn>
                                        <p:tgtEl>
                                          <p:spTgt spid="21534"/>
                                        </p:tgtEl>
                                        <p:attrNameLst>
                                          <p:attrName>style.visibility</p:attrName>
                                        </p:attrNameLst>
                                      </p:cBhvr>
                                      <p:to>
                                        <p:strVal val="visible"/>
                                      </p:to>
                                    </p:set>
                                    <p:animEffect transition="in" filter="wipe(up)">
                                      <p:cBhvr>
                                        <p:cTn id="78" dur="500"/>
                                        <p:tgtEl>
                                          <p:spTgt spid="21534"/>
                                        </p:tgtEl>
                                      </p:cBhvr>
                                    </p:animEffect>
                                  </p:childTnLst>
                                </p:cTn>
                              </p:par>
                            </p:childTnLst>
                          </p:cTn>
                        </p:par>
                        <p:par>
                          <p:cTn id="79" fill="hold">
                            <p:stCondLst>
                              <p:cond delay="7500"/>
                            </p:stCondLst>
                            <p:childTnLst>
                              <p:par>
                                <p:cTn id="80" presetID="22" presetClass="entr" presetSubtype="1" fill="hold" grpId="0" nodeType="afterEffect">
                                  <p:stCondLst>
                                    <p:cond delay="0"/>
                                  </p:stCondLst>
                                  <p:childTnLst>
                                    <p:set>
                                      <p:cBhvr>
                                        <p:cTn id="81" dur="1" fill="hold">
                                          <p:stCondLst>
                                            <p:cond delay="0"/>
                                          </p:stCondLst>
                                        </p:cTn>
                                        <p:tgtEl>
                                          <p:spTgt spid="21549"/>
                                        </p:tgtEl>
                                        <p:attrNameLst>
                                          <p:attrName>style.visibility</p:attrName>
                                        </p:attrNameLst>
                                      </p:cBhvr>
                                      <p:to>
                                        <p:strVal val="visible"/>
                                      </p:to>
                                    </p:set>
                                    <p:animEffect transition="in" filter="wipe(up)">
                                      <p:cBhvr>
                                        <p:cTn id="82" dur="500"/>
                                        <p:tgtEl>
                                          <p:spTgt spid="2154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21552"/>
                                        </p:tgtEl>
                                        <p:attrNameLst>
                                          <p:attrName>style.visibility</p:attrName>
                                        </p:attrNameLst>
                                      </p:cBhvr>
                                      <p:to>
                                        <p:strVal val="visible"/>
                                      </p:to>
                                    </p:set>
                                    <p:animEffect transition="in" filter="wipe(up)">
                                      <p:cBhvr>
                                        <p:cTn id="87" dur="500"/>
                                        <p:tgtEl>
                                          <p:spTgt spid="21552"/>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499"/>
                                          </p:stCondLst>
                                        </p:cTn>
                                        <p:tgtEl>
                                          <p:spTgt spid="21519"/>
                                        </p:tgtEl>
                                        <p:attrNameLst>
                                          <p:attrName>style.visibility</p:attrName>
                                        </p:attrNameLst>
                                      </p:cBhvr>
                                      <p:to>
                                        <p:strVal val="visible"/>
                                      </p:to>
                                    </p:set>
                                  </p:childTnLst>
                                </p:cTn>
                              </p:par>
                            </p:childTnLst>
                          </p:cTn>
                        </p:par>
                        <p:par>
                          <p:cTn id="92" fill="hold">
                            <p:stCondLst>
                              <p:cond delay="500"/>
                            </p:stCondLst>
                            <p:childTnLst>
                              <p:par>
                                <p:cTn id="93" presetID="1" presetClass="entr" presetSubtype="0" fill="hold" grpId="0" nodeType="afterEffect">
                                  <p:stCondLst>
                                    <p:cond delay="0"/>
                                  </p:stCondLst>
                                  <p:childTnLst>
                                    <p:set>
                                      <p:cBhvr>
                                        <p:cTn id="94" dur="1" fill="hold">
                                          <p:stCondLst>
                                            <p:cond delay="499"/>
                                          </p:stCondLst>
                                        </p:cTn>
                                        <p:tgtEl>
                                          <p:spTgt spid="21522"/>
                                        </p:tgtEl>
                                        <p:attrNameLst>
                                          <p:attrName>style.visibility</p:attrName>
                                        </p:attrNameLst>
                                      </p:cBhvr>
                                      <p:to>
                                        <p:strVal val="visible"/>
                                      </p:to>
                                    </p:set>
                                  </p:childTnLst>
                                </p:cTn>
                              </p:par>
                            </p:childTnLst>
                          </p:cTn>
                        </p:par>
                        <p:par>
                          <p:cTn id="95" fill="hold">
                            <p:stCondLst>
                              <p:cond delay="1000"/>
                            </p:stCondLst>
                            <p:childTnLst>
                              <p:par>
                                <p:cTn id="96" presetID="1" presetClass="entr" presetSubtype="0" fill="hold" grpId="0" nodeType="afterEffect">
                                  <p:stCondLst>
                                    <p:cond delay="0"/>
                                  </p:stCondLst>
                                  <p:childTnLst>
                                    <p:set>
                                      <p:cBhvr>
                                        <p:cTn id="97" dur="1" fill="hold">
                                          <p:stCondLst>
                                            <p:cond delay="499"/>
                                          </p:stCondLst>
                                        </p:cTn>
                                        <p:tgtEl>
                                          <p:spTgt spid="21525"/>
                                        </p:tgtEl>
                                        <p:attrNameLst>
                                          <p:attrName>style.visibility</p:attrName>
                                        </p:attrNameLst>
                                      </p:cBhvr>
                                      <p:to>
                                        <p:strVal val="visible"/>
                                      </p:to>
                                    </p:set>
                                  </p:childTnLst>
                                </p:cTn>
                              </p:par>
                            </p:childTnLst>
                          </p:cTn>
                        </p:par>
                        <p:par>
                          <p:cTn id="98" fill="hold">
                            <p:stCondLst>
                              <p:cond delay="1500"/>
                            </p:stCondLst>
                            <p:childTnLst>
                              <p:par>
                                <p:cTn id="99" presetID="1" presetClass="entr" presetSubtype="0" fill="hold" grpId="0" nodeType="afterEffect">
                                  <p:stCondLst>
                                    <p:cond delay="0"/>
                                  </p:stCondLst>
                                  <p:childTnLst>
                                    <p:set>
                                      <p:cBhvr>
                                        <p:cTn id="100" dur="1" fill="hold">
                                          <p:stCondLst>
                                            <p:cond delay="499"/>
                                          </p:stCondLst>
                                        </p:cTn>
                                        <p:tgtEl>
                                          <p:spTgt spid="21535"/>
                                        </p:tgtEl>
                                        <p:attrNameLst>
                                          <p:attrName>style.visibility</p:attrName>
                                        </p:attrNameLst>
                                      </p:cBhvr>
                                      <p:to>
                                        <p:strVal val="visible"/>
                                      </p:to>
                                    </p:set>
                                  </p:childTnLst>
                                </p:cTn>
                              </p:par>
                            </p:childTnLst>
                          </p:cTn>
                        </p:par>
                        <p:par>
                          <p:cTn id="101" fill="hold">
                            <p:stCondLst>
                              <p:cond delay="2000"/>
                            </p:stCondLst>
                            <p:childTnLst>
                              <p:par>
                                <p:cTn id="102" presetID="1" presetClass="entr" presetSubtype="0" fill="hold" grpId="0" nodeType="afterEffect">
                                  <p:stCondLst>
                                    <p:cond delay="0"/>
                                  </p:stCondLst>
                                  <p:childTnLst>
                                    <p:set>
                                      <p:cBhvr>
                                        <p:cTn id="103" dur="1" fill="hold">
                                          <p:stCondLst>
                                            <p:cond delay="499"/>
                                          </p:stCondLst>
                                        </p:cTn>
                                        <p:tgtEl>
                                          <p:spTgt spid="21536"/>
                                        </p:tgtEl>
                                        <p:attrNameLst>
                                          <p:attrName>style.visibility</p:attrName>
                                        </p:attrNameLst>
                                      </p:cBhvr>
                                      <p:to>
                                        <p:strVal val="visible"/>
                                      </p:to>
                                    </p:set>
                                  </p:childTnLst>
                                </p:cTn>
                              </p:par>
                            </p:childTnLst>
                          </p:cTn>
                        </p:par>
                        <p:par>
                          <p:cTn id="104" fill="hold">
                            <p:stCondLst>
                              <p:cond delay="2500"/>
                            </p:stCondLst>
                            <p:childTnLst>
                              <p:par>
                                <p:cTn id="105" presetID="1" presetClass="entr" presetSubtype="0" fill="hold" grpId="0" nodeType="afterEffect">
                                  <p:stCondLst>
                                    <p:cond delay="0"/>
                                  </p:stCondLst>
                                  <p:childTnLst>
                                    <p:set>
                                      <p:cBhvr>
                                        <p:cTn id="106" dur="1" fill="hold">
                                          <p:stCondLst>
                                            <p:cond delay="499"/>
                                          </p:stCondLst>
                                        </p:cTn>
                                        <p:tgtEl>
                                          <p:spTgt spid="21537"/>
                                        </p:tgtEl>
                                        <p:attrNameLst>
                                          <p:attrName>style.visibility</p:attrName>
                                        </p:attrNameLst>
                                      </p:cBhvr>
                                      <p:to>
                                        <p:strVal val="visible"/>
                                      </p:to>
                                    </p:set>
                                  </p:childTnLst>
                                </p:cTn>
                              </p:par>
                            </p:childTnLst>
                          </p:cTn>
                        </p:par>
                        <p:par>
                          <p:cTn id="107" fill="hold">
                            <p:stCondLst>
                              <p:cond delay="3000"/>
                            </p:stCondLst>
                            <p:childTnLst>
                              <p:par>
                                <p:cTn id="108" presetID="1" presetClass="entr" presetSubtype="0" fill="hold" grpId="0" nodeType="afterEffect">
                                  <p:stCondLst>
                                    <p:cond delay="0"/>
                                  </p:stCondLst>
                                  <p:childTnLst>
                                    <p:set>
                                      <p:cBhvr>
                                        <p:cTn id="109" dur="1" fill="hold">
                                          <p:stCondLst>
                                            <p:cond delay="499"/>
                                          </p:stCondLst>
                                        </p:cTn>
                                        <p:tgtEl>
                                          <p:spTgt spid="21538"/>
                                        </p:tgtEl>
                                        <p:attrNameLst>
                                          <p:attrName>style.visibility</p:attrName>
                                        </p:attrNameLst>
                                      </p:cBhvr>
                                      <p:to>
                                        <p:strVal val="visible"/>
                                      </p:to>
                                    </p:set>
                                  </p:childTnLst>
                                </p:cTn>
                              </p:par>
                            </p:childTnLst>
                          </p:cTn>
                        </p:par>
                        <p:par>
                          <p:cTn id="110" fill="hold">
                            <p:stCondLst>
                              <p:cond delay="3500"/>
                            </p:stCondLst>
                            <p:childTnLst>
                              <p:par>
                                <p:cTn id="111" presetID="1" presetClass="entr" presetSubtype="0" fill="hold" grpId="0" nodeType="afterEffect">
                                  <p:stCondLst>
                                    <p:cond delay="0"/>
                                  </p:stCondLst>
                                  <p:childTnLst>
                                    <p:set>
                                      <p:cBhvr>
                                        <p:cTn id="112" dur="1" fill="hold">
                                          <p:stCondLst>
                                            <p:cond delay="499"/>
                                          </p:stCondLst>
                                        </p:cTn>
                                        <p:tgtEl>
                                          <p:spTgt spid="21539"/>
                                        </p:tgtEl>
                                        <p:attrNameLst>
                                          <p:attrName>style.visibility</p:attrName>
                                        </p:attrNameLst>
                                      </p:cBhvr>
                                      <p:to>
                                        <p:strVal val="visible"/>
                                      </p:to>
                                    </p:set>
                                  </p:childTnLst>
                                </p:cTn>
                              </p:par>
                            </p:childTnLst>
                          </p:cTn>
                        </p:par>
                        <p:par>
                          <p:cTn id="113" fill="hold">
                            <p:stCondLst>
                              <p:cond delay="4000"/>
                            </p:stCondLst>
                            <p:childTnLst>
                              <p:par>
                                <p:cTn id="114" presetID="9" presetClass="entr" presetSubtype="0" fill="hold" nodeType="afterEffect">
                                  <p:stCondLst>
                                    <p:cond delay="0"/>
                                  </p:stCondLst>
                                  <p:childTnLst>
                                    <p:set>
                                      <p:cBhvr>
                                        <p:cTn id="115" dur="1" fill="hold">
                                          <p:stCondLst>
                                            <p:cond delay="0"/>
                                          </p:stCondLst>
                                        </p:cTn>
                                        <p:tgtEl>
                                          <p:spTgt spid="21564"/>
                                        </p:tgtEl>
                                        <p:attrNameLst>
                                          <p:attrName>style.visibility</p:attrName>
                                        </p:attrNameLst>
                                      </p:cBhvr>
                                      <p:to>
                                        <p:strVal val="visible"/>
                                      </p:to>
                                    </p:set>
                                    <p:animEffect transition="in" filter="dissolve">
                                      <p:cBhvr>
                                        <p:cTn id="116" dur="500"/>
                                        <p:tgtEl>
                                          <p:spTgt spid="21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autoUpdateAnimBg="0"/>
      <p:bldP spid="21507" grpId="0" autoUpdateAnimBg="0"/>
      <p:bldP spid="21508" grpId="0" autoUpdateAnimBg="0"/>
      <p:bldP spid="21527" grpId="0" animBg="1"/>
      <p:bldP spid="21528" grpId="0" animBg="1"/>
      <p:bldP spid="21529" grpId="0" animBg="1"/>
      <p:bldP spid="21530" grpId="0" animBg="1"/>
      <p:bldP spid="21531" grpId="0" animBg="1"/>
      <p:bldP spid="21532" grpId="0" animBg="1"/>
      <p:bldP spid="21533" grpId="0" animBg="1"/>
      <p:bldP spid="21534" grpId="0" animBg="1"/>
      <p:bldP spid="21519" grpId="0" autoUpdateAnimBg="0"/>
      <p:bldP spid="21522" grpId="0" autoUpdateAnimBg="0"/>
      <p:bldP spid="21525" grpId="0" autoUpdateAnimBg="0"/>
      <p:bldP spid="21535" grpId="0" autoUpdateAnimBg="0"/>
      <p:bldP spid="21536" grpId="0" autoUpdateAnimBg="0"/>
      <p:bldP spid="21537" grpId="0" autoUpdateAnimBg="0"/>
      <p:bldP spid="21538" grpId="0" autoUpdateAnimBg="0"/>
      <p:bldP spid="21539" grpId="0" autoUpdateAnimBg="0"/>
      <p:bldP spid="21542" grpId="0" autoUpdateAnimBg="0"/>
      <p:bldP spid="21543" grpId="0" autoUpdateAnimBg="0"/>
      <p:bldP spid="21544" grpId="0" autoUpdateAnimBg="0"/>
      <p:bldP spid="21545" grpId="0" autoUpdateAnimBg="0"/>
      <p:bldP spid="21546" grpId="0" autoUpdateAnimBg="0"/>
      <p:bldP spid="21547" grpId="0" autoUpdateAnimBg="0"/>
      <p:bldP spid="21548" grpId="0" autoUpdateAnimBg="0"/>
      <p:bldP spid="21549" grpId="0" autoUpdateAnimBg="0"/>
      <p:bldP spid="21552"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عنصر نائب للتذييل 4"/>
          <p:cNvSpPr>
            <a:spLocks noGrp="1"/>
          </p:cNvSpPr>
          <p:nvPr>
            <p:ph type="ftr" sz="quarter" idx="11"/>
          </p:nvPr>
        </p:nvSpPr>
        <p:spPr>
          <a:xfrm>
            <a:off x="3124200" y="6248400"/>
            <a:ext cx="3810000" cy="457200"/>
          </a:xfrm>
          <a:noFill/>
        </p:spPr>
        <p:txBody>
          <a:bodyPr/>
          <a:lstStyle/>
          <a:p>
            <a:r>
              <a:rPr lang="en-CA" altLang="en-US" dirty="0">
                <a:latin typeface="Arial" charset="0"/>
              </a:rPr>
              <a:t>Based on McMurry, Organic Chemistry, Chapter 28, 6th edition, (c) 2003 </a:t>
            </a:r>
          </a:p>
        </p:txBody>
      </p:sp>
      <p:sp>
        <p:nvSpPr>
          <p:cNvPr id="35843" name="عنصر نائب لرقم الشريحة 5"/>
          <p:cNvSpPr>
            <a:spLocks noGrp="1"/>
          </p:cNvSpPr>
          <p:nvPr>
            <p:ph type="sldNum" sz="quarter" idx="12"/>
          </p:nvPr>
        </p:nvSpPr>
        <p:spPr>
          <a:noFill/>
        </p:spPr>
        <p:txBody>
          <a:bodyPr/>
          <a:lstStyle/>
          <a:p>
            <a:fld id="{471C6015-1A89-40E9-B255-A0DE186B9ADA}" type="slidenum">
              <a:rPr lang="en-CA" altLang="en-US">
                <a:latin typeface="Arial" charset="0"/>
              </a:rPr>
              <a:pPr/>
              <a:t>4</a:t>
            </a:fld>
            <a:endParaRPr lang="en-CA" altLang="en-US">
              <a:latin typeface="Arial" charset="0"/>
            </a:endParaRPr>
          </a:p>
        </p:txBody>
      </p:sp>
      <p:sp>
        <p:nvSpPr>
          <p:cNvPr id="35844" name="Rectangle 2"/>
          <p:cNvSpPr>
            <a:spLocks noGrp="1" noChangeArrowheads="1"/>
          </p:cNvSpPr>
          <p:nvPr>
            <p:ph type="title"/>
          </p:nvPr>
        </p:nvSpPr>
        <p:spPr>
          <a:xfrm>
            <a:off x="609600" y="457200"/>
            <a:ext cx="7772400" cy="1143000"/>
          </a:xfrm>
        </p:spPr>
        <p:txBody>
          <a:bodyPr>
            <a:normAutofit fontScale="90000"/>
          </a:bodyPr>
          <a:lstStyle/>
          <a:p>
            <a:pPr eaLnBrk="1" hangingPunct="1"/>
            <a:r>
              <a:rPr lang="en-US" sz="3800" dirty="0"/>
              <a:t>Base Pairing in DNA: The Watson–Crick Model</a:t>
            </a:r>
          </a:p>
        </p:txBody>
      </p:sp>
      <p:sp>
        <p:nvSpPr>
          <p:cNvPr id="35845" name="Rectangle 3"/>
          <p:cNvSpPr>
            <a:spLocks noGrp="1" noChangeArrowheads="1"/>
          </p:cNvSpPr>
          <p:nvPr>
            <p:ph type="body" idx="1"/>
          </p:nvPr>
        </p:nvSpPr>
        <p:spPr>
          <a:xfrm>
            <a:off x="697523" y="1752600"/>
            <a:ext cx="7772400" cy="4114800"/>
          </a:xfrm>
          <a:solidFill>
            <a:schemeClr val="accent3"/>
          </a:solidFill>
        </p:spPr>
        <p:txBody>
          <a:bodyPr>
            <a:normAutofit fontScale="92500" lnSpcReduction="10000"/>
          </a:bodyPr>
          <a:lstStyle/>
          <a:p>
            <a:pPr eaLnBrk="1" hangingPunct="1"/>
            <a:r>
              <a:rPr lang="en-US" sz="2800" dirty="0"/>
              <a:t>In 1953 Watson and Crick noted that DNA consists of two polynucleotide strands, running in opposite directions and coiled around each other in a double helix</a:t>
            </a:r>
          </a:p>
          <a:p>
            <a:pPr eaLnBrk="1" hangingPunct="1"/>
            <a:r>
              <a:rPr lang="en-US" sz="2800" dirty="0"/>
              <a:t>Strands are held together by hydrogen bonds between specific pairs of bases</a:t>
            </a:r>
          </a:p>
          <a:p>
            <a:pPr eaLnBrk="1" hangingPunct="1"/>
            <a:r>
              <a:rPr lang="en-US" sz="2800" dirty="0"/>
              <a:t>Adenine (A) and thymine (T) form strong hydrogen bonds to each other but not to C or G</a:t>
            </a:r>
          </a:p>
          <a:p>
            <a:pPr eaLnBrk="1" hangingPunct="1"/>
            <a:r>
              <a:rPr lang="en-US" sz="2800" dirty="0"/>
              <a:t>(G) and cytosine (C) form strong hydrogen bonds to each other but not to A or T </a:t>
            </a:r>
          </a:p>
        </p:txBody>
      </p:sp>
    </p:spTree>
    <p:extLst>
      <p:ext uri="{BB962C8B-B14F-4D97-AF65-F5344CB8AC3E}">
        <p14:creationId xmlns:p14="http://schemas.microsoft.com/office/powerpoint/2010/main" val="4093320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381000" y="838200"/>
            <a:ext cx="5932201" cy="584775"/>
          </a:xfrm>
          <a:prstGeom prst="rect">
            <a:avLst/>
          </a:prstGeom>
          <a:noFill/>
          <a:ln w="9525">
            <a:noFill/>
            <a:miter lim="800000"/>
            <a:headEnd/>
            <a:tailEnd/>
          </a:ln>
        </p:spPr>
        <p:txBody>
          <a:bodyPr wrap="none">
            <a:spAutoFit/>
          </a:bodyPr>
          <a:lstStyle/>
          <a:p>
            <a:r>
              <a:rPr lang="en-GB" sz="3200" dirty="0"/>
              <a:t>This is known as the </a:t>
            </a:r>
            <a:r>
              <a:rPr lang="en-GB" sz="3200" b="1" dirty="0">
                <a:solidFill>
                  <a:srgbClr val="FF0000"/>
                </a:solidFill>
              </a:rPr>
              <a:t>triplet code</a:t>
            </a:r>
            <a:endParaRPr lang="en-US" sz="3200" b="1" dirty="0">
              <a:solidFill>
                <a:srgbClr val="FF0000"/>
              </a:solidFill>
            </a:endParaRPr>
          </a:p>
        </p:txBody>
      </p:sp>
      <p:sp>
        <p:nvSpPr>
          <p:cNvPr id="21507" name="Text Box 3"/>
          <p:cNvSpPr txBox="1">
            <a:spLocks noChangeArrowheads="1"/>
          </p:cNvSpPr>
          <p:nvPr/>
        </p:nvSpPr>
        <p:spPr bwMode="auto">
          <a:xfrm>
            <a:off x="685800" y="1752600"/>
            <a:ext cx="7245573" cy="523220"/>
          </a:xfrm>
          <a:prstGeom prst="rect">
            <a:avLst/>
          </a:prstGeom>
          <a:noFill/>
          <a:ln w="9525">
            <a:noFill/>
            <a:miter lim="800000"/>
            <a:headEnd/>
            <a:tailEnd/>
          </a:ln>
        </p:spPr>
        <p:txBody>
          <a:bodyPr wrap="none">
            <a:spAutoFit/>
          </a:bodyPr>
          <a:lstStyle/>
          <a:p>
            <a:r>
              <a:rPr lang="en-GB" sz="2800" dirty="0"/>
              <a:t>Ea</a:t>
            </a:r>
            <a:r>
              <a:rPr lang="en-GB" sz="2800" b="1" dirty="0"/>
              <a:t>ch triplet codes for a specific amino acid</a:t>
            </a:r>
            <a:endParaRPr lang="en-US" sz="2800" b="1" dirty="0"/>
          </a:p>
        </p:txBody>
      </p:sp>
      <p:sp>
        <p:nvSpPr>
          <p:cNvPr id="21508" name="Text Box 4"/>
          <p:cNvSpPr txBox="1">
            <a:spLocks noChangeArrowheads="1"/>
          </p:cNvSpPr>
          <p:nvPr/>
        </p:nvSpPr>
        <p:spPr bwMode="auto">
          <a:xfrm>
            <a:off x="457200" y="2743200"/>
            <a:ext cx="7319963" cy="457200"/>
          </a:xfrm>
          <a:prstGeom prst="rect">
            <a:avLst/>
          </a:prstGeom>
          <a:noFill/>
          <a:ln w="9525">
            <a:noFill/>
            <a:miter lim="800000"/>
            <a:headEnd/>
            <a:tailEnd/>
          </a:ln>
        </p:spPr>
        <p:txBody>
          <a:bodyPr wrap="none">
            <a:spAutoFit/>
          </a:bodyPr>
          <a:lstStyle/>
          <a:p>
            <a:r>
              <a:rPr lang="en-GB" sz="2400"/>
              <a:t>CGA - CAA - CCA - CCA - GCT - GGG - GAG - CCA - </a:t>
            </a:r>
            <a:endParaRPr lang="en-US" sz="2400"/>
          </a:p>
        </p:txBody>
      </p:sp>
      <p:sp>
        <p:nvSpPr>
          <p:cNvPr id="21527" name="Line 23"/>
          <p:cNvSpPr>
            <a:spLocks noChangeShapeType="1"/>
          </p:cNvSpPr>
          <p:nvPr/>
        </p:nvSpPr>
        <p:spPr bwMode="auto">
          <a:xfrm>
            <a:off x="762000" y="3124200"/>
            <a:ext cx="0" cy="381000"/>
          </a:xfrm>
          <a:prstGeom prst="line">
            <a:avLst/>
          </a:prstGeom>
          <a:noFill/>
          <a:ln w="19050">
            <a:solidFill>
              <a:schemeClr val="tx1"/>
            </a:solidFill>
            <a:round/>
            <a:headEnd/>
            <a:tailEnd type="triangle" w="med" len="med"/>
          </a:ln>
        </p:spPr>
        <p:txBody>
          <a:bodyPr/>
          <a:lstStyle/>
          <a:p>
            <a:endParaRPr lang="en-US"/>
          </a:p>
        </p:txBody>
      </p:sp>
      <p:sp>
        <p:nvSpPr>
          <p:cNvPr id="21528" name="Line 24"/>
          <p:cNvSpPr>
            <a:spLocks noChangeShapeType="1"/>
          </p:cNvSpPr>
          <p:nvPr/>
        </p:nvSpPr>
        <p:spPr bwMode="auto">
          <a:xfrm>
            <a:off x="1676400" y="3124200"/>
            <a:ext cx="0" cy="381000"/>
          </a:xfrm>
          <a:prstGeom prst="line">
            <a:avLst/>
          </a:prstGeom>
          <a:noFill/>
          <a:ln w="19050">
            <a:solidFill>
              <a:schemeClr val="tx1"/>
            </a:solidFill>
            <a:round/>
            <a:headEnd/>
            <a:tailEnd type="triangle" w="med" len="med"/>
          </a:ln>
        </p:spPr>
        <p:txBody>
          <a:bodyPr/>
          <a:lstStyle/>
          <a:p>
            <a:endParaRPr lang="en-US"/>
          </a:p>
        </p:txBody>
      </p:sp>
      <p:sp>
        <p:nvSpPr>
          <p:cNvPr id="21529" name="Line 25"/>
          <p:cNvSpPr>
            <a:spLocks noChangeShapeType="1"/>
          </p:cNvSpPr>
          <p:nvPr/>
        </p:nvSpPr>
        <p:spPr bwMode="auto">
          <a:xfrm>
            <a:off x="2590800" y="3124200"/>
            <a:ext cx="0" cy="381000"/>
          </a:xfrm>
          <a:prstGeom prst="line">
            <a:avLst/>
          </a:prstGeom>
          <a:noFill/>
          <a:ln w="19050">
            <a:solidFill>
              <a:schemeClr val="tx1"/>
            </a:solidFill>
            <a:round/>
            <a:headEnd/>
            <a:tailEnd type="triangle" w="med" len="med"/>
          </a:ln>
        </p:spPr>
        <p:txBody>
          <a:bodyPr/>
          <a:lstStyle/>
          <a:p>
            <a:endParaRPr lang="en-US"/>
          </a:p>
        </p:txBody>
      </p:sp>
      <p:sp>
        <p:nvSpPr>
          <p:cNvPr id="21530" name="Line 26"/>
          <p:cNvSpPr>
            <a:spLocks noChangeShapeType="1"/>
          </p:cNvSpPr>
          <p:nvPr/>
        </p:nvSpPr>
        <p:spPr bwMode="auto">
          <a:xfrm>
            <a:off x="3505200" y="3124200"/>
            <a:ext cx="0" cy="381000"/>
          </a:xfrm>
          <a:prstGeom prst="line">
            <a:avLst/>
          </a:prstGeom>
          <a:noFill/>
          <a:ln w="19050">
            <a:solidFill>
              <a:schemeClr val="tx1"/>
            </a:solidFill>
            <a:round/>
            <a:headEnd/>
            <a:tailEnd type="triangle" w="med" len="med"/>
          </a:ln>
        </p:spPr>
        <p:txBody>
          <a:bodyPr/>
          <a:lstStyle/>
          <a:p>
            <a:endParaRPr lang="en-US"/>
          </a:p>
        </p:txBody>
      </p:sp>
      <p:sp>
        <p:nvSpPr>
          <p:cNvPr id="21531" name="Line 27"/>
          <p:cNvSpPr>
            <a:spLocks noChangeShapeType="1"/>
          </p:cNvSpPr>
          <p:nvPr/>
        </p:nvSpPr>
        <p:spPr bwMode="auto">
          <a:xfrm>
            <a:off x="4419600" y="3124200"/>
            <a:ext cx="0" cy="381000"/>
          </a:xfrm>
          <a:prstGeom prst="line">
            <a:avLst/>
          </a:prstGeom>
          <a:noFill/>
          <a:ln w="19050">
            <a:solidFill>
              <a:schemeClr val="tx1"/>
            </a:solidFill>
            <a:round/>
            <a:headEnd/>
            <a:tailEnd type="triangle" w="med" len="med"/>
          </a:ln>
        </p:spPr>
        <p:txBody>
          <a:bodyPr/>
          <a:lstStyle/>
          <a:p>
            <a:endParaRPr lang="en-US"/>
          </a:p>
        </p:txBody>
      </p:sp>
      <p:sp>
        <p:nvSpPr>
          <p:cNvPr id="21532" name="Line 28"/>
          <p:cNvSpPr>
            <a:spLocks noChangeShapeType="1"/>
          </p:cNvSpPr>
          <p:nvPr/>
        </p:nvSpPr>
        <p:spPr bwMode="auto">
          <a:xfrm>
            <a:off x="5257800" y="3124200"/>
            <a:ext cx="0" cy="381000"/>
          </a:xfrm>
          <a:prstGeom prst="line">
            <a:avLst/>
          </a:prstGeom>
          <a:noFill/>
          <a:ln w="19050">
            <a:solidFill>
              <a:schemeClr val="tx1"/>
            </a:solidFill>
            <a:round/>
            <a:headEnd/>
            <a:tailEnd type="triangle" w="med" len="med"/>
          </a:ln>
        </p:spPr>
        <p:txBody>
          <a:bodyPr/>
          <a:lstStyle/>
          <a:p>
            <a:endParaRPr lang="en-US"/>
          </a:p>
        </p:txBody>
      </p:sp>
      <p:sp>
        <p:nvSpPr>
          <p:cNvPr id="21533" name="Line 29"/>
          <p:cNvSpPr>
            <a:spLocks noChangeShapeType="1"/>
          </p:cNvSpPr>
          <p:nvPr/>
        </p:nvSpPr>
        <p:spPr bwMode="auto">
          <a:xfrm>
            <a:off x="6172200" y="3124200"/>
            <a:ext cx="0" cy="381000"/>
          </a:xfrm>
          <a:prstGeom prst="line">
            <a:avLst/>
          </a:prstGeom>
          <a:noFill/>
          <a:ln w="19050">
            <a:solidFill>
              <a:schemeClr val="tx1"/>
            </a:solidFill>
            <a:round/>
            <a:headEnd/>
            <a:tailEnd type="triangle" w="med" len="med"/>
          </a:ln>
        </p:spPr>
        <p:txBody>
          <a:bodyPr/>
          <a:lstStyle/>
          <a:p>
            <a:endParaRPr lang="en-US"/>
          </a:p>
        </p:txBody>
      </p:sp>
      <p:sp>
        <p:nvSpPr>
          <p:cNvPr id="21534" name="Line 30"/>
          <p:cNvSpPr>
            <a:spLocks noChangeShapeType="1"/>
          </p:cNvSpPr>
          <p:nvPr/>
        </p:nvSpPr>
        <p:spPr bwMode="auto">
          <a:xfrm>
            <a:off x="7010400" y="3124200"/>
            <a:ext cx="0" cy="381000"/>
          </a:xfrm>
          <a:prstGeom prst="line">
            <a:avLst/>
          </a:prstGeom>
          <a:noFill/>
          <a:ln w="19050">
            <a:solidFill>
              <a:schemeClr val="tx1"/>
            </a:solidFill>
            <a:round/>
            <a:headEnd/>
            <a:tailEnd type="triangle" w="med" len="med"/>
          </a:ln>
        </p:spPr>
        <p:txBody>
          <a:bodyPr/>
          <a:lstStyle/>
          <a:p>
            <a:endParaRPr lang="en-US"/>
          </a:p>
        </p:txBody>
      </p:sp>
      <p:sp>
        <p:nvSpPr>
          <p:cNvPr id="21519" name="Text Box 15"/>
          <p:cNvSpPr txBox="1">
            <a:spLocks noChangeArrowheads="1"/>
          </p:cNvSpPr>
          <p:nvPr/>
        </p:nvSpPr>
        <p:spPr bwMode="auto">
          <a:xfrm>
            <a:off x="609600" y="5715000"/>
            <a:ext cx="641350" cy="457200"/>
          </a:xfrm>
          <a:prstGeom prst="rect">
            <a:avLst/>
          </a:prstGeom>
          <a:noFill/>
          <a:ln w="9525">
            <a:noFill/>
            <a:miter lim="800000"/>
            <a:headEnd/>
            <a:tailEnd/>
          </a:ln>
        </p:spPr>
        <p:txBody>
          <a:bodyPr wrap="none">
            <a:spAutoFit/>
          </a:bodyPr>
          <a:lstStyle/>
          <a:p>
            <a:r>
              <a:rPr lang="en-GB" sz="2400" b="1">
                <a:solidFill>
                  <a:schemeClr val="accent2"/>
                </a:solidFill>
              </a:rPr>
              <a:t>Ala</a:t>
            </a:r>
            <a:endParaRPr lang="en-US" sz="2400" b="1">
              <a:solidFill>
                <a:schemeClr val="accent2"/>
              </a:solidFill>
            </a:endParaRPr>
          </a:p>
        </p:txBody>
      </p:sp>
      <p:sp>
        <p:nvSpPr>
          <p:cNvPr id="21522" name="Text Box 18"/>
          <p:cNvSpPr txBox="1">
            <a:spLocks noChangeArrowheads="1"/>
          </p:cNvSpPr>
          <p:nvPr/>
        </p:nvSpPr>
        <p:spPr bwMode="auto">
          <a:xfrm>
            <a:off x="1447800" y="5715000"/>
            <a:ext cx="641350" cy="457200"/>
          </a:xfrm>
          <a:prstGeom prst="rect">
            <a:avLst/>
          </a:prstGeom>
          <a:noFill/>
          <a:ln w="9525">
            <a:noFill/>
            <a:miter lim="800000"/>
            <a:headEnd/>
            <a:tailEnd/>
          </a:ln>
        </p:spPr>
        <p:txBody>
          <a:bodyPr wrap="none">
            <a:spAutoFit/>
          </a:bodyPr>
          <a:lstStyle/>
          <a:p>
            <a:r>
              <a:rPr lang="en-GB" sz="2400" b="1">
                <a:solidFill>
                  <a:schemeClr val="accent2"/>
                </a:solidFill>
              </a:rPr>
              <a:t>Val</a:t>
            </a:r>
            <a:endParaRPr lang="en-US" sz="2400" b="1">
              <a:solidFill>
                <a:schemeClr val="accent2"/>
              </a:solidFill>
            </a:endParaRPr>
          </a:p>
        </p:txBody>
      </p:sp>
      <p:sp>
        <p:nvSpPr>
          <p:cNvPr id="21525" name="Text Box 21"/>
          <p:cNvSpPr txBox="1">
            <a:spLocks noChangeArrowheads="1"/>
          </p:cNvSpPr>
          <p:nvPr/>
        </p:nvSpPr>
        <p:spPr bwMode="auto">
          <a:xfrm>
            <a:off x="2438400" y="5715000"/>
            <a:ext cx="657225" cy="457200"/>
          </a:xfrm>
          <a:prstGeom prst="rect">
            <a:avLst/>
          </a:prstGeom>
          <a:noFill/>
          <a:ln w="9525">
            <a:noFill/>
            <a:miter lim="800000"/>
            <a:headEnd/>
            <a:tailEnd/>
          </a:ln>
        </p:spPr>
        <p:txBody>
          <a:bodyPr wrap="none">
            <a:spAutoFit/>
          </a:bodyPr>
          <a:lstStyle/>
          <a:p>
            <a:r>
              <a:rPr lang="en-GB" sz="2400" b="1">
                <a:solidFill>
                  <a:schemeClr val="accent2"/>
                </a:solidFill>
              </a:rPr>
              <a:t>Gly</a:t>
            </a:r>
            <a:endParaRPr lang="en-US" sz="2400" b="1">
              <a:solidFill>
                <a:schemeClr val="accent2"/>
              </a:solidFill>
            </a:endParaRPr>
          </a:p>
        </p:txBody>
      </p:sp>
      <p:sp>
        <p:nvSpPr>
          <p:cNvPr id="21535" name="Text Box 31"/>
          <p:cNvSpPr txBox="1">
            <a:spLocks noChangeArrowheads="1"/>
          </p:cNvSpPr>
          <p:nvPr/>
        </p:nvSpPr>
        <p:spPr bwMode="auto">
          <a:xfrm>
            <a:off x="3352800" y="5715000"/>
            <a:ext cx="657225" cy="457200"/>
          </a:xfrm>
          <a:prstGeom prst="rect">
            <a:avLst/>
          </a:prstGeom>
          <a:noFill/>
          <a:ln w="9525">
            <a:noFill/>
            <a:miter lim="800000"/>
            <a:headEnd/>
            <a:tailEnd/>
          </a:ln>
        </p:spPr>
        <p:txBody>
          <a:bodyPr wrap="none">
            <a:spAutoFit/>
          </a:bodyPr>
          <a:lstStyle/>
          <a:p>
            <a:r>
              <a:rPr lang="en-GB" sz="2400" b="1">
                <a:solidFill>
                  <a:schemeClr val="accent2"/>
                </a:solidFill>
              </a:rPr>
              <a:t>Gly</a:t>
            </a:r>
            <a:endParaRPr lang="en-US" sz="2400" b="1">
              <a:solidFill>
                <a:schemeClr val="accent2"/>
              </a:solidFill>
            </a:endParaRPr>
          </a:p>
        </p:txBody>
      </p:sp>
      <p:sp>
        <p:nvSpPr>
          <p:cNvPr id="21536" name="Text Box 32"/>
          <p:cNvSpPr txBox="1">
            <a:spLocks noChangeArrowheads="1"/>
          </p:cNvSpPr>
          <p:nvPr/>
        </p:nvSpPr>
        <p:spPr bwMode="auto">
          <a:xfrm>
            <a:off x="4191000" y="5715000"/>
            <a:ext cx="692150" cy="457200"/>
          </a:xfrm>
          <a:prstGeom prst="rect">
            <a:avLst/>
          </a:prstGeom>
          <a:noFill/>
          <a:ln w="9525">
            <a:noFill/>
            <a:miter lim="800000"/>
            <a:headEnd/>
            <a:tailEnd/>
          </a:ln>
        </p:spPr>
        <p:txBody>
          <a:bodyPr wrap="none">
            <a:spAutoFit/>
          </a:bodyPr>
          <a:lstStyle/>
          <a:p>
            <a:r>
              <a:rPr lang="en-GB" sz="2400" b="1">
                <a:solidFill>
                  <a:schemeClr val="accent2"/>
                </a:solidFill>
              </a:rPr>
              <a:t>Arg</a:t>
            </a:r>
            <a:endParaRPr lang="en-US" sz="2400" b="1">
              <a:solidFill>
                <a:schemeClr val="accent2"/>
              </a:solidFill>
            </a:endParaRPr>
          </a:p>
        </p:txBody>
      </p:sp>
      <p:sp>
        <p:nvSpPr>
          <p:cNvPr id="21537" name="Text Box 33"/>
          <p:cNvSpPr txBox="1">
            <a:spLocks noChangeArrowheads="1"/>
          </p:cNvSpPr>
          <p:nvPr/>
        </p:nvSpPr>
        <p:spPr bwMode="auto">
          <a:xfrm>
            <a:off x="5105400" y="5715000"/>
            <a:ext cx="657225" cy="457200"/>
          </a:xfrm>
          <a:prstGeom prst="rect">
            <a:avLst/>
          </a:prstGeom>
          <a:noFill/>
          <a:ln w="9525">
            <a:noFill/>
            <a:miter lim="800000"/>
            <a:headEnd/>
            <a:tailEnd/>
          </a:ln>
        </p:spPr>
        <p:txBody>
          <a:bodyPr wrap="none">
            <a:spAutoFit/>
          </a:bodyPr>
          <a:lstStyle/>
          <a:p>
            <a:r>
              <a:rPr lang="en-GB" sz="2400" b="1">
                <a:solidFill>
                  <a:schemeClr val="accent2"/>
                </a:solidFill>
              </a:rPr>
              <a:t>Pro</a:t>
            </a:r>
            <a:endParaRPr lang="en-US" sz="2400" b="1">
              <a:solidFill>
                <a:schemeClr val="accent2"/>
              </a:solidFill>
            </a:endParaRPr>
          </a:p>
        </p:txBody>
      </p:sp>
      <p:sp>
        <p:nvSpPr>
          <p:cNvPr id="21538" name="Text Box 34"/>
          <p:cNvSpPr txBox="1">
            <a:spLocks noChangeArrowheads="1"/>
          </p:cNvSpPr>
          <p:nvPr/>
        </p:nvSpPr>
        <p:spPr bwMode="auto">
          <a:xfrm>
            <a:off x="6019800" y="5715000"/>
            <a:ext cx="692150" cy="457200"/>
          </a:xfrm>
          <a:prstGeom prst="rect">
            <a:avLst/>
          </a:prstGeom>
          <a:noFill/>
          <a:ln w="9525">
            <a:noFill/>
            <a:miter lim="800000"/>
            <a:headEnd/>
            <a:tailEnd/>
          </a:ln>
        </p:spPr>
        <p:txBody>
          <a:bodyPr wrap="none">
            <a:spAutoFit/>
          </a:bodyPr>
          <a:lstStyle/>
          <a:p>
            <a:r>
              <a:rPr lang="en-GB" sz="2400" b="1">
                <a:solidFill>
                  <a:schemeClr val="accent2"/>
                </a:solidFill>
              </a:rPr>
              <a:t>Leu</a:t>
            </a:r>
            <a:endParaRPr lang="en-US" sz="2400" b="1">
              <a:solidFill>
                <a:schemeClr val="accent2"/>
              </a:solidFill>
            </a:endParaRPr>
          </a:p>
        </p:txBody>
      </p:sp>
      <p:sp>
        <p:nvSpPr>
          <p:cNvPr id="21539" name="Text Box 35"/>
          <p:cNvSpPr txBox="1">
            <a:spLocks noChangeArrowheads="1"/>
          </p:cNvSpPr>
          <p:nvPr/>
        </p:nvSpPr>
        <p:spPr bwMode="auto">
          <a:xfrm>
            <a:off x="6858000" y="5715000"/>
            <a:ext cx="657225" cy="457200"/>
          </a:xfrm>
          <a:prstGeom prst="rect">
            <a:avLst/>
          </a:prstGeom>
          <a:noFill/>
          <a:ln w="9525">
            <a:noFill/>
            <a:miter lim="800000"/>
            <a:headEnd/>
            <a:tailEnd/>
          </a:ln>
        </p:spPr>
        <p:txBody>
          <a:bodyPr wrap="none">
            <a:spAutoFit/>
          </a:bodyPr>
          <a:lstStyle/>
          <a:p>
            <a:r>
              <a:rPr lang="en-GB" sz="2400" b="1">
                <a:solidFill>
                  <a:schemeClr val="accent2"/>
                </a:solidFill>
              </a:rPr>
              <a:t>Gly</a:t>
            </a:r>
            <a:endParaRPr lang="en-US" sz="2400" b="1">
              <a:solidFill>
                <a:schemeClr val="accent2"/>
              </a:solidFill>
            </a:endParaRPr>
          </a:p>
        </p:txBody>
      </p:sp>
      <p:sp>
        <p:nvSpPr>
          <p:cNvPr id="21542" name="Text Box 38"/>
          <p:cNvSpPr txBox="1">
            <a:spLocks noChangeArrowheads="1"/>
          </p:cNvSpPr>
          <p:nvPr/>
        </p:nvSpPr>
        <p:spPr bwMode="auto">
          <a:xfrm>
            <a:off x="609600" y="3581400"/>
            <a:ext cx="641350" cy="457200"/>
          </a:xfrm>
          <a:prstGeom prst="rect">
            <a:avLst/>
          </a:prstGeom>
          <a:noFill/>
          <a:ln w="9525">
            <a:noFill/>
            <a:miter lim="800000"/>
            <a:headEnd/>
            <a:tailEnd/>
          </a:ln>
        </p:spPr>
        <p:txBody>
          <a:bodyPr wrap="none">
            <a:spAutoFit/>
          </a:bodyPr>
          <a:lstStyle/>
          <a:p>
            <a:r>
              <a:rPr lang="en-GB" sz="2400" b="1">
                <a:solidFill>
                  <a:schemeClr val="accent2"/>
                </a:solidFill>
              </a:rPr>
              <a:t>Ala</a:t>
            </a:r>
            <a:endParaRPr lang="en-US" sz="2400" b="1">
              <a:solidFill>
                <a:schemeClr val="accent2"/>
              </a:solidFill>
            </a:endParaRPr>
          </a:p>
        </p:txBody>
      </p:sp>
      <p:sp>
        <p:nvSpPr>
          <p:cNvPr id="21543" name="Text Box 39"/>
          <p:cNvSpPr txBox="1">
            <a:spLocks noChangeArrowheads="1"/>
          </p:cNvSpPr>
          <p:nvPr/>
        </p:nvSpPr>
        <p:spPr bwMode="auto">
          <a:xfrm>
            <a:off x="1447800" y="3581400"/>
            <a:ext cx="641350" cy="457200"/>
          </a:xfrm>
          <a:prstGeom prst="rect">
            <a:avLst/>
          </a:prstGeom>
          <a:noFill/>
          <a:ln w="9525">
            <a:noFill/>
            <a:miter lim="800000"/>
            <a:headEnd/>
            <a:tailEnd/>
          </a:ln>
        </p:spPr>
        <p:txBody>
          <a:bodyPr wrap="none">
            <a:spAutoFit/>
          </a:bodyPr>
          <a:lstStyle/>
          <a:p>
            <a:r>
              <a:rPr lang="en-GB" sz="2400" b="1">
                <a:solidFill>
                  <a:schemeClr val="accent2"/>
                </a:solidFill>
              </a:rPr>
              <a:t>Val</a:t>
            </a:r>
            <a:endParaRPr lang="en-US" sz="2400" b="1">
              <a:solidFill>
                <a:schemeClr val="accent2"/>
              </a:solidFill>
            </a:endParaRPr>
          </a:p>
        </p:txBody>
      </p:sp>
      <p:sp>
        <p:nvSpPr>
          <p:cNvPr id="21544" name="Text Box 40"/>
          <p:cNvSpPr txBox="1">
            <a:spLocks noChangeArrowheads="1"/>
          </p:cNvSpPr>
          <p:nvPr/>
        </p:nvSpPr>
        <p:spPr bwMode="auto">
          <a:xfrm>
            <a:off x="2362200" y="3581400"/>
            <a:ext cx="657225" cy="457200"/>
          </a:xfrm>
          <a:prstGeom prst="rect">
            <a:avLst/>
          </a:prstGeom>
          <a:noFill/>
          <a:ln w="9525">
            <a:noFill/>
            <a:miter lim="800000"/>
            <a:headEnd/>
            <a:tailEnd/>
          </a:ln>
        </p:spPr>
        <p:txBody>
          <a:bodyPr wrap="none">
            <a:spAutoFit/>
          </a:bodyPr>
          <a:lstStyle/>
          <a:p>
            <a:r>
              <a:rPr lang="en-GB" sz="2400" b="1">
                <a:solidFill>
                  <a:schemeClr val="accent2"/>
                </a:solidFill>
              </a:rPr>
              <a:t>Gly</a:t>
            </a:r>
            <a:endParaRPr lang="en-US" sz="2400" b="1">
              <a:solidFill>
                <a:schemeClr val="accent2"/>
              </a:solidFill>
            </a:endParaRPr>
          </a:p>
        </p:txBody>
      </p:sp>
      <p:sp>
        <p:nvSpPr>
          <p:cNvPr id="21545" name="Text Box 41"/>
          <p:cNvSpPr txBox="1">
            <a:spLocks noChangeArrowheads="1"/>
          </p:cNvSpPr>
          <p:nvPr/>
        </p:nvSpPr>
        <p:spPr bwMode="auto">
          <a:xfrm>
            <a:off x="3352800" y="3581400"/>
            <a:ext cx="657225" cy="457200"/>
          </a:xfrm>
          <a:prstGeom prst="rect">
            <a:avLst/>
          </a:prstGeom>
          <a:noFill/>
          <a:ln w="9525">
            <a:noFill/>
            <a:miter lim="800000"/>
            <a:headEnd/>
            <a:tailEnd/>
          </a:ln>
        </p:spPr>
        <p:txBody>
          <a:bodyPr wrap="none">
            <a:spAutoFit/>
          </a:bodyPr>
          <a:lstStyle/>
          <a:p>
            <a:r>
              <a:rPr lang="en-GB" sz="2400" b="1">
                <a:solidFill>
                  <a:schemeClr val="accent2"/>
                </a:solidFill>
              </a:rPr>
              <a:t>Gly</a:t>
            </a:r>
            <a:endParaRPr lang="en-US" sz="2400" b="1">
              <a:solidFill>
                <a:schemeClr val="accent2"/>
              </a:solidFill>
            </a:endParaRPr>
          </a:p>
        </p:txBody>
      </p:sp>
      <p:sp>
        <p:nvSpPr>
          <p:cNvPr id="21546" name="Text Box 42"/>
          <p:cNvSpPr txBox="1">
            <a:spLocks noChangeArrowheads="1"/>
          </p:cNvSpPr>
          <p:nvPr/>
        </p:nvSpPr>
        <p:spPr bwMode="auto">
          <a:xfrm>
            <a:off x="4191000" y="3581400"/>
            <a:ext cx="692150" cy="457200"/>
          </a:xfrm>
          <a:prstGeom prst="rect">
            <a:avLst/>
          </a:prstGeom>
          <a:noFill/>
          <a:ln w="9525">
            <a:noFill/>
            <a:miter lim="800000"/>
            <a:headEnd/>
            <a:tailEnd/>
          </a:ln>
        </p:spPr>
        <p:txBody>
          <a:bodyPr wrap="none">
            <a:spAutoFit/>
          </a:bodyPr>
          <a:lstStyle/>
          <a:p>
            <a:r>
              <a:rPr lang="en-GB" sz="2400" b="1">
                <a:solidFill>
                  <a:schemeClr val="accent2"/>
                </a:solidFill>
              </a:rPr>
              <a:t>Arg</a:t>
            </a:r>
            <a:endParaRPr lang="en-US" sz="2400" b="1">
              <a:solidFill>
                <a:schemeClr val="accent2"/>
              </a:solidFill>
            </a:endParaRPr>
          </a:p>
        </p:txBody>
      </p:sp>
      <p:sp>
        <p:nvSpPr>
          <p:cNvPr id="21547" name="Text Box 43"/>
          <p:cNvSpPr txBox="1">
            <a:spLocks noChangeArrowheads="1"/>
          </p:cNvSpPr>
          <p:nvPr/>
        </p:nvSpPr>
        <p:spPr bwMode="auto">
          <a:xfrm>
            <a:off x="5105400" y="3581400"/>
            <a:ext cx="657225" cy="457200"/>
          </a:xfrm>
          <a:prstGeom prst="rect">
            <a:avLst/>
          </a:prstGeom>
          <a:noFill/>
          <a:ln w="9525">
            <a:noFill/>
            <a:miter lim="800000"/>
            <a:headEnd/>
            <a:tailEnd/>
          </a:ln>
        </p:spPr>
        <p:txBody>
          <a:bodyPr wrap="none">
            <a:spAutoFit/>
          </a:bodyPr>
          <a:lstStyle/>
          <a:p>
            <a:r>
              <a:rPr lang="en-GB" sz="2400" b="1">
                <a:solidFill>
                  <a:schemeClr val="accent2"/>
                </a:solidFill>
              </a:rPr>
              <a:t>Pro</a:t>
            </a:r>
            <a:endParaRPr lang="en-US" sz="2400" b="1">
              <a:solidFill>
                <a:schemeClr val="accent2"/>
              </a:solidFill>
            </a:endParaRPr>
          </a:p>
        </p:txBody>
      </p:sp>
      <p:sp>
        <p:nvSpPr>
          <p:cNvPr id="21548" name="Text Box 44"/>
          <p:cNvSpPr txBox="1">
            <a:spLocks noChangeArrowheads="1"/>
          </p:cNvSpPr>
          <p:nvPr/>
        </p:nvSpPr>
        <p:spPr bwMode="auto">
          <a:xfrm>
            <a:off x="6019800" y="3581400"/>
            <a:ext cx="692150" cy="457200"/>
          </a:xfrm>
          <a:prstGeom prst="rect">
            <a:avLst/>
          </a:prstGeom>
          <a:noFill/>
          <a:ln w="9525">
            <a:noFill/>
            <a:miter lim="800000"/>
            <a:headEnd/>
            <a:tailEnd/>
          </a:ln>
        </p:spPr>
        <p:txBody>
          <a:bodyPr wrap="none">
            <a:spAutoFit/>
          </a:bodyPr>
          <a:lstStyle/>
          <a:p>
            <a:r>
              <a:rPr lang="en-GB" sz="2400" b="1">
                <a:solidFill>
                  <a:schemeClr val="accent2"/>
                </a:solidFill>
              </a:rPr>
              <a:t>Leu</a:t>
            </a:r>
            <a:endParaRPr lang="en-US" sz="2400" b="1">
              <a:solidFill>
                <a:schemeClr val="accent2"/>
              </a:solidFill>
            </a:endParaRPr>
          </a:p>
        </p:txBody>
      </p:sp>
      <p:sp>
        <p:nvSpPr>
          <p:cNvPr id="21549" name="Text Box 45"/>
          <p:cNvSpPr txBox="1">
            <a:spLocks noChangeArrowheads="1"/>
          </p:cNvSpPr>
          <p:nvPr/>
        </p:nvSpPr>
        <p:spPr bwMode="auto">
          <a:xfrm>
            <a:off x="6858000" y="3581400"/>
            <a:ext cx="657225" cy="457200"/>
          </a:xfrm>
          <a:prstGeom prst="rect">
            <a:avLst/>
          </a:prstGeom>
          <a:noFill/>
          <a:ln w="9525">
            <a:noFill/>
            <a:miter lim="800000"/>
            <a:headEnd/>
            <a:tailEnd/>
          </a:ln>
        </p:spPr>
        <p:txBody>
          <a:bodyPr wrap="none">
            <a:spAutoFit/>
          </a:bodyPr>
          <a:lstStyle/>
          <a:p>
            <a:r>
              <a:rPr lang="en-GB" sz="2400" b="1">
                <a:solidFill>
                  <a:schemeClr val="accent2"/>
                </a:solidFill>
              </a:rPr>
              <a:t>Gly</a:t>
            </a:r>
            <a:endParaRPr lang="en-US" sz="2400" b="1">
              <a:solidFill>
                <a:schemeClr val="accent2"/>
              </a:solidFill>
            </a:endParaRPr>
          </a:p>
        </p:txBody>
      </p:sp>
      <p:sp>
        <p:nvSpPr>
          <p:cNvPr id="21552" name="Text Box 48"/>
          <p:cNvSpPr txBox="1">
            <a:spLocks noChangeArrowheads="1"/>
          </p:cNvSpPr>
          <p:nvPr/>
        </p:nvSpPr>
        <p:spPr bwMode="auto">
          <a:xfrm>
            <a:off x="381000" y="4343400"/>
            <a:ext cx="8650189" cy="954107"/>
          </a:xfrm>
          <a:prstGeom prst="rect">
            <a:avLst/>
          </a:prstGeom>
          <a:noFill/>
          <a:ln w="9525">
            <a:noFill/>
            <a:miter lim="800000"/>
            <a:headEnd/>
            <a:tailEnd/>
          </a:ln>
        </p:spPr>
        <p:txBody>
          <a:bodyPr wrap="none">
            <a:spAutoFit/>
          </a:bodyPr>
          <a:lstStyle/>
          <a:p>
            <a:r>
              <a:rPr lang="en-GB" sz="2800" b="1" dirty="0"/>
              <a:t>The amino acids are joined together in the correct</a:t>
            </a:r>
          </a:p>
          <a:p>
            <a:r>
              <a:rPr lang="en-GB" sz="2800" b="1" dirty="0"/>
              <a:t> sequence to make part of a protein</a:t>
            </a:r>
            <a:endParaRPr lang="en-US" sz="2800" b="1" dirty="0"/>
          </a:p>
        </p:txBody>
      </p:sp>
      <p:grpSp>
        <p:nvGrpSpPr>
          <p:cNvPr id="2" name="Group 60"/>
          <p:cNvGrpSpPr>
            <a:grpSpLocks/>
          </p:cNvGrpSpPr>
          <p:nvPr/>
        </p:nvGrpSpPr>
        <p:grpSpPr bwMode="auto">
          <a:xfrm>
            <a:off x="381000" y="5943600"/>
            <a:ext cx="7391400" cy="0"/>
            <a:chOff x="240" y="3744"/>
            <a:chExt cx="4656" cy="0"/>
          </a:xfrm>
        </p:grpSpPr>
        <p:sp>
          <p:nvSpPr>
            <p:cNvPr id="23585" name="Line 50"/>
            <p:cNvSpPr>
              <a:spLocks noChangeShapeType="1"/>
            </p:cNvSpPr>
            <p:nvPr/>
          </p:nvSpPr>
          <p:spPr bwMode="auto">
            <a:xfrm>
              <a:off x="768" y="3744"/>
              <a:ext cx="192" cy="0"/>
            </a:xfrm>
            <a:prstGeom prst="line">
              <a:avLst/>
            </a:prstGeom>
            <a:noFill/>
            <a:ln w="19050">
              <a:solidFill>
                <a:schemeClr val="tx1"/>
              </a:solidFill>
              <a:round/>
              <a:headEnd/>
              <a:tailEnd/>
            </a:ln>
          </p:spPr>
          <p:txBody>
            <a:bodyPr/>
            <a:lstStyle/>
            <a:p>
              <a:endParaRPr lang="en-US"/>
            </a:p>
          </p:txBody>
        </p:sp>
        <p:sp>
          <p:nvSpPr>
            <p:cNvPr id="23586" name="Line 51"/>
            <p:cNvSpPr>
              <a:spLocks noChangeShapeType="1"/>
            </p:cNvSpPr>
            <p:nvPr/>
          </p:nvSpPr>
          <p:spPr bwMode="auto">
            <a:xfrm>
              <a:off x="1296" y="3744"/>
              <a:ext cx="192" cy="0"/>
            </a:xfrm>
            <a:prstGeom prst="line">
              <a:avLst/>
            </a:prstGeom>
            <a:noFill/>
            <a:ln w="19050">
              <a:solidFill>
                <a:schemeClr val="tx1"/>
              </a:solidFill>
              <a:round/>
              <a:headEnd/>
              <a:tailEnd/>
            </a:ln>
          </p:spPr>
          <p:txBody>
            <a:bodyPr/>
            <a:lstStyle/>
            <a:p>
              <a:endParaRPr lang="en-US"/>
            </a:p>
          </p:txBody>
        </p:sp>
        <p:sp>
          <p:nvSpPr>
            <p:cNvPr id="23587" name="Line 52"/>
            <p:cNvSpPr>
              <a:spLocks noChangeShapeType="1"/>
            </p:cNvSpPr>
            <p:nvPr/>
          </p:nvSpPr>
          <p:spPr bwMode="auto">
            <a:xfrm>
              <a:off x="1920" y="3744"/>
              <a:ext cx="192" cy="0"/>
            </a:xfrm>
            <a:prstGeom prst="line">
              <a:avLst/>
            </a:prstGeom>
            <a:noFill/>
            <a:ln w="19050">
              <a:solidFill>
                <a:schemeClr val="tx1"/>
              </a:solidFill>
              <a:round/>
              <a:headEnd/>
              <a:tailEnd/>
            </a:ln>
          </p:spPr>
          <p:txBody>
            <a:bodyPr/>
            <a:lstStyle/>
            <a:p>
              <a:endParaRPr lang="en-US"/>
            </a:p>
          </p:txBody>
        </p:sp>
        <p:sp>
          <p:nvSpPr>
            <p:cNvPr id="23588" name="Line 53"/>
            <p:cNvSpPr>
              <a:spLocks noChangeShapeType="1"/>
            </p:cNvSpPr>
            <p:nvPr/>
          </p:nvSpPr>
          <p:spPr bwMode="auto">
            <a:xfrm>
              <a:off x="240" y="3744"/>
              <a:ext cx="192" cy="0"/>
            </a:xfrm>
            <a:prstGeom prst="line">
              <a:avLst/>
            </a:prstGeom>
            <a:noFill/>
            <a:ln w="19050">
              <a:solidFill>
                <a:schemeClr val="tx1"/>
              </a:solidFill>
              <a:round/>
              <a:headEnd/>
              <a:tailEnd/>
            </a:ln>
          </p:spPr>
          <p:txBody>
            <a:bodyPr/>
            <a:lstStyle/>
            <a:p>
              <a:endParaRPr lang="en-US"/>
            </a:p>
          </p:txBody>
        </p:sp>
        <p:sp>
          <p:nvSpPr>
            <p:cNvPr id="23589" name="Line 54"/>
            <p:cNvSpPr>
              <a:spLocks noChangeShapeType="1"/>
            </p:cNvSpPr>
            <p:nvPr/>
          </p:nvSpPr>
          <p:spPr bwMode="auto">
            <a:xfrm>
              <a:off x="2496" y="3744"/>
              <a:ext cx="192" cy="0"/>
            </a:xfrm>
            <a:prstGeom prst="line">
              <a:avLst/>
            </a:prstGeom>
            <a:noFill/>
            <a:ln w="19050">
              <a:solidFill>
                <a:schemeClr val="tx1"/>
              </a:solidFill>
              <a:round/>
              <a:headEnd/>
              <a:tailEnd/>
            </a:ln>
          </p:spPr>
          <p:txBody>
            <a:bodyPr/>
            <a:lstStyle/>
            <a:p>
              <a:endParaRPr lang="en-US"/>
            </a:p>
          </p:txBody>
        </p:sp>
        <p:sp>
          <p:nvSpPr>
            <p:cNvPr id="23590" name="Line 55"/>
            <p:cNvSpPr>
              <a:spLocks noChangeShapeType="1"/>
            </p:cNvSpPr>
            <p:nvPr/>
          </p:nvSpPr>
          <p:spPr bwMode="auto">
            <a:xfrm>
              <a:off x="3024" y="3744"/>
              <a:ext cx="192" cy="0"/>
            </a:xfrm>
            <a:prstGeom prst="line">
              <a:avLst/>
            </a:prstGeom>
            <a:noFill/>
            <a:ln w="19050">
              <a:solidFill>
                <a:schemeClr val="tx1"/>
              </a:solidFill>
              <a:round/>
              <a:headEnd/>
              <a:tailEnd/>
            </a:ln>
          </p:spPr>
          <p:txBody>
            <a:bodyPr/>
            <a:lstStyle/>
            <a:p>
              <a:endParaRPr lang="en-US"/>
            </a:p>
          </p:txBody>
        </p:sp>
        <p:sp>
          <p:nvSpPr>
            <p:cNvPr id="23591" name="Line 56"/>
            <p:cNvSpPr>
              <a:spLocks noChangeShapeType="1"/>
            </p:cNvSpPr>
            <p:nvPr/>
          </p:nvSpPr>
          <p:spPr bwMode="auto">
            <a:xfrm>
              <a:off x="3600" y="3744"/>
              <a:ext cx="192" cy="0"/>
            </a:xfrm>
            <a:prstGeom prst="line">
              <a:avLst/>
            </a:prstGeom>
            <a:noFill/>
            <a:ln w="19050">
              <a:solidFill>
                <a:schemeClr val="tx1"/>
              </a:solidFill>
              <a:round/>
              <a:headEnd/>
              <a:tailEnd/>
            </a:ln>
          </p:spPr>
          <p:txBody>
            <a:bodyPr/>
            <a:lstStyle/>
            <a:p>
              <a:endParaRPr lang="en-US"/>
            </a:p>
          </p:txBody>
        </p:sp>
        <p:sp>
          <p:nvSpPr>
            <p:cNvPr id="23592" name="Line 57"/>
            <p:cNvSpPr>
              <a:spLocks noChangeShapeType="1"/>
            </p:cNvSpPr>
            <p:nvPr/>
          </p:nvSpPr>
          <p:spPr bwMode="auto">
            <a:xfrm>
              <a:off x="4176" y="3744"/>
              <a:ext cx="192" cy="0"/>
            </a:xfrm>
            <a:prstGeom prst="line">
              <a:avLst/>
            </a:prstGeom>
            <a:noFill/>
            <a:ln w="19050">
              <a:solidFill>
                <a:schemeClr val="tx1"/>
              </a:solidFill>
              <a:round/>
              <a:headEnd/>
              <a:tailEnd/>
            </a:ln>
          </p:spPr>
          <p:txBody>
            <a:bodyPr/>
            <a:lstStyle/>
            <a:p>
              <a:endParaRPr lang="en-US"/>
            </a:p>
          </p:txBody>
        </p:sp>
        <p:sp>
          <p:nvSpPr>
            <p:cNvPr id="23593" name="Line 58"/>
            <p:cNvSpPr>
              <a:spLocks noChangeShapeType="1"/>
            </p:cNvSpPr>
            <p:nvPr/>
          </p:nvSpPr>
          <p:spPr bwMode="auto">
            <a:xfrm>
              <a:off x="4704" y="3744"/>
              <a:ext cx="192" cy="0"/>
            </a:xfrm>
            <a:prstGeom prst="line">
              <a:avLst/>
            </a:prstGeom>
            <a:noFill/>
            <a:ln w="19050">
              <a:solidFill>
                <a:schemeClr val="tx1"/>
              </a:solidFill>
              <a:round/>
              <a:headEnd/>
              <a:tailEnd/>
            </a:ln>
          </p:spPr>
          <p:txBody>
            <a:bodyPr/>
            <a:lstStyle/>
            <a:p>
              <a:endParaRPr lang="en-US"/>
            </a:p>
          </p:txBody>
        </p:sp>
      </p:grpSp>
      <p:sp>
        <p:nvSpPr>
          <p:cNvPr id="23583" name="Rectangle 61"/>
          <p:cNvSpPr>
            <a:spLocks noGrp="1" noChangeArrowheads="1"/>
          </p:cNvSpPr>
          <p:nvPr>
            <p:ph type="title" idx="4294967295"/>
          </p:nvPr>
        </p:nvSpPr>
        <p:spPr>
          <a:xfrm>
            <a:off x="0" y="0"/>
            <a:ext cx="2057400" cy="457200"/>
          </a:xfrm>
        </p:spPr>
        <p:txBody>
          <a:bodyPr/>
          <a:lstStyle/>
          <a:p>
            <a:pPr eaLnBrk="1" hangingPunct="1"/>
            <a:r>
              <a:rPr lang="en-US" sz="2400">
                <a:latin typeface="Arial" pitchFamily="34" charset="0"/>
              </a:rPr>
              <a:t>Triplet code</a:t>
            </a:r>
          </a:p>
        </p:txBody>
      </p:sp>
    </p:spTree>
    <p:extLst>
      <p:ext uri="{BB962C8B-B14F-4D97-AF65-F5344CB8AC3E}">
        <p14:creationId xmlns:p14="http://schemas.microsoft.com/office/powerpoint/2010/main" val="346332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wipe(up)">
                                      <p:cBhvr>
                                        <p:cTn id="7" dur="5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1507"/>
                                        </p:tgtEl>
                                        <p:attrNameLst>
                                          <p:attrName>style.visibility</p:attrName>
                                        </p:attrNameLst>
                                      </p:cBhvr>
                                      <p:to>
                                        <p:strVal val="visible"/>
                                      </p:to>
                                    </p:set>
                                    <p:animEffect transition="in" filter="wipe(up)">
                                      <p:cBhvr>
                                        <p:cTn id="12" dur="500"/>
                                        <p:tgtEl>
                                          <p:spTgt spid="2150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508"/>
                                        </p:tgtEl>
                                        <p:attrNameLst>
                                          <p:attrName>style.visibility</p:attrName>
                                        </p:attrNameLst>
                                      </p:cBhvr>
                                      <p:to>
                                        <p:strVal val="visible"/>
                                      </p:to>
                                    </p:set>
                                    <p:animEffect transition="in" filter="wipe(left)">
                                      <p:cBhvr>
                                        <p:cTn id="17" dur="500"/>
                                        <p:tgtEl>
                                          <p:spTgt spid="2150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1527"/>
                                        </p:tgtEl>
                                        <p:attrNameLst>
                                          <p:attrName>style.visibility</p:attrName>
                                        </p:attrNameLst>
                                      </p:cBhvr>
                                      <p:to>
                                        <p:strVal val="visible"/>
                                      </p:to>
                                    </p:set>
                                    <p:animEffect transition="in" filter="wipe(up)">
                                      <p:cBhvr>
                                        <p:cTn id="22" dur="500"/>
                                        <p:tgtEl>
                                          <p:spTgt spid="21527"/>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21542"/>
                                        </p:tgtEl>
                                        <p:attrNameLst>
                                          <p:attrName>style.visibility</p:attrName>
                                        </p:attrNameLst>
                                      </p:cBhvr>
                                      <p:to>
                                        <p:strVal val="visible"/>
                                      </p:to>
                                    </p:set>
                                    <p:animEffect transition="in" filter="wipe(up)">
                                      <p:cBhvr>
                                        <p:cTn id="26" dur="500"/>
                                        <p:tgtEl>
                                          <p:spTgt spid="21542"/>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21528"/>
                                        </p:tgtEl>
                                        <p:attrNameLst>
                                          <p:attrName>style.visibility</p:attrName>
                                        </p:attrNameLst>
                                      </p:cBhvr>
                                      <p:to>
                                        <p:strVal val="visible"/>
                                      </p:to>
                                    </p:set>
                                    <p:animEffect transition="in" filter="wipe(up)">
                                      <p:cBhvr>
                                        <p:cTn id="30" dur="500"/>
                                        <p:tgtEl>
                                          <p:spTgt spid="21528"/>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21543"/>
                                        </p:tgtEl>
                                        <p:attrNameLst>
                                          <p:attrName>style.visibility</p:attrName>
                                        </p:attrNameLst>
                                      </p:cBhvr>
                                      <p:to>
                                        <p:strVal val="visible"/>
                                      </p:to>
                                    </p:set>
                                    <p:animEffect transition="in" filter="wipe(up)">
                                      <p:cBhvr>
                                        <p:cTn id="34" dur="500"/>
                                        <p:tgtEl>
                                          <p:spTgt spid="21543"/>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21529"/>
                                        </p:tgtEl>
                                        <p:attrNameLst>
                                          <p:attrName>style.visibility</p:attrName>
                                        </p:attrNameLst>
                                      </p:cBhvr>
                                      <p:to>
                                        <p:strVal val="visible"/>
                                      </p:to>
                                    </p:set>
                                    <p:animEffect transition="in" filter="wipe(up)">
                                      <p:cBhvr>
                                        <p:cTn id="38" dur="500"/>
                                        <p:tgtEl>
                                          <p:spTgt spid="21529"/>
                                        </p:tgtEl>
                                      </p:cBhvr>
                                    </p:animEffect>
                                  </p:childTnLst>
                                </p:cTn>
                              </p:par>
                            </p:childTnLst>
                          </p:cTn>
                        </p:par>
                        <p:par>
                          <p:cTn id="39" fill="hold">
                            <p:stCondLst>
                              <p:cond delay="2500"/>
                            </p:stCondLst>
                            <p:childTnLst>
                              <p:par>
                                <p:cTn id="40" presetID="22" presetClass="entr" presetSubtype="1" fill="hold" grpId="0" nodeType="afterEffect">
                                  <p:stCondLst>
                                    <p:cond delay="0"/>
                                  </p:stCondLst>
                                  <p:childTnLst>
                                    <p:set>
                                      <p:cBhvr>
                                        <p:cTn id="41" dur="1" fill="hold">
                                          <p:stCondLst>
                                            <p:cond delay="0"/>
                                          </p:stCondLst>
                                        </p:cTn>
                                        <p:tgtEl>
                                          <p:spTgt spid="21544"/>
                                        </p:tgtEl>
                                        <p:attrNameLst>
                                          <p:attrName>style.visibility</p:attrName>
                                        </p:attrNameLst>
                                      </p:cBhvr>
                                      <p:to>
                                        <p:strVal val="visible"/>
                                      </p:to>
                                    </p:set>
                                    <p:animEffect transition="in" filter="wipe(up)">
                                      <p:cBhvr>
                                        <p:cTn id="42" dur="500"/>
                                        <p:tgtEl>
                                          <p:spTgt spid="21544"/>
                                        </p:tgtEl>
                                      </p:cBhvr>
                                    </p:animEffect>
                                  </p:childTnLst>
                                </p:cTn>
                              </p:par>
                            </p:childTnLst>
                          </p:cTn>
                        </p:par>
                        <p:par>
                          <p:cTn id="43" fill="hold">
                            <p:stCondLst>
                              <p:cond delay="3000"/>
                            </p:stCondLst>
                            <p:childTnLst>
                              <p:par>
                                <p:cTn id="44" presetID="22" presetClass="entr" presetSubtype="1" fill="hold" grpId="0" nodeType="afterEffect">
                                  <p:stCondLst>
                                    <p:cond delay="0"/>
                                  </p:stCondLst>
                                  <p:childTnLst>
                                    <p:set>
                                      <p:cBhvr>
                                        <p:cTn id="45" dur="1" fill="hold">
                                          <p:stCondLst>
                                            <p:cond delay="0"/>
                                          </p:stCondLst>
                                        </p:cTn>
                                        <p:tgtEl>
                                          <p:spTgt spid="21530"/>
                                        </p:tgtEl>
                                        <p:attrNameLst>
                                          <p:attrName>style.visibility</p:attrName>
                                        </p:attrNameLst>
                                      </p:cBhvr>
                                      <p:to>
                                        <p:strVal val="visible"/>
                                      </p:to>
                                    </p:set>
                                    <p:animEffect transition="in" filter="wipe(up)">
                                      <p:cBhvr>
                                        <p:cTn id="46" dur="500"/>
                                        <p:tgtEl>
                                          <p:spTgt spid="21530"/>
                                        </p:tgtEl>
                                      </p:cBhvr>
                                    </p:animEffect>
                                  </p:childTnLst>
                                </p:cTn>
                              </p:par>
                            </p:childTnLst>
                          </p:cTn>
                        </p:par>
                        <p:par>
                          <p:cTn id="47" fill="hold">
                            <p:stCondLst>
                              <p:cond delay="3500"/>
                            </p:stCondLst>
                            <p:childTnLst>
                              <p:par>
                                <p:cTn id="48" presetID="22" presetClass="entr" presetSubtype="1" fill="hold" grpId="0" nodeType="afterEffect">
                                  <p:stCondLst>
                                    <p:cond delay="0"/>
                                  </p:stCondLst>
                                  <p:childTnLst>
                                    <p:set>
                                      <p:cBhvr>
                                        <p:cTn id="49" dur="1" fill="hold">
                                          <p:stCondLst>
                                            <p:cond delay="0"/>
                                          </p:stCondLst>
                                        </p:cTn>
                                        <p:tgtEl>
                                          <p:spTgt spid="21545"/>
                                        </p:tgtEl>
                                        <p:attrNameLst>
                                          <p:attrName>style.visibility</p:attrName>
                                        </p:attrNameLst>
                                      </p:cBhvr>
                                      <p:to>
                                        <p:strVal val="visible"/>
                                      </p:to>
                                    </p:set>
                                    <p:animEffect transition="in" filter="wipe(up)">
                                      <p:cBhvr>
                                        <p:cTn id="50" dur="500"/>
                                        <p:tgtEl>
                                          <p:spTgt spid="21545"/>
                                        </p:tgtEl>
                                      </p:cBhvr>
                                    </p:animEffect>
                                  </p:childTnLst>
                                </p:cTn>
                              </p:par>
                            </p:childTnLst>
                          </p:cTn>
                        </p:par>
                        <p:par>
                          <p:cTn id="51" fill="hold">
                            <p:stCondLst>
                              <p:cond delay="4000"/>
                            </p:stCondLst>
                            <p:childTnLst>
                              <p:par>
                                <p:cTn id="52" presetID="22" presetClass="entr" presetSubtype="1" fill="hold" grpId="0" nodeType="afterEffect">
                                  <p:stCondLst>
                                    <p:cond delay="0"/>
                                  </p:stCondLst>
                                  <p:childTnLst>
                                    <p:set>
                                      <p:cBhvr>
                                        <p:cTn id="53" dur="1" fill="hold">
                                          <p:stCondLst>
                                            <p:cond delay="0"/>
                                          </p:stCondLst>
                                        </p:cTn>
                                        <p:tgtEl>
                                          <p:spTgt spid="21531"/>
                                        </p:tgtEl>
                                        <p:attrNameLst>
                                          <p:attrName>style.visibility</p:attrName>
                                        </p:attrNameLst>
                                      </p:cBhvr>
                                      <p:to>
                                        <p:strVal val="visible"/>
                                      </p:to>
                                    </p:set>
                                    <p:animEffect transition="in" filter="wipe(up)">
                                      <p:cBhvr>
                                        <p:cTn id="54" dur="500"/>
                                        <p:tgtEl>
                                          <p:spTgt spid="21531"/>
                                        </p:tgtEl>
                                      </p:cBhvr>
                                    </p:animEffect>
                                  </p:childTnLst>
                                </p:cTn>
                              </p:par>
                            </p:childTnLst>
                          </p:cTn>
                        </p:par>
                        <p:par>
                          <p:cTn id="55" fill="hold">
                            <p:stCondLst>
                              <p:cond delay="4500"/>
                            </p:stCondLst>
                            <p:childTnLst>
                              <p:par>
                                <p:cTn id="56" presetID="22" presetClass="entr" presetSubtype="1" fill="hold" grpId="0" nodeType="afterEffect">
                                  <p:stCondLst>
                                    <p:cond delay="0"/>
                                  </p:stCondLst>
                                  <p:childTnLst>
                                    <p:set>
                                      <p:cBhvr>
                                        <p:cTn id="57" dur="1" fill="hold">
                                          <p:stCondLst>
                                            <p:cond delay="0"/>
                                          </p:stCondLst>
                                        </p:cTn>
                                        <p:tgtEl>
                                          <p:spTgt spid="21546"/>
                                        </p:tgtEl>
                                        <p:attrNameLst>
                                          <p:attrName>style.visibility</p:attrName>
                                        </p:attrNameLst>
                                      </p:cBhvr>
                                      <p:to>
                                        <p:strVal val="visible"/>
                                      </p:to>
                                    </p:set>
                                    <p:animEffect transition="in" filter="wipe(up)">
                                      <p:cBhvr>
                                        <p:cTn id="58" dur="500"/>
                                        <p:tgtEl>
                                          <p:spTgt spid="21546"/>
                                        </p:tgtEl>
                                      </p:cBhvr>
                                    </p:animEffect>
                                  </p:childTnLst>
                                </p:cTn>
                              </p:par>
                            </p:childTnLst>
                          </p:cTn>
                        </p:par>
                        <p:par>
                          <p:cTn id="59" fill="hold">
                            <p:stCondLst>
                              <p:cond delay="5000"/>
                            </p:stCondLst>
                            <p:childTnLst>
                              <p:par>
                                <p:cTn id="60" presetID="22" presetClass="entr" presetSubtype="1" fill="hold" grpId="0" nodeType="afterEffect">
                                  <p:stCondLst>
                                    <p:cond delay="0"/>
                                  </p:stCondLst>
                                  <p:childTnLst>
                                    <p:set>
                                      <p:cBhvr>
                                        <p:cTn id="61" dur="1" fill="hold">
                                          <p:stCondLst>
                                            <p:cond delay="0"/>
                                          </p:stCondLst>
                                        </p:cTn>
                                        <p:tgtEl>
                                          <p:spTgt spid="21532"/>
                                        </p:tgtEl>
                                        <p:attrNameLst>
                                          <p:attrName>style.visibility</p:attrName>
                                        </p:attrNameLst>
                                      </p:cBhvr>
                                      <p:to>
                                        <p:strVal val="visible"/>
                                      </p:to>
                                    </p:set>
                                    <p:animEffect transition="in" filter="wipe(up)">
                                      <p:cBhvr>
                                        <p:cTn id="62" dur="500"/>
                                        <p:tgtEl>
                                          <p:spTgt spid="21532"/>
                                        </p:tgtEl>
                                      </p:cBhvr>
                                    </p:animEffect>
                                  </p:childTnLst>
                                </p:cTn>
                              </p:par>
                            </p:childTnLst>
                          </p:cTn>
                        </p:par>
                        <p:par>
                          <p:cTn id="63" fill="hold">
                            <p:stCondLst>
                              <p:cond delay="5500"/>
                            </p:stCondLst>
                            <p:childTnLst>
                              <p:par>
                                <p:cTn id="64" presetID="22" presetClass="entr" presetSubtype="1" fill="hold" grpId="0" nodeType="afterEffect">
                                  <p:stCondLst>
                                    <p:cond delay="0"/>
                                  </p:stCondLst>
                                  <p:childTnLst>
                                    <p:set>
                                      <p:cBhvr>
                                        <p:cTn id="65" dur="1" fill="hold">
                                          <p:stCondLst>
                                            <p:cond delay="0"/>
                                          </p:stCondLst>
                                        </p:cTn>
                                        <p:tgtEl>
                                          <p:spTgt spid="21547"/>
                                        </p:tgtEl>
                                        <p:attrNameLst>
                                          <p:attrName>style.visibility</p:attrName>
                                        </p:attrNameLst>
                                      </p:cBhvr>
                                      <p:to>
                                        <p:strVal val="visible"/>
                                      </p:to>
                                    </p:set>
                                    <p:animEffect transition="in" filter="wipe(up)">
                                      <p:cBhvr>
                                        <p:cTn id="66" dur="500"/>
                                        <p:tgtEl>
                                          <p:spTgt spid="21547"/>
                                        </p:tgtEl>
                                      </p:cBhvr>
                                    </p:animEffect>
                                  </p:childTnLst>
                                </p:cTn>
                              </p:par>
                            </p:childTnLst>
                          </p:cTn>
                        </p:par>
                        <p:par>
                          <p:cTn id="67" fill="hold">
                            <p:stCondLst>
                              <p:cond delay="6000"/>
                            </p:stCondLst>
                            <p:childTnLst>
                              <p:par>
                                <p:cTn id="68" presetID="22" presetClass="entr" presetSubtype="1" fill="hold" grpId="0" nodeType="afterEffect">
                                  <p:stCondLst>
                                    <p:cond delay="0"/>
                                  </p:stCondLst>
                                  <p:childTnLst>
                                    <p:set>
                                      <p:cBhvr>
                                        <p:cTn id="69" dur="1" fill="hold">
                                          <p:stCondLst>
                                            <p:cond delay="0"/>
                                          </p:stCondLst>
                                        </p:cTn>
                                        <p:tgtEl>
                                          <p:spTgt spid="21533"/>
                                        </p:tgtEl>
                                        <p:attrNameLst>
                                          <p:attrName>style.visibility</p:attrName>
                                        </p:attrNameLst>
                                      </p:cBhvr>
                                      <p:to>
                                        <p:strVal val="visible"/>
                                      </p:to>
                                    </p:set>
                                    <p:animEffect transition="in" filter="wipe(up)">
                                      <p:cBhvr>
                                        <p:cTn id="70" dur="500"/>
                                        <p:tgtEl>
                                          <p:spTgt spid="21533"/>
                                        </p:tgtEl>
                                      </p:cBhvr>
                                    </p:animEffect>
                                  </p:childTnLst>
                                </p:cTn>
                              </p:par>
                            </p:childTnLst>
                          </p:cTn>
                        </p:par>
                        <p:par>
                          <p:cTn id="71" fill="hold">
                            <p:stCondLst>
                              <p:cond delay="6500"/>
                            </p:stCondLst>
                            <p:childTnLst>
                              <p:par>
                                <p:cTn id="72" presetID="22" presetClass="entr" presetSubtype="1" fill="hold" grpId="0" nodeType="afterEffect">
                                  <p:stCondLst>
                                    <p:cond delay="0"/>
                                  </p:stCondLst>
                                  <p:childTnLst>
                                    <p:set>
                                      <p:cBhvr>
                                        <p:cTn id="73" dur="1" fill="hold">
                                          <p:stCondLst>
                                            <p:cond delay="0"/>
                                          </p:stCondLst>
                                        </p:cTn>
                                        <p:tgtEl>
                                          <p:spTgt spid="21548"/>
                                        </p:tgtEl>
                                        <p:attrNameLst>
                                          <p:attrName>style.visibility</p:attrName>
                                        </p:attrNameLst>
                                      </p:cBhvr>
                                      <p:to>
                                        <p:strVal val="visible"/>
                                      </p:to>
                                    </p:set>
                                    <p:animEffect transition="in" filter="wipe(up)">
                                      <p:cBhvr>
                                        <p:cTn id="74" dur="500"/>
                                        <p:tgtEl>
                                          <p:spTgt spid="21548"/>
                                        </p:tgtEl>
                                      </p:cBhvr>
                                    </p:animEffect>
                                  </p:childTnLst>
                                </p:cTn>
                              </p:par>
                            </p:childTnLst>
                          </p:cTn>
                        </p:par>
                        <p:par>
                          <p:cTn id="75" fill="hold">
                            <p:stCondLst>
                              <p:cond delay="7000"/>
                            </p:stCondLst>
                            <p:childTnLst>
                              <p:par>
                                <p:cTn id="76" presetID="22" presetClass="entr" presetSubtype="1" fill="hold" grpId="0" nodeType="afterEffect">
                                  <p:stCondLst>
                                    <p:cond delay="0"/>
                                  </p:stCondLst>
                                  <p:childTnLst>
                                    <p:set>
                                      <p:cBhvr>
                                        <p:cTn id="77" dur="1" fill="hold">
                                          <p:stCondLst>
                                            <p:cond delay="0"/>
                                          </p:stCondLst>
                                        </p:cTn>
                                        <p:tgtEl>
                                          <p:spTgt spid="21534"/>
                                        </p:tgtEl>
                                        <p:attrNameLst>
                                          <p:attrName>style.visibility</p:attrName>
                                        </p:attrNameLst>
                                      </p:cBhvr>
                                      <p:to>
                                        <p:strVal val="visible"/>
                                      </p:to>
                                    </p:set>
                                    <p:animEffect transition="in" filter="wipe(up)">
                                      <p:cBhvr>
                                        <p:cTn id="78" dur="500"/>
                                        <p:tgtEl>
                                          <p:spTgt spid="21534"/>
                                        </p:tgtEl>
                                      </p:cBhvr>
                                    </p:animEffect>
                                  </p:childTnLst>
                                </p:cTn>
                              </p:par>
                            </p:childTnLst>
                          </p:cTn>
                        </p:par>
                        <p:par>
                          <p:cTn id="79" fill="hold">
                            <p:stCondLst>
                              <p:cond delay="7500"/>
                            </p:stCondLst>
                            <p:childTnLst>
                              <p:par>
                                <p:cTn id="80" presetID="22" presetClass="entr" presetSubtype="1" fill="hold" grpId="0" nodeType="afterEffect">
                                  <p:stCondLst>
                                    <p:cond delay="0"/>
                                  </p:stCondLst>
                                  <p:childTnLst>
                                    <p:set>
                                      <p:cBhvr>
                                        <p:cTn id="81" dur="1" fill="hold">
                                          <p:stCondLst>
                                            <p:cond delay="0"/>
                                          </p:stCondLst>
                                        </p:cTn>
                                        <p:tgtEl>
                                          <p:spTgt spid="21549"/>
                                        </p:tgtEl>
                                        <p:attrNameLst>
                                          <p:attrName>style.visibility</p:attrName>
                                        </p:attrNameLst>
                                      </p:cBhvr>
                                      <p:to>
                                        <p:strVal val="visible"/>
                                      </p:to>
                                    </p:set>
                                    <p:animEffect transition="in" filter="wipe(up)">
                                      <p:cBhvr>
                                        <p:cTn id="82" dur="500"/>
                                        <p:tgtEl>
                                          <p:spTgt spid="2154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21552"/>
                                        </p:tgtEl>
                                        <p:attrNameLst>
                                          <p:attrName>style.visibility</p:attrName>
                                        </p:attrNameLst>
                                      </p:cBhvr>
                                      <p:to>
                                        <p:strVal val="visible"/>
                                      </p:to>
                                    </p:set>
                                    <p:animEffect transition="in" filter="wipe(up)">
                                      <p:cBhvr>
                                        <p:cTn id="87" dur="500"/>
                                        <p:tgtEl>
                                          <p:spTgt spid="21552"/>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499"/>
                                          </p:stCondLst>
                                        </p:cTn>
                                        <p:tgtEl>
                                          <p:spTgt spid="21519"/>
                                        </p:tgtEl>
                                        <p:attrNameLst>
                                          <p:attrName>style.visibility</p:attrName>
                                        </p:attrNameLst>
                                      </p:cBhvr>
                                      <p:to>
                                        <p:strVal val="visible"/>
                                      </p:to>
                                    </p:set>
                                  </p:childTnLst>
                                </p:cTn>
                              </p:par>
                            </p:childTnLst>
                          </p:cTn>
                        </p:par>
                        <p:par>
                          <p:cTn id="92" fill="hold">
                            <p:stCondLst>
                              <p:cond delay="500"/>
                            </p:stCondLst>
                            <p:childTnLst>
                              <p:par>
                                <p:cTn id="93" presetID="1" presetClass="entr" presetSubtype="0" fill="hold" grpId="0" nodeType="afterEffect">
                                  <p:stCondLst>
                                    <p:cond delay="0"/>
                                  </p:stCondLst>
                                  <p:childTnLst>
                                    <p:set>
                                      <p:cBhvr>
                                        <p:cTn id="94" dur="1" fill="hold">
                                          <p:stCondLst>
                                            <p:cond delay="499"/>
                                          </p:stCondLst>
                                        </p:cTn>
                                        <p:tgtEl>
                                          <p:spTgt spid="21522"/>
                                        </p:tgtEl>
                                        <p:attrNameLst>
                                          <p:attrName>style.visibility</p:attrName>
                                        </p:attrNameLst>
                                      </p:cBhvr>
                                      <p:to>
                                        <p:strVal val="visible"/>
                                      </p:to>
                                    </p:set>
                                  </p:childTnLst>
                                </p:cTn>
                              </p:par>
                            </p:childTnLst>
                          </p:cTn>
                        </p:par>
                        <p:par>
                          <p:cTn id="95" fill="hold">
                            <p:stCondLst>
                              <p:cond delay="1000"/>
                            </p:stCondLst>
                            <p:childTnLst>
                              <p:par>
                                <p:cTn id="96" presetID="1" presetClass="entr" presetSubtype="0" fill="hold" grpId="0" nodeType="afterEffect">
                                  <p:stCondLst>
                                    <p:cond delay="0"/>
                                  </p:stCondLst>
                                  <p:childTnLst>
                                    <p:set>
                                      <p:cBhvr>
                                        <p:cTn id="97" dur="1" fill="hold">
                                          <p:stCondLst>
                                            <p:cond delay="499"/>
                                          </p:stCondLst>
                                        </p:cTn>
                                        <p:tgtEl>
                                          <p:spTgt spid="21525"/>
                                        </p:tgtEl>
                                        <p:attrNameLst>
                                          <p:attrName>style.visibility</p:attrName>
                                        </p:attrNameLst>
                                      </p:cBhvr>
                                      <p:to>
                                        <p:strVal val="visible"/>
                                      </p:to>
                                    </p:set>
                                  </p:childTnLst>
                                </p:cTn>
                              </p:par>
                            </p:childTnLst>
                          </p:cTn>
                        </p:par>
                        <p:par>
                          <p:cTn id="98" fill="hold">
                            <p:stCondLst>
                              <p:cond delay="1500"/>
                            </p:stCondLst>
                            <p:childTnLst>
                              <p:par>
                                <p:cTn id="99" presetID="1" presetClass="entr" presetSubtype="0" fill="hold" grpId="0" nodeType="afterEffect">
                                  <p:stCondLst>
                                    <p:cond delay="0"/>
                                  </p:stCondLst>
                                  <p:childTnLst>
                                    <p:set>
                                      <p:cBhvr>
                                        <p:cTn id="100" dur="1" fill="hold">
                                          <p:stCondLst>
                                            <p:cond delay="499"/>
                                          </p:stCondLst>
                                        </p:cTn>
                                        <p:tgtEl>
                                          <p:spTgt spid="21535"/>
                                        </p:tgtEl>
                                        <p:attrNameLst>
                                          <p:attrName>style.visibility</p:attrName>
                                        </p:attrNameLst>
                                      </p:cBhvr>
                                      <p:to>
                                        <p:strVal val="visible"/>
                                      </p:to>
                                    </p:set>
                                  </p:childTnLst>
                                </p:cTn>
                              </p:par>
                            </p:childTnLst>
                          </p:cTn>
                        </p:par>
                        <p:par>
                          <p:cTn id="101" fill="hold">
                            <p:stCondLst>
                              <p:cond delay="2000"/>
                            </p:stCondLst>
                            <p:childTnLst>
                              <p:par>
                                <p:cTn id="102" presetID="1" presetClass="entr" presetSubtype="0" fill="hold" grpId="0" nodeType="afterEffect">
                                  <p:stCondLst>
                                    <p:cond delay="0"/>
                                  </p:stCondLst>
                                  <p:childTnLst>
                                    <p:set>
                                      <p:cBhvr>
                                        <p:cTn id="103" dur="1" fill="hold">
                                          <p:stCondLst>
                                            <p:cond delay="499"/>
                                          </p:stCondLst>
                                        </p:cTn>
                                        <p:tgtEl>
                                          <p:spTgt spid="21536"/>
                                        </p:tgtEl>
                                        <p:attrNameLst>
                                          <p:attrName>style.visibility</p:attrName>
                                        </p:attrNameLst>
                                      </p:cBhvr>
                                      <p:to>
                                        <p:strVal val="visible"/>
                                      </p:to>
                                    </p:set>
                                  </p:childTnLst>
                                </p:cTn>
                              </p:par>
                            </p:childTnLst>
                          </p:cTn>
                        </p:par>
                        <p:par>
                          <p:cTn id="104" fill="hold">
                            <p:stCondLst>
                              <p:cond delay="2500"/>
                            </p:stCondLst>
                            <p:childTnLst>
                              <p:par>
                                <p:cTn id="105" presetID="1" presetClass="entr" presetSubtype="0" fill="hold" grpId="0" nodeType="afterEffect">
                                  <p:stCondLst>
                                    <p:cond delay="0"/>
                                  </p:stCondLst>
                                  <p:childTnLst>
                                    <p:set>
                                      <p:cBhvr>
                                        <p:cTn id="106" dur="1" fill="hold">
                                          <p:stCondLst>
                                            <p:cond delay="499"/>
                                          </p:stCondLst>
                                        </p:cTn>
                                        <p:tgtEl>
                                          <p:spTgt spid="21537"/>
                                        </p:tgtEl>
                                        <p:attrNameLst>
                                          <p:attrName>style.visibility</p:attrName>
                                        </p:attrNameLst>
                                      </p:cBhvr>
                                      <p:to>
                                        <p:strVal val="visible"/>
                                      </p:to>
                                    </p:set>
                                  </p:childTnLst>
                                </p:cTn>
                              </p:par>
                            </p:childTnLst>
                          </p:cTn>
                        </p:par>
                        <p:par>
                          <p:cTn id="107" fill="hold">
                            <p:stCondLst>
                              <p:cond delay="3000"/>
                            </p:stCondLst>
                            <p:childTnLst>
                              <p:par>
                                <p:cTn id="108" presetID="1" presetClass="entr" presetSubtype="0" fill="hold" grpId="0" nodeType="afterEffect">
                                  <p:stCondLst>
                                    <p:cond delay="0"/>
                                  </p:stCondLst>
                                  <p:childTnLst>
                                    <p:set>
                                      <p:cBhvr>
                                        <p:cTn id="109" dur="1" fill="hold">
                                          <p:stCondLst>
                                            <p:cond delay="499"/>
                                          </p:stCondLst>
                                        </p:cTn>
                                        <p:tgtEl>
                                          <p:spTgt spid="21538"/>
                                        </p:tgtEl>
                                        <p:attrNameLst>
                                          <p:attrName>style.visibility</p:attrName>
                                        </p:attrNameLst>
                                      </p:cBhvr>
                                      <p:to>
                                        <p:strVal val="visible"/>
                                      </p:to>
                                    </p:set>
                                  </p:childTnLst>
                                </p:cTn>
                              </p:par>
                            </p:childTnLst>
                          </p:cTn>
                        </p:par>
                        <p:par>
                          <p:cTn id="110" fill="hold">
                            <p:stCondLst>
                              <p:cond delay="3500"/>
                            </p:stCondLst>
                            <p:childTnLst>
                              <p:par>
                                <p:cTn id="111" presetID="1" presetClass="entr" presetSubtype="0" fill="hold" grpId="0" nodeType="afterEffect">
                                  <p:stCondLst>
                                    <p:cond delay="0"/>
                                  </p:stCondLst>
                                  <p:childTnLst>
                                    <p:set>
                                      <p:cBhvr>
                                        <p:cTn id="112" dur="1" fill="hold">
                                          <p:stCondLst>
                                            <p:cond delay="499"/>
                                          </p:stCondLst>
                                        </p:cTn>
                                        <p:tgtEl>
                                          <p:spTgt spid="21539"/>
                                        </p:tgtEl>
                                        <p:attrNameLst>
                                          <p:attrName>style.visibility</p:attrName>
                                        </p:attrNameLst>
                                      </p:cBhvr>
                                      <p:to>
                                        <p:strVal val="visible"/>
                                      </p:to>
                                    </p:set>
                                  </p:childTnLst>
                                </p:cTn>
                              </p:par>
                            </p:childTnLst>
                          </p:cTn>
                        </p:par>
                        <p:par>
                          <p:cTn id="113" fill="hold">
                            <p:stCondLst>
                              <p:cond delay="4000"/>
                            </p:stCondLst>
                            <p:childTnLst>
                              <p:par>
                                <p:cTn id="114" presetID="9" presetClass="entr" presetSubtype="0" fill="hold" nodeType="afterEffect">
                                  <p:stCondLst>
                                    <p:cond delay="0"/>
                                  </p:stCondLst>
                                  <p:childTnLst>
                                    <p:set>
                                      <p:cBhvr>
                                        <p:cTn id="115" dur="1" fill="hold">
                                          <p:stCondLst>
                                            <p:cond delay="0"/>
                                          </p:stCondLst>
                                        </p:cTn>
                                        <p:tgtEl>
                                          <p:spTgt spid="2"/>
                                        </p:tgtEl>
                                        <p:attrNameLst>
                                          <p:attrName>style.visibility</p:attrName>
                                        </p:attrNameLst>
                                      </p:cBhvr>
                                      <p:to>
                                        <p:strVal val="visible"/>
                                      </p:to>
                                    </p:set>
                                    <p:animEffect transition="in" filter="dissolve">
                                      <p:cBhvr>
                                        <p:cTn id="1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autoUpdateAnimBg="0"/>
      <p:bldP spid="21507" grpId="0" autoUpdateAnimBg="0"/>
      <p:bldP spid="21508" grpId="0" autoUpdateAnimBg="0"/>
      <p:bldP spid="21527" grpId="0" animBg="1"/>
      <p:bldP spid="21528" grpId="0" animBg="1"/>
      <p:bldP spid="21529" grpId="0" animBg="1"/>
      <p:bldP spid="21530" grpId="0" animBg="1"/>
      <p:bldP spid="21531" grpId="0" animBg="1"/>
      <p:bldP spid="21532" grpId="0" animBg="1"/>
      <p:bldP spid="21533" grpId="0" animBg="1"/>
      <p:bldP spid="21534" grpId="0" animBg="1"/>
      <p:bldP spid="21519" grpId="0" autoUpdateAnimBg="0"/>
      <p:bldP spid="21522" grpId="0" autoUpdateAnimBg="0"/>
      <p:bldP spid="21525" grpId="0" autoUpdateAnimBg="0"/>
      <p:bldP spid="21535" grpId="0" autoUpdateAnimBg="0"/>
      <p:bldP spid="21536" grpId="0" autoUpdateAnimBg="0"/>
      <p:bldP spid="21537" grpId="0" autoUpdateAnimBg="0"/>
      <p:bldP spid="21538" grpId="0" autoUpdateAnimBg="0"/>
      <p:bldP spid="21539" grpId="0" autoUpdateAnimBg="0"/>
      <p:bldP spid="21542" grpId="0" autoUpdateAnimBg="0"/>
      <p:bldP spid="21543" grpId="0" autoUpdateAnimBg="0"/>
      <p:bldP spid="21544" grpId="0" autoUpdateAnimBg="0"/>
      <p:bldP spid="21545" grpId="0" autoUpdateAnimBg="0"/>
      <p:bldP spid="21546" grpId="0" autoUpdateAnimBg="0"/>
      <p:bldP spid="21547" grpId="0" autoUpdateAnimBg="0"/>
      <p:bldP spid="21548" grpId="0" autoUpdateAnimBg="0"/>
      <p:bldP spid="21549" grpId="0" autoUpdateAnimBg="0"/>
      <p:bldP spid="21552"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152400"/>
            <a:ext cx="7772400" cy="457200"/>
          </a:xfrm>
        </p:spPr>
        <p:txBody>
          <a:bodyPr>
            <a:normAutofit fontScale="90000"/>
          </a:bodyPr>
          <a:lstStyle/>
          <a:p>
            <a:pPr eaLnBrk="1" hangingPunct="1"/>
            <a:r>
              <a:rPr lang="en-US" sz="2800" u="sng"/>
              <a:t>mRNA Codons and Associated Amino Acids</a:t>
            </a:r>
            <a:endParaRPr lang="en-US" sz="2800"/>
          </a:p>
        </p:txBody>
      </p:sp>
      <p:pic>
        <p:nvPicPr>
          <p:cNvPr id="33795" name="Picture 4"/>
          <p:cNvPicPr>
            <a:picLocks noChangeAspect="1" noChangeArrowheads="1"/>
          </p:cNvPicPr>
          <p:nvPr/>
        </p:nvPicPr>
        <p:blipFill>
          <a:blip r:embed="rId2" cstate="print"/>
          <a:srcRect t="8200" b="4921"/>
          <a:stretch>
            <a:fillRect/>
          </a:stretch>
        </p:blipFill>
        <p:spPr bwMode="auto">
          <a:xfrm>
            <a:off x="152400" y="685800"/>
            <a:ext cx="8829675" cy="6134100"/>
          </a:xfrm>
          <a:prstGeom prst="rect">
            <a:avLst/>
          </a:prstGeom>
          <a:noFill/>
          <a:ln w="9525">
            <a:noFill/>
            <a:miter lim="800000"/>
            <a:headEnd/>
            <a:tailEnd/>
          </a:ln>
        </p:spPr>
      </p:pic>
    </p:spTree>
    <p:extLst>
      <p:ext uri="{BB962C8B-B14F-4D97-AF65-F5344CB8AC3E}">
        <p14:creationId xmlns:p14="http://schemas.microsoft.com/office/powerpoint/2010/main" val="3145328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5800" y="152400"/>
            <a:ext cx="7772400" cy="533400"/>
          </a:xfrm>
        </p:spPr>
        <p:txBody>
          <a:bodyPr/>
          <a:lstStyle/>
          <a:p>
            <a:pPr eaLnBrk="1" hangingPunct="1"/>
            <a:r>
              <a:rPr lang="en-US" sz="2800"/>
              <a:t>Reading the Genetic Code</a:t>
            </a:r>
          </a:p>
        </p:txBody>
      </p:sp>
      <p:sp>
        <p:nvSpPr>
          <p:cNvPr id="37891" name="Rectangle 3"/>
          <p:cNvSpPr>
            <a:spLocks noGrp="1" noChangeArrowheads="1"/>
          </p:cNvSpPr>
          <p:nvPr>
            <p:ph type="body" idx="1"/>
          </p:nvPr>
        </p:nvSpPr>
        <p:spPr>
          <a:xfrm>
            <a:off x="685800" y="838200"/>
            <a:ext cx="7772400" cy="5257800"/>
          </a:xfrm>
        </p:spPr>
        <p:txBody>
          <a:bodyPr/>
          <a:lstStyle/>
          <a:p>
            <a:pPr eaLnBrk="1" hangingPunct="1">
              <a:lnSpc>
                <a:spcPct val="95000"/>
              </a:lnSpc>
              <a:spcBef>
                <a:spcPct val="15000"/>
              </a:spcBef>
            </a:pPr>
            <a:r>
              <a:rPr lang="en-US" sz="2400"/>
              <a:t>Suppose we want to determine the amino acids coded for in the following section of a mRNA</a:t>
            </a:r>
          </a:p>
          <a:p>
            <a:pPr eaLnBrk="1" hangingPunct="1">
              <a:lnSpc>
                <a:spcPct val="95000"/>
              </a:lnSpc>
              <a:spcBef>
                <a:spcPct val="15000"/>
              </a:spcBef>
              <a:buFontTx/>
              <a:buNone/>
            </a:pPr>
            <a:endParaRPr lang="en-US" sz="2400"/>
          </a:p>
          <a:p>
            <a:pPr eaLnBrk="1" hangingPunct="1">
              <a:lnSpc>
                <a:spcPct val="95000"/>
              </a:lnSpc>
              <a:spcBef>
                <a:spcPct val="15000"/>
              </a:spcBef>
              <a:buFontTx/>
              <a:buNone/>
            </a:pPr>
            <a:r>
              <a:rPr lang="en-US" sz="2400"/>
              <a:t>		5’</a:t>
            </a:r>
            <a:r>
              <a:rPr lang="en-US" sz="2400">
                <a:cs typeface="Times New Roman" pitchFamily="18" charset="0"/>
              </a:rPr>
              <a:t>—</a:t>
            </a:r>
            <a:r>
              <a:rPr lang="en-US" sz="2400"/>
              <a:t>CCU </a:t>
            </a:r>
            <a:r>
              <a:rPr lang="en-US" sz="2400">
                <a:cs typeface="Times New Roman" pitchFamily="18" charset="0"/>
              </a:rPr>
              <a:t>—</a:t>
            </a:r>
            <a:r>
              <a:rPr lang="en-US" sz="2400">
                <a:cs typeface="Arial" charset="0"/>
              </a:rPr>
              <a:t>AGC</a:t>
            </a:r>
            <a:r>
              <a:rPr lang="en-US" sz="2400">
                <a:cs typeface="Times New Roman" pitchFamily="18" charset="0"/>
              </a:rPr>
              <a:t>—</a:t>
            </a:r>
            <a:r>
              <a:rPr lang="en-US" sz="2400">
                <a:cs typeface="Arial" charset="0"/>
              </a:rPr>
              <a:t>GGA</a:t>
            </a:r>
            <a:r>
              <a:rPr lang="en-US" sz="2400">
                <a:cs typeface="Times New Roman" pitchFamily="18" charset="0"/>
              </a:rPr>
              <a:t>—</a:t>
            </a:r>
            <a:r>
              <a:rPr lang="en-US" sz="2400">
                <a:cs typeface="Arial" charset="0"/>
              </a:rPr>
              <a:t>CUU</a:t>
            </a:r>
            <a:r>
              <a:rPr lang="en-US" sz="2400">
                <a:cs typeface="Times New Roman" pitchFamily="18" charset="0"/>
              </a:rPr>
              <a:t>—3’</a:t>
            </a:r>
          </a:p>
          <a:p>
            <a:pPr eaLnBrk="1" hangingPunct="1">
              <a:lnSpc>
                <a:spcPct val="95000"/>
              </a:lnSpc>
              <a:spcBef>
                <a:spcPct val="15000"/>
              </a:spcBef>
              <a:buFontTx/>
              <a:buNone/>
            </a:pPr>
            <a:endParaRPr lang="en-US" sz="2400">
              <a:cs typeface="Arial" charset="0"/>
            </a:endParaRPr>
          </a:p>
          <a:p>
            <a:pPr eaLnBrk="1" hangingPunct="1">
              <a:lnSpc>
                <a:spcPct val="95000"/>
              </a:lnSpc>
              <a:spcBef>
                <a:spcPct val="15000"/>
              </a:spcBef>
            </a:pPr>
            <a:r>
              <a:rPr lang="en-US" sz="2400">
                <a:cs typeface="Arial" charset="0"/>
              </a:rPr>
              <a:t>According to the genetic code, the amino acids for these codons are:</a:t>
            </a:r>
          </a:p>
          <a:p>
            <a:pPr eaLnBrk="1" hangingPunct="1">
              <a:lnSpc>
                <a:spcPct val="95000"/>
              </a:lnSpc>
              <a:spcBef>
                <a:spcPct val="15000"/>
              </a:spcBef>
            </a:pPr>
            <a:endParaRPr lang="en-US" sz="2400">
              <a:cs typeface="Arial" charset="0"/>
            </a:endParaRPr>
          </a:p>
          <a:p>
            <a:pPr eaLnBrk="1" hangingPunct="1">
              <a:lnSpc>
                <a:spcPct val="95000"/>
              </a:lnSpc>
              <a:spcBef>
                <a:spcPct val="15000"/>
              </a:spcBef>
              <a:buFontTx/>
              <a:buNone/>
            </a:pPr>
            <a:r>
              <a:rPr lang="en-US" sz="2400">
                <a:cs typeface="Arial" charset="0"/>
              </a:rPr>
              <a:t>		CCU = Proline	AGC = Serine  </a:t>
            </a:r>
          </a:p>
          <a:p>
            <a:pPr eaLnBrk="1" hangingPunct="1">
              <a:lnSpc>
                <a:spcPct val="95000"/>
              </a:lnSpc>
              <a:spcBef>
                <a:spcPct val="15000"/>
              </a:spcBef>
              <a:buFontTx/>
              <a:buNone/>
            </a:pPr>
            <a:r>
              <a:rPr lang="en-US" sz="2400">
                <a:cs typeface="Arial" charset="0"/>
              </a:rPr>
              <a:t>		GGA = Glycine  	CUU = Leucine</a:t>
            </a:r>
          </a:p>
          <a:p>
            <a:pPr eaLnBrk="1" hangingPunct="1">
              <a:lnSpc>
                <a:spcPct val="95000"/>
              </a:lnSpc>
              <a:spcBef>
                <a:spcPct val="15000"/>
              </a:spcBef>
              <a:buFontTx/>
              <a:buNone/>
            </a:pPr>
            <a:endParaRPr lang="en-US" sz="2400">
              <a:cs typeface="Arial" charset="0"/>
            </a:endParaRPr>
          </a:p>
          <a:p>
            <a:pPr eaLnBrk="1" hangingPunct="1">
              <a:lnSpc>
                <a:spcPct val="95000"/>
              </a:lnSpc>
              <a:spcBef>
                <a:spcPct val="15000"/>
              </a:spcBef>
            </a:pPr>
            <a:r>
              <a:rPr lang="en-US" sz="2400">
                <a:cs typeface="Arial" charset="0"/>
              </a:rPr>
              <a:t>The mRNA section codes for the amino acid sequence of   Pro</a:t>
            </a:r>
            <a:r>
              <a:rPr lang="en-US" sz="2400">
                <a:cs typeface="Times New Roman" pitchFamily="18" charset="0"/>
              </a:rPr>
              <a:t>—</a:t>
            </a:r>
            <a:r>
              <a:rPr lang="en-US" sz="2400">
                <a:cs typeface="Arial" charset="0"/>
              </a:rPr>
              <a:t>Ser</a:t>
            </a:r>
            <a:r>
              <a:rPr lang="en-US" sz="2400">
                <a:cs typeface="Times New Roman" pitchFamily="18" charset="0"/>
              </a:rPr>
              <a:t>—</a:t>
            </a:r>
            <a:r>
              <a:rPr lang="en-US" sz="2400">
                <a:cs typeface="Arial" charset="0"/>
              </a:rPr>
              <a:t>Gly</a:t>
            </a:r>
            <a:r>
              <a:rPr lang="en-US" sz="2400">
                <a:cs typeface="Times New Roman" pitchFamily="18" charset="0"/>
              </a:rPr>
              <a:t>—</a:t>
            </a:r>
            <a:r>
              <a:rPr lang="en-US" sz="2400">
                <a:cs typeface="Arial" charset="0"/>
              </a:rPr>
              <a:t>Leu</a:t>
            </a:r>
          </a:p>
        </p:txBody>
      </p:sp>
    </p:spTree>
    <p:extLst>
      <p:ext uri="{BB962C8B-B14F-4D97-AF65-F5344CB8AC3E}">
        <p14:creationId xmlns:p14="http://schemas.microsoft.com/office/powerpoint/2010/main" val="180353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dissolve">
                                      <p:cBhvr>
                                        <p:cTn id="7" dur="500"/>
                                        <p:tgtEl>
                                          <p:spTgt spid="378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891">
                                            <p:txEl>
                                              <p:pRg st="2" end="2"/>
                                            </p:txEl>
                                          </p:spTgt>
                                        </p:tgtEl>
                                        <p:attrNameLst>
                                          <p:attrName>style.visibility</p:attrName>
                                        </p:attrNameLst>
                                      </p:cBhvr>
                                      <p:to>
                                        <p:strVal val="visible"/>
                                      </p:to>
                                    </p:set>
                                    <p:animEffect transition="in" filter="dissolve">
                                      <p:cBhvr>
                                        <p:cTn id="12" dur="500"/>
                                        <p:tgtEl>
                                          <p:spTgt spid="3789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891">
                                            <p:txEl>
                                              <p:pRg st="4" end="4"/>
                                            </p:txEl>
                                          </p:spTgt>
                                        </p:tgtEl>
                                        <p:attrNameLst>
                                          <p:attrName>style.visibility</p:attrName>
                                        </p:attrNameLst>
                                      </p:cBhvr>
                                      <p:to>
                                        <p:strVal val="visible"/>
                                      </p:to>
                                    </p:set>
                                    <p:animEffect transition="in" filter="dissolve">
                                      <p:cBhvr>
                                        <p:cTn id="17" dur="500"/>
                                        <p:tgtEl>
                                          <p:spTgt spid="3789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7891">
                                            <p:txEl>
                                              <p:pRg st="6" end="6"/>
                                            </p:txEl>
                                          </p:spTgt>
                                        </p:tgtEl>
                                        <p:attrNameLst>
                                          <p:attrName>style.visibility</p:attrName>
                                        </p:attrNameLst>
                                      </p:cBhvr>
                                      <p:to>
                                        <p:strVal val="visible"/>
                                      </p:to>
                                    </p:set>
                                    <p:animEffect transition="in" filter="dissolve">
                                      <p:cBhvr>
                                        <p:cTn id="22" dur="500"/>
                                        <p:tgtEl>
                                          <p:spTgt spid="3789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7891">
                                            <p:txEl>
                                              <p:pRg st="7" end="7"/>
                                            </p:txEl>
                                          </p:spTgt>
                                        </p:tgtEl>
                                        <p:attrNameLst>
                                          <p:attrName>style.visibility</p:attrName>
                                        </p:attrNameLst>
                                      </p:cBhvr>
                                      <p:to>
                                        <p:strVal val="visible"/>
                                      </p:to>
                                    </p:set>
                                    <p:animEffect transition="in" filter="dissolve">
                                      <p:cBhvr>
                                        <p:cTn id="27" dur="500"/>
                                        <p:tgtEl>
                                          <p:spTgt spid="37891">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7891">
                                            <p:txEl>
                                              <p:pRg st="9" end="9"/>
                                            </p:txEl>
                                          </p:spTgt>
                                        </p:tgtEl>
                                        <p:attrNameLst>
                                          <p:attrName>style.visibility</p:attrName>
                                        </p:attrNameLst>
                                      </p:cBhvr>
                                      <p:to>
                                        <p:strVal val="visible"/>
                                      </p:to>
                                    </p:set>
                                    <p:animEffect transition="in" filter="dissolve">
                                      <p:cBhvr>
                                        <p:cTn id="32" dur="500"/>
                                        <p:tgtEl>
                                          <p:spTgt spid="3789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381000" y="990600"/>
            <a:ext cx="6134100" cy="579438"/>
          </a:xfrm>
          <a:prstGeom prst="rect">
            <a:avLst/>
          </a:prstGeom>
          <a:noFill/>
          <a:ln w="9525">
            <a:noFill/>
            <a:miter lim="800000"/>
            <a:headEnd/>
            <a:tailEnd/>
          </a:ln>
          <a:effectLst/>
        </p:spPr>
        <p:txBody>
          <a:bodyPr wrap="none">
            <a:spAutoFit/>
          </a:bodyPr>
          <a:lstStyle/>
          <a:p>
            <a:r>
              <a:rPr lang="en-GB"/>
              <a:t>The proteins build the cell structures</a:t>
            </a:r>
            <a:endParaRPr lang="en-US"/>
          </a:p>
        </p:txBody>
      </p:sp>
      <p:sp>
        <p:nvSpPr>
          <p:cNvPr id="27651" name="Text Box 3"/>
          <p:cNvSpPr txBox="1">
            <a:spLocks noChangeArrowheads="1"/>
          </p:cNvSpPr>
          <p:nvPr/>
        </p:nvSpPr>
        <p:spPr bwMode="auto">
          <a:xfrm>
            <a:off x="381000" y="1828800"/>
            <a:ext cx="4284663" cy="579438"/>
          </a:xfrm>
          <a:prstGeom prst="rect">
            <a:avLst/>
          </a:prstGeom>
          <a:noFill/>
          <a:ln w="9525">
            <a:noFill/>
            <a:miter lim="800000"/>
            <a:headEnd/>
            <a:tailEnd/>
          </a:ln>
          <a:effectLst/>
        </p:spPr>
        <p:txBody>
          <a:bodyPr wrap="none">
            <a:spAutoFit/>
          </a:bodyPr>
          <a:lstStyle/>
          <a:p>
            <a:r>
              <a:rPr lang="en-GB"/>
              <a:t>They also make enzymes</a:t>
            </a:r>
            <a:endParaRPr lang="en-US"/>
          </a:p>
        </p:txBody>
      </p:sp>
      <p:sp>
        <p:nvSpPr>
          <p:cNvPr id="27653" name="Text Box 5"/>
          <p:cNvSpPr txBox="1">
            <a:spLocks noChangeArrowheads="1"/>
          </p:cNvSpPr>
          <p:nvPr/>
        </p:nvSpPr>
        <p:spPr bwMode="auto">
          <a:xfrm>
            <a:off x="381000" y="2667000"/>
            <a:ext cx="8135938" cy="1066800"/>
          </a:xfrm>
          <a:prstGeom prst="rect">
            <a:avLst/>
          </a:prstGeom>
          <a:noFill/>
          <a:ln w="9525">
            <a:noFill/>
            <a:miter lim="800000"/>
            <a:headEnd/>
            <a:tailEnd/>
          </a:ln>
          <a:effectLst/>
        </p:spPr>
        <p:txBody>
          <a:bodyPr wrap="none">
            <a:spAutoFit/>
          </a:bodyPr>
          <a:lstStyle/>
          <a:p>
            <a:r>
              <a:rPr lang="en-GB"/>
              <a:t>The DNA controls which enzymes are made and</a:t>
            </a:r>
          </a:p>
          <a:p>
            <a:r>
              <a:rPr lang="en-GB"/>
              <a:t>the enzymes determine what reactions take place</a:t>
            </a:r>
            <a:endParaRPr lang="en-US"/>
          </a:p>
        </p:txBody>
      </p:sp>
      <p:sp>
        <p:nvSpPr>
          <p:cNvPr id="27654" name="Text Box 6"/>
          <p:cNvSpPr txBox="1">
            <a:spLocks noChangeArrowheads="1"/>
          </p:cNvSpPr>
          <p:nvPr/>
        </p:nvSpPr>
        <p:spPr bwMode="auto">
          <a:xfrm>
            <a:off x="381000" y="4114800"/>
            <a:ext cx="8189913" cy="1066800"/>
          </a:xfrm>
          <a:prstGeom prst="rect">
            <a:avLst/>
          </a:prstGeom>
          <a:noFill/>
          <a:ln w="9525">
            <a:noFill/>
            <a:miter lim="800000"/>
            <a:headEnd/>
            <a:tailEnd/>
          </a:ln>
          <a:effectLst/>
        </p:spPr>
        <p:txBody>
          <a:bodyPr wrap="none">
            <a:spAutoFit/>
          </a:bodyPr>
          <a:lstStyle/>
          <a:p>
            <a:r>
              <a:rPr lang="en-GB"/>
              <a:t>The structures and reactions in the cell determine</a:t>
            </a:r>
          </a:p>
          <a:p>
            <a:r>
              <a:rPr lang="en-GB"/>
              <a:t>what sort of a cell it is and what its function is</a:t>
            </a:r>
            <a:endParaRPr lang="en-US"/>
          </a:p>
        </p:txBody>
      </p:sp>
      <p:sp>
        <p:nvSpPr>
          <p:cNvPr id="27655" name="Text Box 7"/>
          <p:cNvSpPr txBox="1">
            <a:spLocks noChangeArrowheads="1"/>
          </p:cNvSpPr>
          <p:nvPr/>
        </p:nvSpPr>
        <p:spPr bwMode="auto">
          <a:xfrm>
            <a:off x="381000" y="5486400"/>
            <a:ext cx="7896225" cy="579438"/>
          </a:xfrm>
          <a:prstGeom prst="rect">
            <a:avLst/>
          </a:prstGeom>
          <a:noFill/>
          <a:ln w="9525">
            <a:noFill/>
            <a:miter lim="800000"/>
            <a:headEnd/>
            <a:tailEnd/>
          </a:ln>
          <a:effectLst/>
        </p:spPr>
        <p:txBody>
          <a:bodyPr wrap="none">
            <a:spAutoFit/>
          </a:bodyPr>
          <a:lstStyle/>
          <a:p>
            <a:r>
              <a:rPr lang="en-GB"/>
              <a:t>So DNA exerts its control through the enzymes</a:t>
            </a:r>
            <a:endParaRPr lang="en-US"/>
          </a:p>
        </p:txBody>
      </p:sp>
      <p:sp>
        <p:nvSpPr>
          <p:cNvPr id="27656" name="Rectangle 8"/>
          <p:cNvSpPr>
            <a:spLocks noGrp="1" noChangeArrowheads="1"/>
          </p:cNvSpPr>
          <p:nvPr>
            <p:ph type="title" idx="4294967295"/>
          </p:nvPr>
        </p:nvSpPr>
        <p:spPr>
          <a:xfrm>
            <a:off x="0" y="0"/>
            <a:ext cx="3124200" cy="457200"/>
          </a:xfrm>
        </p:spPr>
        <p:txBody>
          <a:bodyPr/>
          <a:lstStyle/>
          <a:p>
            <a:r>
              <a:rPr lang="en-US" sz="2400">
                <a:latin typeface="Arial" charset="0"/>
              </a:rPr>
              <a:t>DNA and enzymes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wipe(up)">
                                      <p:cBhvr>
                                        <p:cTn id="7" dur="500"/>
                                        <p:tgtEl>
                                          <p:spTgt spid="276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7651"/>
                                        </p:tgtEl>
                                        <p:attrNameLst>
                                          <p:attrName>style.visibility</p:attrName>
                                        </p:attrNameLst>
                                      </p:cBhvr>
                                      <p:to>
                                        <p:strVal val="visible"/>
                                      </p:to>
                                    </p:set>
                                    <p:animEffect transition="in" filter="wipe(up)">
                                      <p:cBhvr>
                                        <p:cTn id="12" dur="500"/>
                                        <p:tgtEl>
                                          <p:spTgt spid="276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7653"/>
                                        </p:tgtEl>
                                        <p:attrNameLst>
                                          <p:attrName>style.visibility</p:attrName>
                                        </p:attrNameLst>
                                      </p:cBhvr>
                                      <p:to>
                                        <p:strVal val="visible"/>
                                      </p:to>
                                    </p:set>
                                    <p:animEffect transition="in" filter="wipe(up)">
                                      <p:cBhvr>
                                        <p:cTn id="17" dur="500"/>
                                        <p:tgtEl>
                                          <p:spTgt spid="276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7654"/>
                                        </p:tgtEl>
                                        <p:attrNameLst>
                                          <p:attrName>style.visibility</p:attrName>
                                        </p:attrNameLst>
                                      </p:cBhvr>
                                      <p:to>
                                        <p:strVal val="visible"/>
                                      </p:to>
                                    </p:set>
                                    <p:animEffect transition="in" filter="wipe(up)">
                                      <p:cBhvr>
                                        <p:cTn id="22" dur="500"/>
                                        <p:tgtEl>
                                          <p:spTgt spid="276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7655"/>
                                        </p:tgtEl>
                                        <p:attrNameLst>
                                          <p:attrName>style.visibility</p:attrName>
                                        </p:attrNameLst>
                                      </p:cBhvr>
                                      <p:to>
                                        <p:strVal val="visible"/>
                                      </p:to>
                                    </p:set>
                                    <p:animEffect transition="in" filter="wipe(up)">
                                      <p:cBhvr>
                                        <p:cTn id="27"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autoUpdateAnimBg="0"/>
      <p:bldP spid="27651" grpId="0" autoUpdateAnimBg="0"/>
      <p:bldP spid="27653" grpId="0" autoUpdateAnimBg="0"/>
      <p:bldP spid="27654" grpId="0" autoUpdateAnimBg="0"/>
      <p:bldP spid="27655"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457200" y="1371600"/>
            <a:ext cx="8235950" cy="1066800"/>
          </a:xfrm>
          <a:prstGeom prst="rect">
            <a:avLst/>
          </a:prstGeom>
          <a:noFill/>
          <a:ln w="9525">
            <a:noFill/>
            <a:miter lim="800000"/>
            <a:headEnd/>
            <a:tailEnd/>
          </a:ln>
          <a:effectLst/>
        </p:spPr>
        <p:txBody>
          <a:bodyPr wrap="none">
            <a:spAutoFit/>
          </a:bodyPr>
          <a:lstStyle/>
          <a:p>
            <a:r>
              <a:rPr lang="en-GB"/>
              <a:t>A sequence of triplets in the DNA molecule may </a:t>
            </a:r>
          </a:p>
          <a:p>
            <a:r>
              <a:rPr lang="en-GB"/>
              <a:t>code for a complete protein</a:t>
            </a:r>
            <a:endParaRPr lang="en-US"/>
          </a:p>
        </p:txBody>
      </p:sp>
      <p:sp>
        <p:nvSpPr>
          <p:cNvPr id="33795" name="Text Box 3"/>
          <p:cNvSpPr txBox="1">
            <a:spLocks noChangeArrowheads="1"/>
          </p:cNvSpPr>
          <p:nvPr/>
        </p:nvSpPr>
        <p:spPr bwMode="auto">
          <a:xfrm>
            <a:off x="457200" y="2971800"/>
            <a:ext cx="5097463" cy="579438"/>
          </a:xfrm>
          <a:prstGeom prst="rect">
            <a:avLst/>
          </a:prstGeom>
          <a:noFill/>
          <a:ln w="9525">
            <a:noFill/>
            <a:miter lim="800000"/>
            <a:headEnd/>
            <a:tailEnd/>
          </a:ln>
          <a:effectLst/>
        </p:spPr>
        <p:txBody>
          <a:bodyPr wrap="none">
            <a:spAutoFit/>
          </a:bodyPr>
          <a:lstStyle/>
          <a:p>
            <a:r>
              <a:rPr lang="en-GB"/>
              <a:t>Such a sequence forms a </a:t>
            </a:r>
            <a:r>
              <a:rPr lang="en-GB" b="1">
                <a:solidFill>
                  <a:schemeClr val="accent2"/>
                </a:solidFill>
              </a:rPr>
              <a:t>gene</a:t>
            </a:r>
            <a:endParaRPr lang="en-US" b="1">
              <a:solidFill>
                <a:schemeClr val="accent2"/>
              </a:solidFill>
            </a:endParaRPr>
          </a:p>
        </p:txBody>
      </p:sp>
      <p:sp>
        <p:nvSpPr>
          <p:cNvPr id="33796" name="Text Box 4"/>
          <p:cNvSpPr txBox="1">
            <a:spLocks noChangeArrowheads="1"/>
          </p:cNvSpPr>
          <p:nvPr/>
        </p:nvSpPr>
        <p:spPr bwMode="auto">
          <a:xfrm>
            <a:off x="457200" y="4114800"/>
            <a:ext cx="7050088" cy="1066800"/>
          </a:xfrm>
          <a:prstGeom prst="rect">
            <a:avLst/>
          </a:prstGeom>
          <a:noFill/>
          <a:ln w="9525">
            <a:noFill/>
            <a:miter lim="800000"/>
            <a:headEnd/>
            <a:tailEnd/>
          </a:ln>
          <a:effectLst/>
        </p:spPr>
        <p:txBody>
          <a:bodyPr wrap="none">
            <a:spAutoFit/>
          </a:bodyPr>
          <a:lstStyle/>
          <a:p>
            <a:r>
              <a:rPr lang="en-GB"/>
              <a:t>There may be a thousand or more bases in</a:t>
            </a:r>
          </a:p>
          <a:p>
            <a:r>
              <a:rPr lang="en-GB"/>
              <a:t> one gene</a:t>
            </a:r>
            <a:endParaRPr lang="en-US"/>
          </a:p>
        </p:txBody>
      </p:sp>
      <p:sp>
        <p:nvSpPr>
          <p:cNvPr id="33797" name="Rectangle 5"/>
          <p:cNvSpPr>
            <a:spLocks noGrp="1" noChangeArrowheads="1"/>
          </p:cNvSpPr>
          <p:nvPr>
            <p:ph type="title" idx="4294967295"/>
          </p:nvPr>
        </p:nvSpPr>
        <p:spPr>
          <a:xfrm>
            <a:off x="0" y="0"/>
            <a:ext cx="1371600" cy="533400"/>
          </a:xfrm>
        </p:spPr>
        <p:txBody>
          <a:bodyPr/>
          <a:lstStyle/>
          <a:p>
            <a:r>
              <a:rPr lang="en-US" sz="2800">
                <a:latin typeface="Arial" charset="0"/>
              </a:rPr>
              <a:t>Genes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337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3794"/>
                                        </p:tgtEl>
                                        <p:attrNameLst>
                                          <p:attrName>style.visibility</p:attrName>
                                        </p:attrNameLst>
                                      </p:cBhvr>
                                      <p:to>
                                        <p:strVal val="visible"/>
                                      </p:to>
                                    </p:set>
                                    <p:animEffect transition="in" filter="wipe(up)">
                                      <p:cBhvr>
                                        <p:cTn id="11" dur="500"/>
                                        <p:tgtEl>
                                          <p:spTgt spid="3379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3795"/>
                                        </p:tgtEl>
                                        <p:attrNameLst>
                                          <p:attrName>style.visibility</p:attrName>
                                        </p:attrNameLst>
                                      </p:cBhvr>
                                      <p:to>
                                        <p:strVal val="visible"/>
                                      </p:to>
                                    </p:set>
                                    <p:animEffect transition="in" filter="wipe(up)">
                                      <p:cBhvr>
                                        <p:cTn id="16" dur="500"/>
                                        <p:tgtEl>
                                          <p:spTgt spid="3379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3796"/>
                                        </p:tgtEl>
                                        <p:attrNameLst>
                                          <p:attrName>style.visibility</p:attrName>
                                        </p:attrNameLst>
                                      </p:cBhvr>
                                      <p:to>
                                        <p:strVal val="visible"/>
                                      </p:to>
                                    </p:set>
                                    <p:animEffect transition="in" filter="wipe(up)">
                                      <p:cBhvr>
                                        <p:cTn id="21" dur="5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autoUpdateAnimBg="0"/>
      <p:bldP spid="33795" grpId="0" autoUpdateAnimBg="0"/>
      <p:bldP spid="33796" grpId="0" autoUpdateAnimBg="0"/>
      <p:bldP spid="33797"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cstate="print"/>
          <a:srcRect/>
          <a:stretch>
            <a:fillRect/>
          </a:stretch>
        </p:blipFill>
        <p:spPr bwMode="auto">
          <a:xfrm>
            <a:off x="5362575" y="0"/>
            <a:ext cx="3781425" cy="6858000"/>
          </a:xfrm>
          <a:prstGeom prst="rect">
            <a:avLst/>
          </a:prstGeom>
          <a:noFill/>
          <a:ln w="9525">
            <a:noFill/>
            <a:miter lim="800000"/>
            <a:headEnd/>
            <a:tailEnd/>
          </a:ln>
        </p:spPr>
      </p:pic>
      <p:pic>
        <p:nvPicPr>
          <p:cNvPr id="31747" name="Picture 3"/>
          <p:cNvPicPr>
            <a:picLocks noChangeAspect="1" noChangeArrowheads="1"/>
          </p:cNvPicPr>
          <p:nvPr/>
        </p:nvPicPr>
        <p:blipFill>
          <a:blip r:embed="rId4" cstate="print"/>
          <a:srcRect/>
          <a:stretch>
            <a:fillRect/>
          </a:stretch>
        </p:blipFill>
        <p:spPr bwMode="auto">
          <a:xfrm>
            <a:off x="381000" y="1143000"/>
            <a:ext cx="4648200" cy="4648200"/>
          </a:xfrm>
          <a:prstGeom prst="rect">
            <a:avLst/>
          </a:prstGeom>
          <a:noFill/>
          <a:ln w="9525">
            <a:noFill/>
            <a:miter lim="800000"/>
            <a:headEnd/>
            <a:tailEnd/>
          </a:ln>
        </p:spPr>
      </p:pic>
    </p:spTree>
    <p:extLst>
      <p:ext uri="{BB962C8B-B14F-4D97-AF65-F5344CB8AC3E}">
        <p14:creationId xmlns:p14="http://schemas.microsoft.com/office/powerpoint/2010/main" val="1967715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figure_08_16a">
            <a:extLst>
              <a:ext uri="{FF2B5EF4-FFF2-40B4-BE49-F238E27FC236}">
                <a16:creationId xmlns:a16="http://schemas.microsoft.com/office/drawing/2014/main" id="{6EAE7195-0CAF-4054-B14A-2647D00C69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b="6970"/>
          <a:stretch>
            <a:fillRect/>
          </a:stretch>
        </p:blipFill>
        <p:spPr bwMode="auto">
          <a:xfrm>
            <a:off x="1371600" y="4724400"/>
            <a:ext cx="1423988" cy="190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27" name="Text Box 3">
            <a:extLst>
              <a:ext uri="{FF2B5EF4-FFF2-40B4-BE49-F238E27FC236}">
                <a16:creationId xmlns:a16="http://schemas.microsoft.com/office/drawing/2014/main" id="{DABCF8AB-9B99-45BC-9E92-513A32E9E791}"/>
              </a:ext>
            </a:extLst>
          </p:cNvPr>
          <p:cNvSpPr txBox="1">
            <a:spLocks noChangeArrowheads="1"/>
          </p:cNvSpPr>
          <p:nvPr/>
        </p:nvSpPr>
        <p:spPr bwMode="auto">
          <a:xfrm>
            <a:off x="0" y="76200"/>
            <a:ext cx="9144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lang="en-US" altLang="en-US" sz="3200" b="1" dirty="0">
                <a:solidFill>
                  <a:srgbClr val="FF0000"/>
                </a:solidFill>
                <a:latin typeface="Calibri" panose="020F0502020204030204" pitchFamily="34" charset="0"/>
                <a:cs typeface="Calibri" panose="020F0502020204030204" pitchFamily="34" charset="0"/>
              </a:rPr>
              <a:t>Structural Variation in DNA</a:t>
            </a:r>
          </a:p>
        </p:txBody>
      </p:sp>
      <p:pic>
        <p:nvPicPr>
          <p:cNvPr id="52228" name="Picture 4" descr="figure_08_16b">
            <a:extLst>
              <a:ext uri="{FF2B5EF4-FFF2-40B4-BE49-F238E27FC236}">
                <a16:creationId xmlns:a16="http://schemas.microsoft.com/office/drawing/2014/main" id="{5CD4886B-CFCE-462A-B294-7DF81FC049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b="10548"/>
          <a:stretch>
            <a:fillRect/>
          </a:stretch>
        </p:blipFill>
        <p:spPr bwMode="auto">
          <a:xfrm>
            <a:off x="3810000" y="4716463"/>
            <a:ext cx="4114800" cy="186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29" name="Text Box 5">
            <a:extLst>
              <a:ext uri="{FF2B5EF4-FFF2-40B4-BE49-F238E27FC236}">
                <a16:creationId xmlns:a16="http://schemas.microsoft.com/office/drawing/2014/main" id="{87669F4C-B843-4A20-B49F-049DC440E8D8}"/>
              </a:ext>
            </a:extLst>
          </p:cNvPr>
          <p:cNvSpPr txBox="1">
            <a:spLocks noChangeArrowheads="1"/>
          </p:cNvSpPr>
          <p:nvPr/>
        </p:nvSpPr>
        <p:spPr bwMode="auto">
          <a:xfrm>
            <a:off x="228600" y="609600"/>
            <a:ext cx="8686800" cy="4431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just">
              <a:lnSpc>
                <a:spcPct val="70000"/>
              </a:lnSpc>
              <a:spcBef>
                <a:spcPct val="50000"/>
              </a:spcBef>
            </a:pPr>
            <a:r>
              <a:rPr lang="en-US" altLang="en-US" sz="2000" b="1" dirty="0">
                <a:latin typeface="Calibri" panose="020F0502020204030204" pitchFamily="34" charset="0"/>
                <a:cs typeface="Calibri" panose="020F0502020204030204" pitchFamily="34" charset="0"/>
              </a:rPr>
              <a:t>Double-helical DNA is a very flexible molecule. Considerable rotation is possible around several types of bonds in the </a:t>
            </a:r>
            <a:r>
              <a:rPr lang="en-US" altLang="en-US" sz="2000" b="1" dirty="0" err="1">
                <a:latin typeface="Calibri" panose="020F0502020204030204" pitchFamily="34" charset="0"/>
                <a:cs typeface="Calibri" panose="020F0502020204030204" pitchFamily="34" charset="0"/>
              </a:rPr>
              <a:t>phosphodeoxyribose</a:t>
            </a:r>
            <a:r>
              <a:rPr lang="en-US" altLang="en-US" sz="2000" b="1" dirty="0">
                <a:latin typeface="Calibri" panose="020F0502020204030204" pitchFamily="34" charset="0"/>
                <a:cs typeface="Calibri" panose="020F0502020204030204" pitchFamily="34" charset="0"/>
              </a:rPr>
              <a:t> backbone, and thermal fluctuation can produce bending, stretching, and unpairing (melting) of the strands. </a:t>
            </a:r>
          </a:p>
          <a:p>
            <a:pPr algn="just">
              <a:lnSpc>
                <a:spcPct val="70000"/>
              </a:lnSpc>
              <a:spcBef>
                <a:spcPct val="50000"/>
              </a:spcBef>
            </a:pPr>
            <a:r>
              <a:rPr lang="en-US" altLang="en-US" sz="2000" b="1" dirty="0">
                <a:latin typeface="Calibri" panose="020F0502020204030204" pitchFamily="34" charset="0"/>
                <a:cs typeface="Calibri" panose="020F0502020204030204" pitchFamily="34" charset="0"/>
              </a:rPr>
              <a:t>Many significant deviations from the Watson-Crick DNA structure are found in cellular DNA, some or all of which may be important in DNA metabolism. Note that these structural variations generally do not affect the fundamental properties of DNA, such as strand complementarity, antiparallel strands, and the requirement for A/T and G/C base pairs. </a:t>
            </a:r>
          </a:p>
          <a:p>
            <a:pPr algn="just">
              <a:lnSpc>
                <a:spcPct val="70000"/>
              </a:lnSpc>
              <a:spcBef>
                <a:spcPct val="50000"/>
              </a:spcBef>
            </a:pPr>
            <a:r>
              <a:rPr lang="en-US" altLang="en-US" sz="2000" b="1" dirty="0">
                <a:latin typeface="Calibri" panose="020F0502020204030204" pitchFamily="34" charset="0"/>
                <a:cs typeface="Calibri" panose="020F0502020204030204" pitchFamily="34" charset="0"/>
              </a:rPr>
              <a:t>Structural variations in DNA are due to three things: the different possible conformations of the deoxyribose, rotation about the contiguous bonds that make up the </a:t>
            </a:r>
            <a:r>
              <a:rPr lang="en-US" altLang="en-US" sz="2000" b="1" dirty="0" err="1">
                <a:latin typeface="Calibri" panose="020F0502020204030204" pitchFamily="34" charset="0"/>
                <a:cs typeface="Calibri" panose="020F0502020204030204" pitchFamily="34" charset="0"/>
              </a:rPr>
              <a:t>phosphodeoxyribose</a:t>
            </a:r>
            <a:r>
              <a:rPr lang="en-US" altLang="en-US" sz="2000" b="1" dirty="0">
                <a:latin typeface="Calibri" panose="020F0502020204030204" pitchFamily="34" charset="0"/>
                <a:cs typeface="Calibri" panose="020F0502020204030204" pitchFamily="34" charset="0"/>
              </a:rPr>
              <a:t> backbone, and free rotation about the C-1’-</a:t>
            </a:r>
            <a:r>
              <a:rPr lang="en-US" altLang="en-US" sz="2000" b="1" i="1" dirty="0">
                <a:latin typeface="Calibri" panose="020F0502020204030204" pitchFamily="34" charset="0"/>
                <a:cs typeface="Calibri" panose="020F0502020204030204" pitchFamily="34" charset="0"/>
              </a:rPr>
              <a:t>N</a:t>
            </a:r>
            <a:r>
              <a:rPr lang="en-US" altLang="en-US" sz="2000" b="1" dirty="0">
                <a:latin typeface="Calibri" panose="020F0502020204030204" pitchFamily="34" charset="0"/>
                <a:cs typeface="Calibri" panose="020F0502020204030204" pitchFamily="34" charset="0"/>
              </a:rPr>
              <a:t>-glycosyl bond (Fig. 8-16b). Because of steric constraints, purines in purine nucleotides are restricted to two stable conformations with respect to deoxyribose, called </a:t>
            </a:r>
            <a:r>
              <a:rPr lang="en-US" altLang="en-US" sz="2000" b="1" dirty="0" err="1">
                <a:latin typeface="Calibri" panose="020F0502020204030204" pitchFamily="34" charset="0"/>
                <a:cs typeface="Calibri" panose="020F0502020204030204" pitchFamily="34" charset="0"/>
              </a:rPr>
              <a:t>syn</a:t>
            </a:r>
            <a:r>
              <a:rPr lang="en-US" altLang="en-US" sz="2000" b="1" dirty="0">
                <a:latin typeface="Calibri" panose="020F0502020204030204" pitchFamily="34" charset="0"/>
                <a:cs typeface="Calibri" panose="020F0502020204030204" pitchFamily="34" charset="0"/>
              </a:rPr>
              <a:t> and anti. </a:t>
            </a:r>
          </a:p>
          <a:p>
            <a:pPr algn="just">
              <a:lnSpc>
                <a:spcPct val="70000"/>
              </a:lnSpc>
              <a:spcBef>
                <a:spcPct val="50000"/>
              </a:spcBef>
            </a:pPr>
            <a:r>
              <a:rPr lang="en-US" altLang="en-US" sz="2000" b="1" dirty="0">
                <a:latin typeface="Calibri" panose="020F0502020204030204" pitchFamily="34" charset="0"/>
                <a:cs typeface="Calibri" panose="020F0502020204030204" pitchFamily="34" charset="0"/>
              </a:rPr>
              <a:t>Pyrimidines generally are restricted to the anti conformation because of steric interference between the sugar and the carbonyl oxygen at C-2 of the pyrimidine.</a:t>
            </a:r>
          </a:p>
        </p:txBody>
      </p:sp>
    </p:spTree>
    <p:extLst>
      <p:ext uri="{BB962C8B-B14F-4D97-AF65-F5344CB8AC3E}">
        <p14:creationId xmlns:p14="http://schemas.microsoft.com/office/powerpoint/2010/main" val="3145081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figure_08_17_01">
            <a:extLst>
              <a:ext uri="{FF2B5EF4-FFF2-40B4-BE49-F238E27FC236}">
                <a16:creationId xmlns:a16="http://schemas.microsoft.com/office/drawing/2014/main" id="{1EB8A8E4-C0A5-42AC-BB32-681FB341E4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b="6970"/>
          <a:stretch>
            <a:fillRect/>
          </a:stretch>
        </p:blipFill>
        <p:spPr bwMode="auto">
          <a:xfrm>
            <a:off x="5334000" y="838200"/>
            <a:ext cx="3503613" cy="556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23" name="Text Box 3">
            <a:extLst>
              <a:ext uri="{FF2B5EF4-FFF2-40B4-BE49-F238E27FC236}">
                <a16:creationId xmlns:a16="http://schemas.microsoft.com/office/drawing/2014/main" id="{AC9DFF9E-2679-4354-A6FC-2D9796BB6C81}"/>
              </a:ext>
            </a:extLst>
          </p:cNvPr>
          <p:cNvSpPr txBox="1">
            <a:spLocks noChangeArrowheads="1"/>
          </p:cNvSpPr>
          <p:nvPr/>
        </p:nvSpPr>
        <p:spPr bwMode="auto">
          <a:xfrm>
            <a:off x="0" y="152400"/>
            <a:ext cx="9144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lang="en-US" altLang="en-US" sz="3200" b="1" dirty="0">
                <a:solidFill>
                  <a:srgbClr val="FF0000"/>
                </a:solidFill>
                <a:latin typeface="Calibri" panose="020F0502020204030204" pitchFamily="34" charset="0"/>
                <a:cs typeface="Calibri" panose="020F0502020204030204" pitchFamily="34" charset="0"/>
              </a:rPr>
              <a:t>The A, B, and Z Forms of DNA </a:t>
            </a:r>
          </a:p>
        </p:txBody>
      </p:sp>
      <p:sp>
        <p:nvSpPr>
          <p:cNvPr id="56324" name="Text Box 4">
            <a:extLst>
              <a:ext uri="{FF2B5EF4-FFF2-40B4-BE49-F238E27FC236}">
                <a16:creationId xmlns:a16="http://schemas.microsoft.com/office/drawing/2014/main" id="{138B842D-ECB3-435D-B3E9-A66374ECB99D}"/>
              </a:ext>
            </a:extLst>
          </p:cNvPr>
          <p:cNvSpPr txBox="1">
            <a:spLocks noChangeArrowheads="1"/>
          </p:cNvSpPr>
          <p:nvPr/>
        </p:nvSpPr>
        <p:spPr bwMode="auto">
          <a:xfrm>
            <a:off x="152400" y="838200"/>
            <a:ext cx="5029200" cy="5386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just">
              <a:lnSpc>
                <a:spcPct val="80000"/>
              </a:lnSpc>
              <a:spcBef>
                <a:spcPct val="50000"/>
              </a:spcBef>
            </a:pPr>
            <a:r>
              <a:rPr lang="en-US" altLang="en-US" sz="2000" b="1" dirty="0">
                <a:latin typeface="Calibri" panose="020F0502020204030204" pitchFamily="34" charset="0"/>
                <a:cs typeface="Calibri" panose="020F0502020204030204" pitchFamily="34" charset="0"/>
              </a:rPr>
              <a:t>The Watson-Crick structure of DNA is also referred to as B-form DNA, or B-DNA. </a:t>
            </a:r>
          </a:p>
          <a:p>
            <a:pPr algn="just">
              <a:lnSpc>
                <a:spcPct val="80000"/>
              </a:lnSpc>
              <a:spcBef>
                <a:spcPct val="50000"/>
              </a:spcBef>
            </a:pPr>
            <a:r>
              <a:rPr lang="en-US" altLang="en-US" sz="2000" b="1" dirty="0">
                <a:latin typeface="Calibri" panose="020F0502020204030204" pitchFamily="34" charset="0"/>
                <a:cs typeface="Calibri" panose="020F0502020204030204" pitchFamily="34" charset="0"/>
              </a:rPr>
              <a:t>B-DNA is the most stable structure for a random-sequence DNA molecule under physiological conditions and is therefore the standard structural reference in any study of the properties of DNA. </a:t>
            </a:r>
          </a:p>
          <a:p>
            <a:pPr algn="just">
              <a:lnSpc>
                <a:spcPct val="80000"/>
              </a:lnSpc>
              <a:spcBef>
                <a:spcPct val="50000"/>
              </a:spcBef>
            </a:pPr>
            <a:r>
              <a:rPr lang="en-US" altLang="en-US" sz="2000" b="1" dirty="0">
                <a:latin typeface="Calibri" panose="020F0502020204030204" pitchFamily="34" charset="0"/>
                <a:cs typeface="Calibri" panose="020F0502020204030204" pitchFamily="34" charset="0"/>
              </a:rPr>
              <a:t>Two structural variants that have been well characterized in crystal structures are the A- and Z-forms of DNA. </a:t>
            </a:r>
          </a:p>
          <a:p>
            <a:pPr algn="just">
              <a:lnSpc>
                <a:spcPct val="80000"/>
              </a:lnSpc>
              <a:spcBef>
                <a:spcPct val="50000"/>
              </a:spcBef>
            </a:pPr>
            <a:r>
              <a:rPr lang="en-US" altLang="en-US" sz="2000" b="1" dirty="0">
                <a:latin typeface="Calibri" panose="020F0502020204030204" pitchFamily="34" charset="0"/>
                <a:cs typeface="Calibri" panose="020F0502020204030204" pitchFamily="34" charset="0"/>
              </a:rPr>
              <a:t>In general, A-DNA is a dehydrated form of DNA that  may not occur in cells. </a:t>
            </a:r>
          </a:p>
          <a:p>
            <a:pPr algn="just">
              <a:lnSpc>
                <a:spcPct val="80000"/>
              </a:lnSpc>
              <a:spcBef>
                <a:spcPct val="50000"/>
              </a:spcBef>
            </a:pPr>
            <a:r>
              <a:rPr lang="en-US" altLang="en-US" sz="2000" b="1" dirty="0">
                <a:latin typeface="Calibri" panose="020F0502020204030204" pitchFamily="34" charset="0"/>
                <a:cs typeface="Calibri" panose="020F0502020204030204" pitchFamily="34" charset="0"/>
              </a:rPr>
              <a:t>A similar type of structure does occur in double helical RNA. There is evidence for some short tracts of Z-DNA in bacterial and eukaryotic cells. These Z-DNA tracts may play a role (as yet unidentified) in regulating the expression of some genes or in genetic recombination.</a:t>
            </a:r>
          </a:p>
        </p:txBody>
      </p:sp>
    </p:spTree>
    <p:extLst>
      <p:ext uri="{BB962C8B-B14F-4D97-AF65-F5344CB8AC3E}">
        <p14:creationId xmlns:p14="http://schemas.microsoft.com/office/powerpoint/2010/main" val="25310465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figure_08_17_02">
            <a:extLst>
              <a:ext uri="{FF2B5EF4-FFF2-40B4-BE49-F238E27FC236}">
                <a16:creationId xmlns:a16="http://schemas.microsoft.com/office/drawing/2014/main" id="{727921CE-42DC-45A4-8B5A-F6DF03D1FF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b="7489"/>
          <a:stretch>
            <a:fillRect/>
          </a:stretch>
        </p:blipFill>
        <p:spPr bwMode="auto">
          <a:xfrm>
            <a:off x="1828800" y="3124200"/>
            <a:ext cx="5407025" cy="357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71" name="Text Box 3">
            <a:extLst>
              <a:ext uri="{FF2B5EF4-FFF2-40B4-BE49-F238E27FC236}">
                <a16:creationId xmlns:a16="http://schemas.microsoft.com/office/drawing/2014/main" id="{C5B231ED-AFE8-439E-B5FD-CBD5A43ACB4A}"/>
              </a:ext>
            </a:extLst>
          </p:cNvPr>
          <p:cNvSpPr txBox="1">
            <a:spLocks noChangeArrowheads="1"/>
          </p:cNvSpPr>
          <p:nvPr/>
        </p:nvSpPr>
        <p:spPr bwMode="auto">
          <a:xfrm>
            <a:off x="-39688" y="258762"/>
            <a:ext cx="9144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lang="en-US" altLang="en-US" sz="3200" b="1" dirty="0">
                <a:solidFill>
                  <a:srgbClr val="FF0000"/>
                </a:solidFill>
                <a:latin typeface="Calibri" panose="020F0502020204030204" pitchFamily="34" charset="0"/>
                <a:cs typeface="Calibri" panose="020F0502020204030204" pitchFamily="34" charset="0"/>
              </a:rPr>
              <a:t>The A, B, and Z Forms of DNA</a:t>
            </a:r>
          </a:p>
        </p:txBody>
      </p:sp>
      <p:sp>
        <p:nvSpPr>
          <p:cNvPr id="58372" name="Text Box 4">
            <a:extLst>
              <a:ext uri="{FF2B5EF4-FFF2-40B4-BE49-F238E27FC236}">
                <a16:creationId xmlns:a16="http://schemas.microsoft.com/office/drawing/2014/main" id="{683A7318-7693-4D1E-B07A-C8A178EBFD3A}"/>
              </a:ext>
            </a:extLst>
          </p:cNvPr>
          <p:cNvSpPr txBox="1">
            <a:spLocks noChangeArrowheads="1"/>
          </p:cNvSpPr>
          <p:nvPr/>
        </p:nvSpPr>
        <p:spPr bwMode="auto">
          <a:xfrm>
            <a:off x="304800" y="838200"/>
            <a:ext cx="8686800" cy="2092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just">
              <a:spcBef>
                <a:spcPct val="50000"/>
              </a:spcBef>
            </a:pPr>
            <a:r>
              <a:rPr lang="en-US" altLang="en-US" sz="2000" b="1" dirty="0">
                <a:latin typeface="Calibri" panose="020F0502020204030204" pitchFamily="34" charset="0"/>
                <a:cs typeface="Calibri" panose="020F0502020204030204" pitchFamily="34" charset="0"/>
              </a:rPr>
              <a:t>The DNA backbone of Z-DNA takes on a zigzag conformation. Certain nucleotide sequences fold into left-handed Z helices much more readily than others. </a:t>
            </a:r>
          </a:p>
          <a:p>
            <a:pPr algn="just">
              <a:spcBef>
                <a:spcPct val="50000"/>
              </a:spcBef>
            </a:pPr>
            <a:r>
              <a:rPr lang="en-US" altLang="en-US" sz="2000" b="1" dirty="0">
                <a:latin typeface="Calibri" panose="020F0502020204030204" pitchFamily="34" charset="0"/>
                <a:cs typeface="Calibri" panose="020F0502020204030204" pitchFamily="34" charset="0"/>
              </a:rPr>
              <a:t>Prominent examples are sequences in which p</a:t>
            </a:r>
            <a:r>
              <a:rPr lang="en-US" altLang="en-US" sz="2000" dirty="0">
                <a:latin typeface="Calibri" panose="020F0502020204030204" pitchFamily="34" charset="0"/>
                <a:cs typeface="Calibri" panose="020F0502020204030204" pitchFamily="34" charset="0"/>
              </a:rPr>
              <a:t>yr</a:t>
            </a:r>
            <a:r>
              <a:rPr lang="en-US" altLang="en-US" sz="2000" b="1" dirty="0">
                <a:latin typeface="Calibri" panose="020F0502020204030204" pitchFamily="34" charset="0"/>
                <a:cs typeface="Calibri" panose="020F0502020204030204" pitchFamily="34" charset="0"/>
              </a:rPr>
              <a:t>imidines alternate with purines, especially alternating C and G or 5-methyl-C and G residues. To form the left-handed helix in Z-DNA, the purine residues flip to the </a:t>
            </a:r>
            <a:r>
              <a:rPr lang="en-US" altLang="en-US" sz="2000" b="1" dirty="0" err="1">
                <a:latin typeface="Calibri" panose="020F0502020204030204" pitchFamily="34" charset="0"/>
                <a:cs typeface="Calibri" panose="020F0502020204030204" pitchFamily="34" charset="0"/>
              </a:rPr>
              <a:t>syn</a:t>
            </a:r>
            <a:r>
              <a:rPr lang="en-US" altLang="en-US" sz="2000" b="1" dirty="0">
                <a:latin typeface="Calibri" panose="020F0502020204030204" pitchFamily="34" charset="0"/>
                <a:cs typeface="Calibri" panose="020F0502020204030204" pitchFamily="34" charset="0"/>
              </a:rPr>
              <a:t> conformation, alternating with pyrimidines in the anti conformation.</a:t>
            </a:r>
          </a:p>
        </p:txBody>
      </p:sp>
    </p:spTree>
    <p:extLst>
      <p:ext uri="{BB962C8B-B14F-4D97-AF65-F5344CB8AC3E}">
        <p14:creationId xmlns:p14="http://schemas.microsoft.com/office/powerpoint/2010/main" val="39743563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figure_08_18">
            <a:extLst>
              <a:ext uri="{FF2B5EF4-FFF2-40B4-BE49-F238E27FC236}">
                <a16:creationId xmlns:a16="http://schemas.microsoft.com/office/drawing/2014/main" id="{5C4A57BA-CE62-4305-913D-04552F082F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b="7504"/>
          <a:stretch>
            <a:fillRect/>
          </a:stretch>
        </p:blipFill>
        <p:spPr bwMode="auto">
          <a:xfrm>
            <a:off x="2971800" y="4343400"/>
            <a:ext cx="3273425"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19" name="Text Box 3">
            <a:extLst>
              <a:ext uri="{FF2B5EF4-FFF2-40B4-BE49-F238E27FC236}">
                <a16:creationId xmlns:a16="http://schemas.microsoft.com/office/drawing/2014/main" id="{216B5893-0CCD-4D16-967C-A283E1BA6F1E}"/>
              </a:ext>
            </a:extLst>
          </p:cNvPr>
          <p:cNvSpPr txBox="1">
            <a:spLocks noChangeArrowheads="1"/>
          </p:cNvSpPr>
          <p:nvPr/>
        </p:nvSpPr>
        <p:spPr bwMode="auto">
          <a:xfrm>
            <a:off x="0" y="304800"/>
            <a:ext cx="9144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lang="en-US" altLang="en-US" sz="3200" b="1" dirty="0">
                <a:solidFill>
                  <a:schemeClr val="accent6"/>
                </a:solidFill>
                <a:latin typeface="Calibri" panose="020F0502020204030204" pitchFamily="34" charset="0"/>
                <a:cs typeface="Calibri" panose="020F0502020204030204" pitchFamily="34" charset="0"/>
              </a:rPr>
              <a:t>DNA Palindromes and Mirror Repeats </a:t>
            </a:r>
          </a:p>
        </p:txBody>
      </p:sp>
      <p:sp>
        <p:nvSpPr>
          <p:cNvPr id="60420" name="Text Box 4">
            <a:extLst>
              <a:ext uri="{FF2B5EF4-FFF2-40B4-BE49-F238E27FC236}">
                <a16:creationId xmlns:a16="http://schemas.microsoft.com/office/drawing/2014/main" id="{BEA4FCF3-8BFC-456E-BCED-7D9B535F355E}"/>
              </a:ext>
            </a:extLst>
          </p:cNvPr>
          <p:cNvSpPr txBox="1">
            <a:spLocks noChangeArrowheads="1"/>
          </p:cNvSpPr>
          <p:nvPr/>
        </p:nvSpPr>
        <p:spPr bwMode="auto">
          <a:xfrm>
            <a:off x="381000" y="914400"/>
            <a:ext cx="8610600" cy="3354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just">
              <a:lnSpc>
                <a:spcPct val="80000"/>
              </a:lnSpc>
              <a:spcBef>
                <a:spcPct val="50000"/>
              </a:spcBef>
            </a:pPr>
            <a:r>
              <a:rPr lang="en-US" altLang="en-US" sz="2000" b="1" dirty="0">
                <a:latin typeface="Calibri" panose="020F0502020204030204" pitchFamily="34" charset="0"/>
                <a:cs typeface="Calibri" panose="020F0502020204030204" pitchFamily="34" charset="0"/>
              </a:rPr>
              <a:t>It is thought that other sequence-dependent structural variations found in larger chromosomes may affect the function and metabolism of the DNA segments in their immediate vicinity. A rather common type of such DNA sequence is a palindrome. </a:t>
            </a:r>
          </a:p>
          <a:p>
            <a:pPr algn="just">
              <a:lnSpc>
                <a:spcPct val="80000"/>
              </a:lnSpc>
              <a:spcBef>
                <a:spcPct val="50000"/>
              </a:spcBef>
            </a:pPr>
            <a:r>
              <a:rPr lang="en-US" altLang="en-US" sz="2000" b="1" dirty="0">
                <a:solidFill>
                  <a:srgbClr val="C00000"/>
                </a:solidFill>
                <a:latin typeface="Calibri" panose="020F0502020204030204" pitchFamily="34" charset="0"/>
                <a:cs typeface="Calibri" panose="020F0502020204030204" pitchFamily="34" charset="0"/>
              </a:rPr>
              <a:t>A palindrome is a word, phrase, or sentence that is spelled identically read either forward or backward. </a:t>
            </a:r>
          </a:p>
          <a:p>
            <a:pPr algn="just">
              <a:lnSpc>
                <a:spcPct val="80000"/>
              </a:lnSpc>
              <a:spcBef>
                <a:spcPct val="50000"/>
              </a:spcBef>
            </a:pPr>
            <a:r>
              <a:rPr lang="en-US" altLang="en-US" sz="2000" b="1" dirty="0">
                <a:latin typeface="Calibri" panose="020F0502020204030204" pitchFamily="34" charset="0"/>
                <a:cs typeface="Calibri" panose="020F0502020204030204" pitchFamily="34" charset="0"/>
              </a:rPr>
              <a:t>A example is the word </a:t>
            </a:r>
            <a:r>
              <a:rPr lang="en-US" altLang="en-US" sz="2000" b="1" dirty="0">
                <a:highlight>
                  <a:srgbClr val="FFFF00"/>
                </a:highlight>
                <a:latin typeface="Calibri" panose="020F0502020204030204" pitchFamily="34" charset="0"/>
                <a:cs typeface="Calibri" panose="020F0502020204030204" pitchFamily="34" charset="0"/>
              </a:rPr>
              <a:t>ROTATOR</a:t>
            </a:r>
            <a:r>
              <a:rPr lang="en-US" altLang="en-US" sz="2000" b="1" dirty="0">
                <a:latin typeface="Calibri" panose="020F0502020204030204" pitchFamily="34" charset="0"/>
                <a:cs typeface="Calibri" panose="020F0502020204030204" pitchFamily="34" charset="0"/>
              </a:rPr>
              <a:t>. The term is applied to regions of DNA with inverted repeats of base sequence having twofold symmetry over two strands of DNA. Such sequences have the potential to form unique DNA structures. When the inverted repeat occurs within each individual strand of the DNA, the sequence is called a mirror repeat. Mirror repeats cannot form the same types of structures as DNA palindromes.</a:t>
            </a:r>
          </a:p>
        </p:txBody>
      </p:sp>
    </p:spTree>
    <p:extLst>
      <p:ext uri="{BB962C8B-B14F-4D97-AF65-F5344CB8AC3E}">
        <p14:creationId xmlns:p14="http://schemas.microsoft.com/office/powerpoint/2010/main" val="723385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عنصر نائب للتذييل 4"/>
          <p:cNvSpPr>
            <a:spLocks noGrp="1"/>
          </p:cNvSpPr>
          <p:nvPr>
            <p:ph type="ftr" sz="quarter" idx="11"/>
          </p:nvPr>
        </p:nvSpPr>
        <p:spPr>
          <a:xfrm>
            <a:off x="3124200" y="6248400"/>
            <a:ext cx="3962400" cy="457200"/>
          </a:xfrm>
          <a:noFill/>
        </p:spPr>
        <p:txBody>
          <a:bodyPr/>
          <a:lstStyle/>
          <a:p>
            <a:r>
              <a:rPr lang="en-CA" altLang="en-US" dirty="0">
                <a:latin typeface="Arial" charset="0"/>
              </a:rPr>
              <a:t>Based on McMurry, Organic Chemistry, Chapter 28, 6th edition, (c) 2003 </a:t>
            </a:r>
          </a:p>
        </p:txBody>
      </p:sp>
      <p:sp>
        <p:nvSpPr>
          <p:cNvPr id="38915" name="عنصر نائب لرقم الشريحة 5"/>
          <p:cNvSpPr>
            <a:spLocks noGrp="1"/>
          </p:cNvSpPr>
          <p:nvPr>
            <p:ph type="sldNum" sz="quarter" idx="12"/>
          </p:nvPr>
        </p:nvSpPr>
        <p:spPr>
          <a:noFill/>
        </p:spPr>
        <p:txBody>
          <a:bodyPr/>
          <a:lstStyle/>
          <a:p>
            <a:fld id="{847C17F7-1C64-4821-B119-5EEC21FEE6DC}" type="slidenum">
              <a:rPr lang="en-CA" altLang="en-US">
                <a:latin typeface="Arial" charset="0"/>
              </a:rPr>
              <a:pPr/>
              <a:t>5</a:t>
            </a:fld>
            <a:endParaRPr lang="en-CA" altLang="en-US">
              <a:latin typeface="Arial" charset="0"/>
            </a:endParaRPr>
          </a:p>
        </p:txBody>
      </p:sp>
      <p:sp>
        <p:nvSpPr>
          <p:cNvPr id="38916" name="Rectangle 2"/>
          <p:cNvSpPr>
            <a:spLocks noGrp="1" noChangeArrowheads="1"/>
          </p:cNvSpPr>
          <p:nvPr>
            <p:ph type="title"/>
          </p:nvPr>
        </p:nvSpPr>
        <p:spPr>
          <a:xfrm>
            <a:off x="647700" y="152400"/>
            <a:ext cx="7772400" cy="1143000"/>
          </a:xfrm>
        </p:spPr>
        <p:txBody>
          <a:bodyPr/>
          <a:lstStyle/>
          <a:p>
            <a:pPr eaLnBrk="1" hangingPunct="1"/>
            <a:r>
              <a:rPr lang="en-US" sz="4000" dirty="0"/>
              <a:t>The Difference in the Strands</a:t>
            </a:r>
          </a:p>
        </p:txBody>
      </p:sp>
      <p:sp>
        <p:nvSpPr>
          <p:cNvPr id="38917" name="Rectangle 3"/>
          <p:cNvSpPr>
            <a:spLocks noGrp="1" noChangeArrowheads="1"/>
          </p:cNvSpPr>
          <p:nvPr>
            <p:ph type="body" idx="1"/>
          </p:nvPr>
        </p:nvSpPr>
        <p:spPr>
          <a:xfrm>
            <a:off x="885092" y="1582615"/>
            <a:ext cx="7543800" cy="4343400"/>
          </a:xfrm>
          <a:solidFill>
            <a:schemeClr val="accent3"/>
          </a:solidFill>
        </p:spPr>
        <p:txBody>
          <a:bodyPr>
            <a:normAutofit/>
          </a:bodyPr>
          <a:lstStyle/>
          <a:p>
            <a:pPr eaLnBrk="1" hangingPunct="1">
              <a:lnSpc>
                <a:spcPct val="90000"/>
              </a:lnSpc>
            </a:pPr>
            <a:r>
              <a:rPr lang="en-US" dirty="0">
                <a:latin typeface="Calibri" panose="020F0502020204030204" pitchFamily="34" charset="0"/>
                <a:cs typeface="Calibri" panose="020F0502020204030204" pitchFamily="34" charset="0"/>
              </a:rPr>
              <a:t>The strands of DNA are complementary because of H-bonding</a:t>
            </a:r>
          </a:p>
          <a:p>
            <a:pPr eaLnBrk="1" hangingPunct="1">
              <a:lnSpc>
                <a:spcPct val="90000"/>
              </a:lnSpc>
            </a:pPr>
            <a:r>
              <a:rPr lang="en-US" dirty="0">
                <a:latin typeface="Calibri" panose="020F0502020204030204" pitchFamily="34" charset="0"/>
                <a:cs typeface="Calibri" panose="020F0502020204030204" pitchFamily="34" charset="0"/>
              </a:rPr>
              <a:t>Whenever a G occurs in one strand, a C occurs opposite it in the other strand</a:t>
            </a:r>
          </a:p>
          <a:p>
            <a:pPr eaLnBrk="1" hangingPunct="1">
              <a:lnSpc>
                <a:spcPct val="90000"/>
              </a:lnSpc>
            </a:pPr>
            <a:r>
              <a:rPr lang="en-US" dirty="0">
                <a:latin typeface="Calibri" panose="020F0502020204030204" pitchFamily="34" charset="0"/>
                <a:cs typeface="Calibri" panose="020F0502020204030204" pitchFamily="34" charset="0"/>
              </a:rPr>
              <a:t>When an A occurs in one strand, a T occurs in the other</a:t>
            </a:r>
          </a:p>
        </p:txBody>
      </p:sp>
    </p:spTree>
    <p:extLst>
      <p:ext uri="{BB962C8B-B14F-4D97-AF65-F5344CB8AC3E}">
        <p14:creationId xmlns:p14="http://schemas.microsoft.com/office/powerpoint/2010/main" val="3938564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figure_08_19a">
            <a:extLst>
              <a:ext uri="{FF2B5EF4-FFF2-40B4-BE49-F238E27FC236}">
                <a16:creationId xmlns:a16="http://schemas.microsoft.com/office/drawing/2014/main" id="{3991B7A7-F17F-4499-9F5C-2793240436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b="7260"/>
          <a:stretch>
            <a:fillRect/>
          </a:stretch>
        </p:blipFill>
        <p:spPr bwMode="auto">
          <a:xfrm>
            <a:off x="5867400" y="1066800"/>
            <a:ext cx="2892425" cy="197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68" name="Picture 4" descr="figure_08_19b">
            <a:extLst>
              <a:ext uri="{FF2B5EF4-FFF2-40B4-BE49-F238E27FC236}">
                <a16:creationId xmlns:a16="http://schemas.microsoft.com/office/drawing/2014/main" id="{5AA972FB-2525-44CC-BE15-60718B8BF5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b="6970"/>
          <a:stretch>
            <a:fillRect/>
          </a:stretch>
        </p:blipFill>
        <p:spPr bwMode="auto">
          <a:xfrm>
            <a:off x="5867400" y="3505200"/>
            <a:ext cx="2860675" cy="305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69" name="Text Box 5">
            <a:extLst>
              <a:ext uri="{FF2B5EF4-FFF2-40B4-BE49-F238E27FC236}">
                <a16:creationId xmlns:a16="http://schemas.microsoft.com/office/drawing/2014/main" id="{79982693-A312-4153-BB80-76C2D612FC79}"/>
              </a:ext>
            </a:extLst>
          </p:cNvPr>
          <p:cNvSpPr txBox="1">
            <a:spLocks noChangeArrowheads="1"/>
          </p:cNvSpPr>
          <p:nvPr/>
        </p:nvSpPr>
        <p:spPr bwMode="auto">
          <a:xfrm>
            <a:off x="0" y="304800"/>
            <a:ext cx="9144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lang="en-US" altLang="en-US" sz="3200" b="1" dirty="0">
                <a:solidFill>
                  <a:srgbClr val="C00000"/>
                </a:solidFill>
                <a:latin typeface="Calibri" panose="020F0502020204030204" pitchFamily="34" charset="0"/>
                <a:cs typeface="Calibri" panose="020F0502020204030204" pitchFamily="34" charset="0"/>
              </a:rPr>
              <a:t>DNA Palindromes and Mirror Repeats (II)</a:t>
            </a:r>
          </a:p>
        </p:txBody>
      </p:sp>
      <p:sp>
        <p:nvSpPr>
          <p:cNvPr id="62470" name="Text Box 6">
            <a:extLst>
              <a:ext uri="{FF2B5EF4-FFF2-40B4-BE49-F238E27FC236}">
                <a16:creationId xmlns:a16="http://schemas.microsoft.com/office/drawing/2014/main" id="{6A348DE3-9CCA-4D82-A255-F664F0480048}"/>
              </a:ext>
            </a:extLst>
          </p:cNvPr>
          <p:cNvSpPr txBox="1">
            <a:spLocks noChangeArrowheads="1"/>
          </p:cNvSpPr>
          <p:nvPr/>
        </p:nvSpPr>
        <p:spPr bwMode="auto">
          <a:xfrm>
            <a:off x="228600" y="990600"/>
            <a:ext cx="5562600" cy="5170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just">
              <a:spcBef>
                <a:spcPct val="50000"/>
              </a:spcBef>
            </a:pPr>
            <a:r>
              <a:rPr lang="en-US" altLang="en-US" sz="2000" b="1" dirty="0">
                <a:latin typeface="Calibri" panose="020F0502020204030204" pitchFamily="34" charset="0"/>
                <a:cs typeface="Calibri" panose="020F0502020204030204" pitchFamily="34" charset="0"/>
              </a:rPr>
              <a:t>DNA palindromes are self-complementary within each strand and therefore have the potential to form hairpin and cruciform (cross-shaped) structures. </a:t>
            </a:r>
          </a:p>
          <a:p>
            <a:pPr algn="just">
              <a:spcBef>
                <a:spcPct val="50000"/>
              </a:spcBef>
            </a:pPr>
            <a:r>
              <a:rPr lang="en-US" altLang="en-US" sz="2000" b="1" dirty="0">
                <a:latin typeface="Calibri" panose="020F0502020204030204" pitchFamily="34" charset="0"/>
                <a:cs typeface="Calibri" panose="020F0502020204030204" pitchFamily="34" charset="0"/>
              </a:rPr>
              <a:t>Sequences of these types are found in virtually every large DNA molecule and can encompass a few base pairs or thousands. </a:t>
            </a:r>
          </a:p>
          <a:p>
            <a:pPr algn="just">
              <a:spcBef>
                <a:spcPct val="50000"/>
              </a:spcBef>
            </a:pPr>
            <a:r>
              <a:rPr lang="en-US" altLang="en-US" sz="2000" b="1" dirty="0">
                <a:latin typeface="Calibri" panose="020F0502020204030204" pitchFamily="34" charset="0"/>
                <a:cs typeface="Calibri" panose="020F0502020204030204" pitchFamily="34" charset="0"/>
              </a:rPr>
              <a:t>The extent to which palindromes occur in </a:t>
            </a:r>
            <a:r>
              <a:rPr lang="en-US" altLang="en-US" sz="2000" b="1" dirty="0" err="1">
                <a:latin typeface="Calibri" panose="020F0502020204030204" pitchFamily="34" charset="0"/>
                <a:cs typeface="Calibri" panose="020F0502020204030204" pitchFamily="34" charset="0"/>
              </a:rPr>
              <a:t>cruciforms</a:t>
            </a:r>
            <a:r>
              <a:rPr lang="en-US" altLang="en-US" sz="2000" b="1" dirty="0">
                <a:latin typeface="Calibri" panose="020F0502020204030204" pitchFamily="34" charset="0"/>
                <a:cs typeface="Calibri" panose="020F0502020204030204" pitchFamily="34" charset="0"/>
              </a:rPr>
              <a:t> in cells is not known, although some cruciform structures have been demonstrated in vivo in </a:t>
            </a:r>
            <a:r>
              <a:rPr lang="en-US" altLang="en-US" sz="2000" b="1" i="1" dirty="0">
                <a:latin typeface="Calibri" panose="020F0502020204030204" pitchFamily="34" charset="0"/>
                <a:cs typeface="Calibri" panose="020F0502020204030204" pitchFamily="34" charset="0"/>
              </a:rPr>
              <a:t>E. coli</a:t>
            </a:r>
            <a:r>
              <a:rPr lang="en-US" altLang="en-US" sz="2000" b="1" dirty="0">
                <a:latin typeface="Calibri" panose="020F0502020204030204" pitchFamily="34" charset="0"/>
                <a:cs typeface="Calibri" panose="020F0502020204030204" pitchFamily="34" charset="0"/>
              </a:rPr>
              <a:t>. </a:t>
            </a:r>
          </a:p>
          <a:p>
            <a:pPr algn="just">
              <a:spcBef>
                <a:spcPct val="50000"/>
              </a:spcBef>
            </a:pPr>
            <a:r>
              <a:rPr lang="en-US" altLang="en-US" sz="2000" b="1" dirty="0">
                <a:latin typeface="Calibri" panose="020F0502020204030204" pitchFamily="34" charset="0"/>
                <a:cs typeface="Calibri" panose="020F0502020204030204" pitchFamily="34" charset="0"/>
              </a:rPr>
              <a:t>Self-complementary sequences cause isolated single strands of DNA (or RNA) in solution to fold into complex structures containing multiple hairpins.</a:t>
            </a:r>
          </a:p>
        </p:txBody>
      </p:sp>
    </p:spTree>
    <p:extLst>
      <p:ext uri="{BB962C8B-B14F-4D97-AF65-F5344CB8AC3E}">
        <p14:creationId xmlns:p14="http://schemas.microsoft.com/office/powerpoint/2010/main" val="17927407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figure_08_20a">
            <a:extLst>
              <a:ext uri="{FF2B5EF4-FFF2-40B4-BE49-F238E27FC236}">
                <a16:creationId xmlns:a16="http://schemas.microsoft.com/office/drawing/2014/main" id="{B18235DA-C31C-4366-AB86-3A3F479719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b="14836"/>
          <a:stretch>
            <a:fillRect/>
          </a:stretch>
        </p:blipFill>
        <p:spPr bwMode="auto">
          <a:xfrm>
            <a:off x="609600" y="4852988"/>
            <a:ext cx="4876800" cy="150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64" name="Text Box 4">
            <a:extLst>
              <a:ext uri="{FF2B5EF4-FFF2-40B4-BE49-F238E27FC236}">
                <a16:creationId xmlns:a16="http://schemas.microsoft.com/office/drawing/2014/main" id="{2091AF2E-812B-4596-BA5D-C485BD2D4E29}"/>
              </a:ext>
            </a:extLst>
          </p:cNvPr>
          <p:cNvSpPr txBox="1">
            <a:spLocks noChangeArrowheads="1"/>
          </p:cNvSpPr>
          <p:nvPr/>
        </p:nvSpPr>
        <p:spPr bwMode="auto">
          <a:xfrm>
            <a:off x="0" y="304800"/>
            <a:ext cx="9144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lang="en-US" altLang="en-US" sz="3200" b="1" dirty="0">
                <a:solidFill>
                  <a:srgbClr val="C00000"/>
                </a:solidFill>
                <a:latin typeface="Comic Sans MS" panose="030F0702030302020204" pitchFamily="66" charset="0"/>
              </a:rPr>
              <a:t>Triple-helical DNA </a:t>
            </a:r>
          </a:p>
        </p:txBody>
      </p:sp>
      <p:pic>
        <p:nvPicPr>
          <p:cNvPr id="66565" name="Picture 5" descr="figure_08_20b">
            <a:extLst>
              <a:ext uri="{FF2B5EF4-FFF2-40B4-BE49-F238E27FC236}">
                <a16:creationId xmlns:a16="http://schemas.microsoft.com/office/drawing/2014/main" id="{B1364854-4BF8-4A21-AE24-B0CB4A8587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b="6970"/>
          <a:stretch>
            <a:fillRect/>
          </a:stretch>
        </p:blipFill>
        <p:spPr bwMode="auto">
          <a:xfrm>
            <a:off x="6172200" y="4724400"/>
            <a:ext cx="2047875" cy="183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66" name="Text Box 6">
            <a:extLst>
              <a:ext uri="{FF2B5EF4-FFF2-40B4-BE49-F238E27FC236}">
                <a16:creationId xmlns:a16="http://schemas.microsoft.com/office/drawing/2014/main" id="{FBD094AA-B7B0-4AC4-A542-A728AA032228}"/>
              </a:ext>
            </a:extLst>
          </p:cNvPr>
          <p:cNvSpPr txBox="1">
            <a:spLocks noChangeArrowheads="1"/>
          </p:cNvSpPr>
          <p:nvPr/>
        </p:nvSpPr>
        <p:spPr bwMode="auto">
          <a:xfrm>
            <a:off x="304800" y="914400"/>
            <a:ext cx="8686800" cy="3477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altLang="en-US" sz="2000" b="1" dirty="0">
                <a:latin typeface="Calibri" panose="020F0502020204030204" pitchFamily="34" charset="0"/>
                <a:cs typeface="Calibri" panose="020F0502020204030204" pitchFamily="34" charset="0"/>
              </a:rPr>
              <a:t>Several unusual DNA structures involve three or four DNA strands. Nucleotides participating in a Watson-Crick base pair can form additional hydrogen bonds, particularly with functional groups in the major groove. </a:t>
            </a:r>
          </a:p>
          <a:p>
            <a:pPr>
              <a:spcBef>
                <a:spcPct val="50000"/>
              </a:spcBef>
            </a:pPr>
            <a:r>
              <a:rPr lang="en-US" altLang="en-US" sz="2000" b="1" dirty="0">
                <a:latin typeface="Calibri" panose="020F0502020204030204" pitchFamily="34" charset="0"/>
                <a:cs typeface="Calibri" panose="020F0502020204030204" pitchFamily="34" charset="0"/>
              </a:rPr>
              <a:t>For example, a cytidine residue if protonated can pair with a guanosine residue of a G/C base pair, and an thymidine can pair with the adenosine of an A/T pair. The N-7, </a:t>
            </a:r>
            <a:r>
              <a:rPr lang="en-US" altLang="en-US" sz="2000" b="1" i="1" dirty="0">
                <a:latin typeface="Calibri" panose="020F0502020204030204" pitchFamily="34" charset="0"/>
                <a:cs typeface="Calibri" panose="020F0502020204030204" pitchFamily="34" charset="0"/>
              </a:rPr>
              <a:t>O</a:t>
            </a:r>
            <a:r>
              <a:rPr lang="en-US" altLang="en-US" sz="2000" b="1" baseline="30000" dirty="0">
                <a:latin typeface="Calibri" panose="020F0502020204030204" pitchFamily="34" charset="0"/>
                <a:cs typeface="Calibri" panose="020F0502020204030204" pitchFamily="34" charset="0"/>
              </a:rPr>
              <a:t>6</a:t>
            </a:r>
            <a:r>
              <a:rPr lang="en-US" altLang="en-US" sz="2000" b="1" dirty="0">
                <a:latin typeface="Calibri" panose="020F0502020204030204" pitchFamily="34" charset="0"/>
                <a:cs typeface="Calibri" panose="020F0502020204030204" pitchFamily="34" charset="0"/>
              </a:rPr>
              <a:t>, and </a:t>
            </a:r>
            <a:r>
              <a:rPr lang="en-US" altLang="en-US" sz="2000" b="1" i="1" dirty="0">
                <a:latin typeface="Calibri" panose="020F0502020204030204" pitchFamily="34" charset="0"/>
                <a:cs typeface="Calibri" panose="020F0502020204030204" pitchFamily="34" charset="0"/>
              </a:rPr>
              <a:t>N</a:t>
            </a:r>
            <a:r>
              <a:rPr lang="en-US" altLang="en-US" sz="2000" b="1" baseline="30000" dirty="0">
                <a:latin typeface="Calibri" panose="020F0502020204030204" pitchFamily="34" charset="0"/>
                <a:cs typeface="Calibri" panose="020F0502020204030204" pitchFamily="34" charset="0"/>
              </a:rPr>
              <a:t>6</a:t>
            </a:r>
            <a:r>
              <a:rPr lang="en-US" altLang="en-US" sz="2000" b="1" dirty="0">
                <a:latin typeface="Calibri" panose="020F0502020204030204" pitchFamily="34" charset="0"/>
                <a:cs typeface="Calibri" panose="020F0502020204030204" pitchFamily="34" charset="0"/>
              </a:rPr>
              <a:t> of purines are the atoms that participate in the hydrogen bonding of triplex DNA. </a:t>
            </a:r>
          </a:p>
          <a:p>
            <a:pPr>
              <a:spcBef>
                <a:spcPct val="50000"/>
              </a:spcBef>
            </a:pPr>
            <a:r>
              <a:rPr lang="en-US" altLang="en-US" sz="2000" b="1" dirty="0">
                <a:latin typeface="Calibri" panose="020F0502020204030204" pitchFamily="34" charset="0"/>
                <a:cs typeface="Calibri" panose="020F0502020204030204" pitchFamily="34" charset="0"/>
              </a:rPr>
              <a:t>These atoms are often referred to as </a:t>
            </a:r>
            <a:r>
              <a:rPr lang="en-US" altLang="en-US" sz="2000" b="1" dirty="0" err="1">
                <a:latin typeface="Calibri" panose="020F0502020204030204" pitchFamily="34" charset="0"/>
                <a:cs typeface="Calibri" panose="020F0502020204030204" pitchFamily="34" charset="0"/>
              </a:rPr>
              <a:t>Hoogsteen</a:t>
            </a:r>
            <a:r>
              <a:rPr lang="en-US" altLang="en-US" sz="2000" b="1" dirty="0">
                <a:latin typeface="Calibri" panose="020F0502020204030204" pitchFamily="34" charset="0"/>
                <a:cs typeface="Calibri" panose="020F0502020204030204" pitchFamily="34" charset="0"/>
              </a:rPr>
              <a:t> positions, and the non-Watson-Crick pairing is called </a:t>
            </a:r>
            <a:r>
              <a:rPr lang="en-US" altLang="en-US" sz="2000" b="1" dirty="0" err="1">
                <a:latin typeface="Calibri" panose="020F0502020204030204" pitchFamily="34" charset="0"/>
                <a:cs typeface="Calibri" panose="020F0502020204030204" pitchFamily="34" charset="0"/>
              </a:rPr>
              <a:t>Hoogsteen</a:t>
            </a:r>
            <a:r>
              <a:rPr lang="en-US" altLang="en-US" sz="2000" b="1" dirty="0">
                <a:latin typeface="Calibri" panose="020F0502020204030204" pitchFamily="34" charset="0"/>
                <a:cs typeface="Calibri" panose="020F0502020204030204" pitchFamily="34" charset="0"/>
              </a:rPr>
              <a:t> pairing after their discoverer, Karst </a:t>
            </a:r>
            <a:r>
              <a:rPr lang="en-US" altLang="en-US" sz="2000" b="1" dirty="0" err="1">
                <a:latin typeface="Calibri" panose="020F0502020204030204" pitchFamily="34" charset="0"/>
                <a:cs typeface="Calibri" panose="020F0502020204030204" pitchFamily="34" charset="0"/>
              </a:rPr>
              <a:t>Hoogsteen</a:t>
            </a:r>
            <a:r>
              <a:rPr lang="en-US" altLang="en-US" sz="2000" b="1" dirty="0">
                <a:latin typeface="Calibri" panose="020F0502020204030204" pitchFamily="34" charset="0"/>
                <a:cs typeface="Calibri" panose="020F0502020204030204" pitchFamily="34" charset="0"/>
              </a:rPr>
              <a:t>. This type of base pairing allows the formation of triplex DNAs.</a:t>
            </a:r>
          </a:p>
        </p:txBody>
      </p:sp>
    </p:spTree>
    <p:extLst>
      <p:ext uri="{BB962C8B-B14F-4D97-AF65-F5344CB8AC3E}">
        <p14:creationId xmlns:p14="http://schemas.microsoft.com/office/powerpoint/2010/main" val="38958937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figure_08_20a">
            <a:extLst>
              <a:ext uri="{FF2B5EF4-FFF2-40B4-BE49-F238E27FC236}">
                <a16:creationId xmlns:a16="http://schemas.microsoft.com/office/drawing/2014/main" id="{48642D5C-E263-4FCA-B939-A27E53FFCA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b="14836"/>
          <a:stretch>
            <a:fillRect/>
          </a:stretch>
        </p:blipFill>
        <p:spPr bwMode="auto">
          <a:xfrm>
            <a:off x="609600" y="4876800"/>
            <a:ext cx="4876800" cy="150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259" name="Text Box 3">
            <a:extLst>
              <a:ext uri="{FF2B5EF4-FFF2-40B4-BE49-F238E27FC236}">
                <a16:creationId xmlns:a16="http://schemas.microsoft.com/office/drawing/2014/main" id="{C35614C8-13B4-4E08-A7FF-48BE6256832A}"/>
              </a:ext>
            </a:extLst>
          </p:cNvPr>
          <p:cNvSpPr txBox="1">
            <a:spLocks noChangeArrowheads="1"/>
          </p:cNvSpPr>
          <p:nvPr/>
        </p:nvSpPr>
        <p:spPr bwMode="auto">
          <a:xfrm>
            <a:off x="0" y="304800"/>
            <a:ext cx="9144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lang="en-US" altLang="en-US" sz="3200" b="1" dirty="0">
                <a:latin typeface="Calibri" panose="020F0502020204030204" pitchFamily="34" charset="0"/>
                <a:cs typeface="Calibri" panose="020F0502020204030204" pitchFamily="34" charset="0"/>
              </a:rPr>
              <a:t>Triple-helical DNA (II)</a:t>
            </a:r>
          </a:p>
        </p:txBody>
      </p:sp>
      <p:pic>
        <p:nvPicPr>
          <p:cNvPr id="96260" name="Picture 4" descr="figure_08_20b">
            <a:extLst>
              <a:ext uri="{FF2B5EF4-FFF2-40B4-BE49-F238E27FC236}">
                <a16:creationId xmlns:a16="http://schemas.microsoft.com/office/drawing/2014/main" id="{9459A931-8D80-4768-AFB8-6C5EBC3C33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b="6970"/>
          <a:stretch>
            <a:fillRect/>
          </a:stretch>
        </p:blipFill>
        <p:spPr bwMode="auto">
          <a:xfrm>
            <a:off x="6096000" y="4800600"/>
            <a:ext cx="1981200"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261" name="Text Box 5">
            <a:extLst>
              <a:ext uri="{FF2B5EF4-FFF2-40B4-BE49-F238E27FC236}">
                <a16:creationId xmlns:a16="http://schemas.microsoft.com/office/drawing/2014/main" id="{F4DD47E8-FDE8-4B8C-BF58-CF30381CAA8B}"/>
              </a:ext>
            </a:extLst>
          </p:cNvPr>
          <p:cNvSpPr txBox="1">
            <a:spLocks noChangeArrowheads="1"/>
          </p:cNvSpPr>
          <p:nvPr/>
        </p:nvSpPr>
        <p:spPr bwMode="auto">
          <a:xfrm>
            <a:off x="228600" y="838200"/>
            <a:ext cx="8763000" cy="3139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just">
              <a:lnSpc>
                <a:spcPct val="90000"/>
              </a:lnSpc>
              <a:spcBef>
                <a:spcPct val="50000"/>
              </a:spcBef>
            </a:pPr>
            <a:r>
              <a:rPr lang="en-US" altLang="en-US" sz="2000" b="1" dirty="0">
                <a:latin typeface="Calibri" panose="020F0502020204030204" pitchFamily="34" charset="0"/>
                <a:cs typeface="Calibri" panose="020F0502020204030204" pitchFamily="34" charset="0"/>
              </a:rPr>
              <a:t>Some triplex DNAs contain two pyrimidine strands and one purine strand. Others contain two purine strands and one pyrimidine strand. In Fig. below triple-helical DNA containing two pyrimidine strands (red and white; sequence TTCCT) and one purine strand (blue; sequence AAGGAA) are shown. The blue and white strands are antiparallel and are paired by normal Watson-Crick base pairs. The third (all pyrimidine strand) is parallel to the purine strand and paired through non-Watson-Crick hydrogen bonds. The triplexes shown in Fig. are most stable at low pH because the C/G</a:t>
            </a:r>
            <a:r>
              <a:rPr lang="en-US" altLang="en-US" sz="2000" b="1" baseline="30000" dirty="0">
                <a:latin typeface="Calibri" panose="020F0502020204030204" pitchFamily="34" charset="0"/>
                <a:cs typeface="Calibri" panose="020F0502020204030204" pitchFamily="34" charset="0"/>
              </a:rPr>
              <a:t>.</a:t>
            </a:r>
            <a:r>
              <a:rPr lang="en-US" altLang="en-US" sz="2000" b="1" dirty="0">
                <a:latin typeface="Calibri" panose="020F0502020204030204" pitchFamily="34" charset="0"/>
                <a:cs typeface="Calibri" panose="020F0502020204030204" pitchFamily="34" charset="0"/>
              </a:rPr>
              <a:t>C</a:t>
            </a:r>
            <a:r>
              <a:rPr lang="en-US" altLang="en-US" sz="2000" b="1" baseline="30000" dirty="0">
                <a:latin typeface="Calibri" panose="020F0502020204030204" pitchFamily="34" charset="0"/>
                <a:cs typeface="Calibri" panose="020F0502020204030204" pitchFamily="34" charset="0"/>
              </a:rPr>
              <a:t>+</a:t>
            </a:r>
            <a:r>
              <a:rPr lang="en-US" altLang="en-US" sz="2000" b="1" dirty="0">
                <a:latin typeface="Calibri" panose="020F0502020204030204" pitchFamily="34" charset="0"/>
                <a:cs typeface="Calibri" panose="020F0502020204030204" pitchFamily="34" charset="0"/>
              </a:rPr>
              <a:t> triplet requires a protonated cytosine. In the triplex, the </a:t>
            </a:r>
            <a:r>
              <a:rPr lang="en-US" altLang="en-US" sz="2000" b="1" dirty="0" err="1">
                <a:latin typeface="Calibri" panose="020F0502020204030204" pitchFamily="34" charset="0"/>
                <a:cs typeface="Calibri" panose="020F0502020204030204" pitchFamily="34" charset="0"/>
              </a:rPr>
              <a:t>pK</a:t>
            </a:r>
            <a:r>
              <a:rPr lang="en-US" altLang="en-US" sz="2000" b="1" baseline="-25000" dirty="0" err="1">
                <a:latin typeface="Calibri" panose="020F0502020204030204" pitchFamily="34" charset="0"/>
                <a:cs typeface="Calibri" panose="020F0502020204030204" pitchFamily="34" charset="0"/>
              </a:rPr>
              <a:t>a</a:t>
            </a:r>
            <a:r>
              <a:rPr lang="en-US" altLang="en-US" sz="2000" b="1" dirty="0">
                <a:latin typeface="Calibri" panose="020F0502020204030204" pitchFamily="34" charset="0"/>
                <a:cs typeface="Calibri" panose="020F0502020204030204" pitchFamily="34" charset="0"/>
              </a:rPr>
              <a:t> of this cytosine is &gt;7.5, which is raised considerably from its normal value of 4.2. Triplexes form most readily within long sequences containing only pyrimidines or only purines in a given strand.</a:t>
            </a:r>
          </a:p>
        </p:txBody>
      </p:sp>
    </p:spTree>
    <p:extLst>
      <p:ext uri="{BB962C8B-B14F-4D97-AF65-F5344CB8AC3E}">
        <p14:creationId xmlns:p14="http://schemas.microsoft.com/office/powerpoint/2010/main" val="4304571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figure_08_20c">
            <a:extLst>
              <a:ext uri="{FF2B5EF4-FFF2-40B4-BE49-F238E27FC236}">
                <a16:creationId xmlns:a16="http://schemas.microsoft.com/office/drawing/2014/main" id="{07EAB9FF-F6F9-4B45-B86C-B2E42950F2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b="6970"/>
          <a:stretch>
            <a:fillRect/>
          </a:stretch>
        </p:blipFill>
        <p:spPr bwMode="auto">
          <a:xfrm>
            <a:off x="685800" y="3048000"/>
            <a:ext cx="2133600" cy="206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59" name="Text Box 3">
            <a:extLst>
              <a:ext uri="{FF2B5EF4-FFF2-40B4-BE49-F238E27FC236}">
                <a16:creationId xmlns:a16="http://schemas.microsoft.com/office/drawing/2014/main" id="{1BFC9233-0F3A-41CB-A261-D4F73F36F01D}"/>
              </a:ext>
            </a:extLst>
          </p:cNvPr>
          <p:cNvSpPr txBox="1">
            <a:spLocks noChangeArrowheads="1"/>
          </p:cNvSpPr>
          <p:nvPr/>
        </p:nvSpPr>
        <p:spPr bwMode="auto">
          <a:xfrm>
            <a:off x="0" y="304800"/>
            <a:ext cx="9144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lang="en-US" altLang="en-US" sz="3200" b="1" dirty="0">
                <a:solidFill>
                  <a:srgbClr val="C00000"/>
                </a:solidFill>
                <a:latin typeface="Calibri" panose="020F0502020204030204" pitchFamily="34" charset="0"/>
                <a:cs typeface="Calibri" panose="020F0502020204030204" pitchFamily="34" charset="0"/>
              </a:rPr>
              <a:t>Tetraplex DNA</a:t>
            </a:r>
          </a:p>
        </p:txBody>
      </p:sp>
      <p:pic>
        <p:nvPicPr>
          <p:cNvPr id="70660" name="Picture 4" descr="figure_08_20d">
            <a:extLst>
              <a:ext uri="{FF2B5EF4-FFF2-40B4-BE49-F238E27FC236}">
                <a16:creationId xmlns:a16="http://schemas.microsoft.com/office/drawing/2014/main" id="{C3FBD777-77FC-4CE3-B6FD-DF60C32A3E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b="7614"/>
          <a:stretch>
            <a:fillRect/>
          </a:stretch>
        </p:blipFill>
        <p:spPr bwMode="auto">
          <a:xfrm>
            <a:off x="3200400" y="3276600"/>
            <a:ext cx="2514600" cy="163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1" name="Picture 5" descr="figure_08_20e">
            <a:extLst>
              <a:ext uri="{FF2B5EF4-FFF2-40B4-BE49-F238E27FC236}">
                <a16:creationId xmlns:a16="http://schemas.microsoft.com/office/drawing/2014/main" id="{BB486329-2DCD-4114-A849-B6DAB44262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b="7230"/>
          <a:stretch>
            <a:fillRect/>
          </a:stretch>
        </p:blipFill>
        <p:spPr bwMode="auto">
          <a:xfrm>
            <a:off x="6019800" y="3124200"/>
            <a:ext cx="2514600" cy="172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62" name="Text Box 6">
            <a:extLst>
              <a:ext uri="{FF2B5EF4-FFF2-40B4-BE49-F238E27FC236}">
                <a16:creationId xmlns:a16="http://schemas.microsoft.com/office/drawing/2014/main" id="{11903E6F-810D-4250-AB96-6B63DB6AD86E}"/>
              </a:ext>
            </a:extLst>
          </p:cNvPr>
          <p:cNvSpPr txBox="1">
            <a:spLocks noChangeArrowheads="1"/>
          </p:cNvSpPr>
          <p:nvPr/>
        </p:nvSpPr>
        <p:spPr bwMode="auto">
          <a:xfrm>
            <a:off x="457200" y="914400"/>
            <a:ext cx="8458200" cy="1631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altLang="en-US" sz="2000" b="1" dirty="0">
                <a:latin typeface="Calibri" panose="020F0502020204030204" pitchFamily="34" charset="0"/>
                <a:cs typeface="Calibri" panose="020F0502020204030204" pitchFamily="34" charset="0"/>
              </a:rPr>
              <a:t>Four DNA strands can also pair to form a tetraplex (quadruplex), but this occurs readily only for DNA sequences with a very high proportion of guanosine residues. The guanosine tetraplex, or G tetraplex, is quite stable over a wide range of conditions. The orientation of strands in the tetraplex can vary as shown in Fig. </a:t>
            </a:r>
          </a:p>
        </p:txBody>
      </p:sp>
    </p:spTree>
    <p:extLst>
      <p:ext uri="{BB962C8B-B14F-4D97-AF65-F5344CB8AC3E}">
        <p14:creationId xmlns:p14="http://schemas.microsoft.com/office/powerpoint/2010/main" val="6522781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rrowheads="1"/>
          </p:cNvSpPr>
          <p:nvPr>
            <p:ph type="title"/>
          </p:nvPr>
        </p:nvSpPr>
        <p:spPr>
          <a:xfrm>
            <a:off x="228600" y="0"/>
            <a:ext cx="8385175" cy="1431925"/>
          </a:xfrm>
          <a:solidFill>
            <a:schemeClr val="hlink"/>
          </a:solidFill>
        </p:spPr>
        <p:txBody>
          <a:bodyPr>
            <a:normAutofit fontScale="90000"/>
          </a:bodyPr>
          <a:lstStyle/>
          <a:p>
            <a:pPr algn="ctr" eaLnBrk="1" hangingPunct="1">
              <a:defRPr/>
            </a:pPr>
            <a:r>
              <a:rPr lang="en-US" sz="4800">
                <a:solidFill>
                  <a:srgbClr val="524BDF"/>
                </a:solidFill>
                <a:latin typeface="Comic Sans MS" pitchFamily="66" charset="0"/>
              </a:rPr>
              <a:t>RNA</a:t>
            </a:r>
            <a:r>
              <a:rPr lang="en-US" sz="4800">
                <a:latin typeface="Comic Sans MS" pitchFamily="66" charset="0"/>
              </a:rPr>
              <a:t> Nucleotides</a:t>
            </a:r>
            <a:br>
              <a:rPr lang="en-US" sz="4800">
                <a:latin typeface="Comic Sans MS" pitchFamily="66" charset="0"/>
              </a:rPr>
            </a:br>
            <a:r>
              <a:rPr lang="en-US" sz="4000">
                <a:solidFill>
                  <a:srgbClr val="FFFF00"/>
                </a:solidFill>
                <a:latin typeface="Comic Sans MS" pitchFamily="66" charset="0"/>
              </a:rPr>
              <a:t>Composition ( 3 parts):</a:t>
            </a:r>
          </a:p>
        </p:txBody>
      </p:sp>
      <p:sp>
        <p:nvSpPr>
          <p:cNvPr id="13315" name="Rectangle 3"/>
          <p:cNvSpPr>
            <a:spLocks noGrp="1" noRot="1" noChangeArrowheads="1"/>
          </p:cNvSpPr>
          <p:nvPr>
            <p:ph sz="quarter" idx="1"/>
          </p:nvPr>
        </p:nvSpPr>
        <p:spPr>
          <a:xfrm>
            <a:off x="381000" y="1676400"/>
            <a:ext cx="8464550" cy="4191000"/>
          </a:xfrm>
        </p:spPr>
        <p:txBody>
          <a:bodyPr>
            <a:normAutofit fontScale="92500" lnSpcReduction="10000"/>
          </a:bodyPr>
          <a:lstStyle/>
          <a:p>
            <a:pPr eaLnBrk="1" hangingPunct="1">
              <a:lnSpc>
                <a:spcPct val="90000"/>
              </a:lnSpc>
              <a:buFont typeface="Wingdings" pitchFamily="2" charset="2"/>
              <a:buNone/>
              <a:defRPr/>
            </a:pPr>
            <a:r>
              <a:rPr lang="en-US" sz="3600" b="1">
                <a:latin typeface="Comic Sans MS" pitchFamily="66" charset="0"/>
              </a:rPr>
              <a:t>1- </a:t>
            </a:r>
            <a:r>
              <a:rPr lang="en-US" sz="3600" b="1">
                <a:solidFill>
                  <a:srgbClr val="524BDF"/>
                </a:solidFill>
                <a:latin typeface="Comic Sans MS" pitchFamily="66" charset="0"/>
              </a:rPr>
              <a:t>R</a:t>
            </a:r>
            <a:r>
              <a:rPr lang="en-US" sz="3600" b="1">
                <a:latin typeface="Comic Sans MS" pitchFamily="66" charset="0"/>
              </a:rPr>
              <a:t>ibose sugar (</a:t>
            </a:r>
            <a:r>
              <a:rPr lang="en-US" sz="3600" b="1">
                <a:solidFill>
                  <a:srgbClr val="524BDF"/>
                </a:solidFill>
                <a:latin typeface="Comic Sans MS" pitchFamily="66" charset="0"/>
              </a:rPr>
              <a:t>with O</a:t>
            </a:r>
            <a:r>
              <a:rPr lang="en-US" sz="3600" b="1">
                <a:latin typeface="Comic Sans MS" pitchFamily="66" charset="0"/>
              </a:rPr>
              <a:t> in 3</a:t>
            </a:r>
            <a:r>
              <a:rPr lang="en-US" sz="3600" b="1" baseline="30000">
                <a:latin typeface="Comic Sans MS" pitchFamily="66" charset="0"/>
              </a:rPr>
              <a:t>rd</a:t>
            </a:r>
            <a:r>
              <a:rPr lang="en-US" sz="3600" b="1">
                <a:latin typeface="Comic Sans MS" pitchFamily="66" charset="0"/>
              </a:rPr>
              <a:t> carbon)</a:t>
            </a:r>
          </a:p>
          <a:p>
            <a:pPr eaLnBrk="1" hangingPunct="1">
              <a:lnSpc>
                <a:spcPct val="90000"/>
              </a:lnSpc>
              <a:buFont typeface="Wingdings" pitchFamily="2" charset="2"/>
              <a:buNone/>
              <a:defRPr/>
            </a:pPr>
            <a:r>
              <a:rPr lang="en-US" sz="3600" b="1">
                <a:latin typeface="Comic Sans MS" pitchFamily="66" charset="0"/>
              </a:rPr>
              <a:t>2- Phosphate group</a:t>
            </a:r>
          </a:p>
          <a:p>
            <a:pPr eaLnBrk="1" hangingPunct="1">
              <a:lnSpc>
                <a:spcPct val="90000"/>
              </a:lnSpc>
              <a:buFont typeface="Wingdings" pitchFamily="2" charset="2"/>
              <a:buNone/>
              <a:defRPr/>
            </a:pPr>
            <a:r>
              <a:rPr lang="en-US" sz="3600" b="1">
                <a:latin typeface="Comic Sans MS" pitchFamily="66" charset="0"/>
              </a:rPr>
              <a:t>3- </a:t>
            </a:r>
            <a:r>
              <a:rPr lang="en-US" sz="3600" b="1">
                <a:solidFill>
                  <a:srgbClr val="FF0000"/>
                </a:solidFill>
                <a:latin typeface="Comic Sans MS" pitchFamily="66" charset="0"/>
              </a:rPr>
              <a:t>One of 4 types of bases</a:t>
            </a:r>
            <a:r>
              <a:rPr lang="en-US" sz="3600" b="1">
                <a:latin typeface="Comic Sans MS" pitchFamily="66" charset="0"/>
              </a:rPr>
              <a:t> (all containing nitrogen): </a:t>
            </a:r>
          </a:p>
          <a:p>
            <a:pPr eaLnBrk="1" hangingPunct="1">
              <a:lnSpc>
                <a:spcPct val="90000"/>
              </a:lnSpc>
              <a:buFont typeface="Wingdings" pitchFamily="2" charset="2"/>
              <a:buNone/>
              <a:defRPr/>
            </a:pPr>
            <a:r>
              <a:rPr lang="en-US" sz="3600" b="1">
                <a:latin typeface="Comic Sans MS" pitchFamily="66" charset="0"/>
              </a:rPr>
              <a:t>		- Adenine</a:t>
            </a:r>
          </a:p>
          <a:p>
            <a:pPr eaLnBrk="1" hangingPunct="1">
              <a:lnSpc>
                <a:spcPct val="90000"/>
              </a:lnSpc>
              <a:buFont typeface="Wingdings" pitchFamily="2" charset="2"/>
              <a:buNone/>
              <a:defRPr/>
            </a:pPr>
            <a:r>
              <a:rPr lang="en-US" sz="3600" b="1">
                <a:latin typeface="Comic Sans MS" pitchFamily="66" charset="0"/>
              </a:rPr>
              <a:t>		- </a:t>
            </a:r>
            <a:r>
              <a:rPr lang="en-US" sz="3600" b="1">
                <a:solidFill>
                  <a:srgbClr val="524BDF"/>
                </a:solidFill>
                <a:latin typeface="Comic Sans MS" pitchFamily="66" charset="0"/>
              </a:rPr>
              <a:t>Uracyl (only in RNA)</a:t>
            </a:r>
          </a:p>
          <a:p>
            <a:pPr eaLnBrk="1" hangingPunct="1">
              <a:lnSpc>
                <a:spcPct val="90000"/>
              </a:lnSpc>
              <a:buFont typeface="Wingdings" pitchFamily="2" charset="2"/>
              <a:buNone/>
              <a:defRPr/>
            </a:pPr>
            <a:r>
              <a:rPr lang="en-US" sz="3600" b="1">
                <a:latin typeface="Comic Sans MS" pitchFamily="66" charset="0"/>
              </a:rPr>
              <a:t>		- Cytosine</a:t>
            </a:r>
          </a:p>
          <a:p>
            <a:pPr eaLnBrk="1" hangingPunct="1">
              <a:lnSpc>
                <a:spcPct val="90000"/>
              </a:lnSpc>
              <a:buFont typeface="Wingdings" pitchFamily="2" charset="2"/>
              <a:buNone/>
              <a:defRPr/>
            </a:pPr>
            <a:r>
              <a:rPr lang="en-US" sz="3600" b="1">
                <a:latin typeface="Comic Sans MS" pitchFamily="66" charset="0"/>
              </a:rPr>
              <a:t>		- Guanine</a:t>
            </a:r>
          </a:p>
        </p:txBody>
      </p:sp>
    </p:spTree>
    <p:extLst>
      <p:ext uri="{BB962C8B-B14F-4D97-AF65-F5344CB8AC3E}">
        <p14:creationId xmlns:p14="http://schemas.microsoft.com/office/powerpoint/2010/main" val="15435736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85800" y="152400"/>
            <a:ext cx="7772400" cy="457200"/>
          </a:xfrm>
        </p:spPr>
        <p:txBody>
          <a:bodyPr>
            <a:normAutofit fontScale="90000"/>
          </a:bodyPr>
          <a:lstStyle/>
          <a:p>
            <a:pPr eaLnBrk="1" hangingPunct="1"/>
            <a:r>
              <a:rPr lang="en-US" sz="2800"/>
              <a:t>Ribonucleic Acid (RNA)</a:t>
            </a:r>
          </a:p>
        </p:txBody>
      </p:sp>
      <p:sp>
        <p:nvSpPr>
          <p:cNvPr id="21507" name="Rectangle 3"/>
          <p:cNvSpPr>
            <a:spLocks noGrp="1" noChangeArrowheads="1"/>
          </p:cNvSpPr>
          <p:nvPr>
            <p:ph type="body" idx="1"/>
          </p:nvPr>
        </p:nvSpPr>
        <p:spPr>
          <a:xfrm>
            <a:off x="304800" y="685800"/>
            <a:ext cx="8534400" cy="5334000"/>
          </a:xfrm>
        </p:spPr>
        <p:txBody>
          <a:bodyPr/>
          <a:lstStyle/>
          <a:p>
            <a:pPr eaLnBrk="1" hangingPunct="1">
              <a:lnSpc>
                <a:spcPct val="110000"/>
              </a:lnSpc>
            </a:pPr>
            <a:r>
              <a:rPr lang="en-US" sz="2400"/>
              <a:t>RNA is much more abundant than DNA</a:t>
            </a:r>
          </a:p>
          <a:p>
            <a:pPr eaLnBrk="1" hangingPunct="1">
              <a:lnSpc>
                <a:spcPct val="110000"/>
              </a:lnSpc>
            </a:pPr>
            <a:r>
              <a:rPr lang="en-US" sz="2400"/>
              <a:t>There are several important differences between RNA and DNA:</a:t>
            </a:r>
          </a:p>
          <a:p>
            <a:pPr eaLnBrk="1" hangingPunct="1">
              <a:lnSpc>
                <a:spcPct val="110000"/>
              </a:lnSpc>
              <a:buFontTx/>
              <a:buNone/>
            </a:pPr>
            <a:r>
              <a:rPr lang="en-US" sz="2400"/>
              <a:t>	- the pentose sugar in RNA is ribose, in DNA it’s deoxyribose</a:t>
            </a:r>
          </a:p>
          <a:p>
            <a:pPr eaLnBrk="1" hangingPunct="1">
              <a:lnSpc>
                <a:spcPct val="110000"/>
              </a:lnSpc>
              <a:buFontTx/>
              <a:buNone/>
            </a:pPr>
            <a:r>
              <a:rPr lang="en-US" sz="2400"/>
              <a:t>	- in RNA, uracil replaces the base thymine (U pairs with A)</a:t>
            </a:r>
          </a:p>
          <a:p>
            <a:pPr eaLnBrk="1" hangingPunct="1">
              <a:lnSpc>
                <a:spcPct val="110000"/>
              </a:lnSpc>
              <a:buFontTx/>
              <a:buNone/>
            </a:pPr>
            <a:r>
              <a:rPr lang="en-US" sz="2400"/>
              <a:t>	- RNA is single stranded while DNA is double stranded</a:t>
            </a:r>
          </a:p>
          <a:p>
            <a:pPr eaLnBrk="1" hangingPunct="1">
              <a:lnSpc>
                <a:spcPct val="110000"/>
              </a:lnSpc>
              <a:buFontTx/>
              <a:buNone/>
            </a:pPr>
            <a:r>
              <a:rPr lang="en-US" sz="2400"/>
              <a:t>	- RNA molecules are much smaller than DNA molecules</a:t>
            </a:r>
          </a:p>
          <a:p>
            <a:pPr eaLnBrk="1" hangingPunct="1">
              <a:lnSpc>
                <a:spcPct val="110000"/>
              </a:lnSpc>
            </a:pPr>
            <a:r>
              <a:rPr lang="en-US" sz="2400"/>
              <a:t>There are three main types of RNA:</a:t>
            </a:r>
          </a:p>
          <a:p>
            <a:pPr eaLnBrk="1" hangingPunct="1">
              <a:lnSpc>
                <a:spcPct val="110000"/>
              </a:lnSpc>
              <a:buFontTx/>
              <a:buNone/>
            </a:pPr>
            <a:r>
              <a:rPr lang="en-US" sz="2400"/>
              <a:t>	- ribosomal (rRNA), messenger (mRNA) and transfer (tRNA)</a:t>
            </a:r>
          </a:p>
        </p:txBody>
      </p:sp>
    </p:spTree>
    <p:extLst>
      <p:ext uri="{BB962C8B-B14F-4D97-AF65-F5344CB8AC3E}">
        <p14:creationId xmlns:p14="http://schemas.microsoft.com/office/powerpoint/2010/main" val="349227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dissolve">
                                      <p:cBhvr>
                                        <p:cTn id="7" dur="500"/>
                                        <p:tgtEl>
                                          <p:spTgt spid="215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507">
                                            <p:txEl>
                                              <p:pRg st="1" end="1"/>
                                            </p:txEl>
                                          </p:spTgt>
                                        </p:tgtEl>
                                        <p:attrNameLst>
                                          <p:attrName>style.visibility</p:attrName>
                                        </p:attrNameLst>
                                      </p:cBhvr>
                                      <p:to>
                                        <p:strVal val="visible"/>
                                      </p:to>
                                    </p:set>
                                    <p:animEffect transition="in" filter="dissolve">
                                      <p:cBhvr>
                                        <p:cTn id="12" dur="500"/>
                                        <p:tgtEl>
                                          <p:spTgt spid="215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507">
                                            <p:txEl>
                                              <p:pRg st="2" end="2"/>
                                            </p:txEl>
                                          </p:spTgt>
                                        </p:tgtEl>
                                        <p:attrNameLst>
                                          <p:attrName>style.visibility</p:attrName>
                                        </p:attrNameLst>
                                      </p:cBhvr>
                                      <p:to>
                                        <p:strVal val="visible"/>
                                      </p:to>
                                    </p:set>
                                    <p:animEffect transition="in" filter="dissolve">
                                      <p:cBhvr>
                                        <p:cTn id="17" dur="500"/>
                                        <p:tgtEl>
                                          <p:spTgt spid="215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507">
                                            <p:txEl>
                                              <p:pRg st="3" end="3"/>
                                            </p:txEl>
                                          </p:spTgt>
                                        </p:tgtEl>
                                        <p:attrNameLst>
                                          <p:attrName>style.visibility</p:attrName>
                                        </p:attrNameLst>
                                      </p:cBhvr>
                                      <p:to>
                                        <p:strVal val="visible"/>
                                      </p:to>
                                    </p:set>
                                    <p:animEffect transition="in" filter="dissolve">
                                      <p:cBhvr>
                                        <p:cTn id="22" dur="500"/>
                                        <p:tgtEl>
                                          <p:spTgt spid="215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1507">
                                            <p:txEl>
                                              <p:pRg st="4" end="4"/>
                                            </p:txEl>
                                          </p:spTgt>
                                        </p:tgtEl>
                                        <p:attrNameLst>
                                          <p:attrName>style.visibility</p:attrName>
                                        </p:attrNameLst>
                                      </p:cBhvr>
                                      <p:to>
                                        <p:strVal val="visible"/>
                                      </p:to>
                                    </p:set>
                                    <p:animEffect transition="in" filter="dissolve">
                                      <p:cBhvr>
                                        <p:cTn id="27" dur="500"/>
                                        <p:tgtEl>
                                          <p:spTgt spid="215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1507">
                                            <p:txEl>
                                              <p:pRg st="5" end="5"/>
                                            </p:txEl>
                                          </p:spTgt>
                                        </p:tgtEl>
                                        <p:attrNameLst>
                                          <p:attrName>style.visibility</p:attrName>
                                        </p:attrNameLst>
                                      </p:cBhvr>
                                      <p:to>
                                        <p:strVal val="visible"/>
                                      </p:to>
                                    </p:set>
                                    <p:animEffect transition="in" filter="dissolve">
                                      <p:cBhvr>
                                        <p:cTn id="32" dur="500"/>
                                        <p:tgtEl>
                                          <p:spTgt spid="2150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1507">
                                            <p:txEl>
                                              <p:pRg st="6" end="6"/>
                                            </p:txEl>
                                          </p:spTgt>
                                        </p:tgtEl>
                                        <p:attrNameLst>
                                          <p:attrName>style.visibility</p:attrName>
                                        </p:attrNameLst>
                                      </p:cBhvr>
                                      <p:to>
                                        <p:strVal val="visible"/>
                                      </p:to>
                                    </p:set>
                                    <p:animEffect transition="in" filter="dissolve">
                                      <p:cBhvr>
                                        <p:cTn id="37" dur="500"/>
                                        <p:tgtEl>
                                          <p:spTgt spid="2150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1507">
                                            <p:txEl>
                                              <p:pRg st="7" end="7"/>
                                            </p:txEl>
                                          </p:spTgt>
                                        </p:tgtEl>
                                        <p:attrNameLst>
                                          <p:attrName>style.visibility</p:attrName>
                                        </p:attrNameLst>
                                      </p:cBhvr>
                                      <p:to>
                                        <p:strVal val="visible"/>
                                      </p:to>
                                    </p:set>
                                    <p:animEffect transition="in" filter="dissolve">
                                      <p:cBhvr>
                                        <p:cTn id="42" dur="500"/>
                                        <p:tgtEl>
                                          <p:spTgt spid="215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85800" y="152400"/>
            <a:ext cx="7772400" cy="457200"/>
          </a:xfrm>
        </p:spPr>
        <p:txBody>
          <a:bodyPr>
            <a:normAutofit fontScale="90000"/>
          </a:bodyPr>
          <a:lstStyle/>
          <a:p>
            <a:pPr eaLnBrk="1" hangingPunct="1"/>
            <a:r>
              <a:rPr lang="en-US" sz="2800" u="sng"/>
              <a:t>Types of RNA</a:t>
            </a:r>
            <a:endParaRPr lang="en-US" sz="2800"/>
          </a:p>
        </p:txBody>
      </p:sp>
      <p:pic>
        <p:nvPicPr>
          <p:cNvPr id="21507" name="Picture 4"/>
          <p:cNvPicPr>
            <a:picLocks noChangeAspect="1" noChangeArrowheads="1"/>
          </p:cNvPicPr>
          <p:nvPr/>
        </p:nvPicPr>
        <p:blipFill>
          <a:blip r:embed="rId2" cstate="print"/>
          <a:srcRect/>
          <a:stretch>
            <a:fillRect/>
          </a:stretch>
        </p:blipFill>
        <p:spPr bwMode="auto">
          <a:xfrm>
            <a:off x="131763" y="762000"/>
            <a:ext cx="8878887" cy="3848100"/>
          </a:xfrm>
          <a:prstGeom prst="rect">
            <a:avLst/>
          </a:prstGeom>
          <a:noFill/>
          <a:ln w="9525">
            <a:noFill/>
            <a:miter lim="800000"/>
            <a:headEnd/>
            <a:tailEnd/>
          </a:ln>
        </p:spPr>
      </p:pic>
    </p:spTree>
    <p:extLst>
      <p:ext uri="{BB962C8B-B14F-4D97-AF65-F5344CB8AC3E}">
        <p14:creationId xmlns:p14="http://schemas.microsoft.com/office/powerpoint/2010/main" val="1543163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عنصر نائب للتذييل 4"/>
          <p:cNvSpPr>
            <a:spLocks noGrp="1"/>
          </p:cNvSpPr>
          <p:nvPr>
            <p:ph type="ftr" sz="quarter" idx="11"/>
          </p:nvPr>
        </p:nvSpPr>
        <p:spPr>
          <a:xfrm>
            <a:off x="3124200" y="6248400"/>
            <a:ext cx="3733800" cy="457200"/>
          </a:xfrm>
          <a:noFill/>
        </p:spPr>
        <p:txBody>
          <a:bodyPr/>
          <a:lstStyle/>
          <a:p>
            <a:r>
              <a:rPr lang="en-CA" altLang="en-US" dirty="0">
                <a:latin typeface="Arial" charset="0"/>
              </a:rPr>
              <a:t>Based on McMurry, Organic Chemistry, Chapter 28, 6th edition, (c) 2003 </a:t>
            </a:r>
          </a:p>
        </p:txBody>
      </p:sp>
      <p:sp>
        <p:nvSpPr>
          <p:cNvPr id="45059" name="عنصر نائب لرقم الشريحة 5"/>
          <p:cNvSpPr>
            <a:spLocks noGrp="1"/>
          </p:cNvSpPr>
          <p:nvPr>
            <p:ph type="sldNum" sz="quarter" idx="12"/>
          </p:nvPr>
        </p:nvSpPr>
        <p:spPr>
          <a:noFill/>
        </p:spPr>
        <p:txBody>
          <a:bodyPr/>
          <a:lstStyle/>
          <a:p>
            <a:endParaRPr lang="en-CA" altLang="en-US" dirty="0">
              <a:latin typeface="Arial" charset="0"/>
            </a:endParaRPr>
          </a:p>
        </p:txBody>
      </p:sp>
      <p:sp>
        <p:nvSpPr>
          <p:cNvPr id="45060" name="Rectangle 2"/>
          <p:cNvSpPr>
            <a:spLocks noGrp="1" noChangeArrowheads="1"/>
          </p:cNvSpPr>
          <p:nvPr>
            <p:ph type="title"/>
          </p:nvPr>
        </p:nvSpPr>
        <p:spPr/>
        <p:txBody>
          <a:bodyPr/>
          <a:lstStyle/>
          <a:p>
            <a:pPr eaLnBrk="1" hangingPunct="1"/>
            <a:r>
              <a:rPr lang="en-US"/>
              <a:t>Messenger RNA (mRNA)</a:t>
            </a:r>
          </a:p>
        </p:txBody>
      </p:sp>
      <p:sp>
        <p:nvSpPr>
          <p:cNvPr id="45061" name="Rectangle 3"/>
          <p:cNvSpPr>
            <a:spLocks noGrp="1" noChangeArrowheads="1"/>
          </p:cNvSpPr>
          <p:nvPr>
            <p:ph type="body" idx="1"/>
          </p:nvPr>
        </p:nvSpPr>
        <p:spPr>
          <a:xfrm>
            <a:off x="685800" y="1764323"/>
            <a:ext cx="7772400" cy="4114800"/>
          </a:xfrm>
          <a:solidFill>
            <a:schemeClr val="accent3"/>
          </a:solidFill>
        </p:spPr>
        <p:txBody>
          <a:bodyPr>
            <a:normAutofit/>
          </a:bodyPr>
          <a:lstStyle/>
          <a:p>
            <a:pPr eaLnBrk="1" hangingPunct="1"/>
            <a:r>
              <a:rPr lang="en-US" sz="3600" dirty="0"/>
              <a:t>Its sequence is copied from genetic DNA</a:t>
            </a:r>
          </a:p>
          <a:p>
            <a:pPr eaLnBrk="1" hangingPunct="1"/>
            <a:r>
              <a:rPr lang="en-US" sz="3600" dirty="0"/>
              <a:t>It travels to </a:t>
            </a:r>
            <a:r>
              <a:rPr lang="en-US" sz="3600" dirty="0" err="1"/>
              <a:t>ribsosomes</a:t>
            </a:r>
            <a:r>
              <a:rPr lang="en-US" sz="3600" dirty="0"/>
              <a:t>, small granular particles in the cytoplasm of a cell where protein synthesis takes place</a:t>
            </a:r>
          </a:p>
        </p:txBody>
      </p:sp>
    </p:spTree>
    <p:extLst>
      <p:ext uri="{BB962C8B-B14F-4D97-AF65-F5344CB8AC3E}">
        <p14:creationId xmlns:p14="http://schemas.microsoft.com/office/powerpoint/2010/main" val="12397518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عنصر نائب للتذييل 4"/>
          <p:cNvSpPr>
            <a:spLocks noGrp="1"/>
          </p:cNvSpPr>
          <p:nvPr>
            <p:ph type="ftr" sz="quarter" idx="11"/>
          </p:nvPr>
        </p:nvSpPr>
        <p:spPr>
          <a:xfrm>
            <a:off x="3124200" y="6248400"/>
            <a:ext cx="3733800" cy="457200"/>
          </a:xfrm>
          <a:noFill/>
        </p:spPr>
        <p:txBody>
          <a:bodyPr/>
          <a:lstStyle/>
          <a:p>
            <a:r>
              <a:rPr lang="en-CA" altLang="en-US" dirty="0">
                <a:latin typeface="Arial" charset="0"/>
              </a:rPr>
              <a:t>Based on McMurry, Organic Chemistry, Chapter 28, 6th edition, (c) 2003 </a:t>
            </a:r>
          </a:p>
        </p:txBody>
      </p:sp>
      <p:sp>
        <p:nvSpPr>
          <p:cNvPr id="46083" name="عنصر نائب لرقم الشريحة 5"/>
          <p:cNvSpPr>
            <a:spLocks noGrp="1"/>
          </p:cNvSpPr>
          <p:nvPr>
            <p:ph type="sldNum" sz="quarter" idx="12"/>
          </p:nvPr>
        </p:nvSpPr>
        <p:spPr>
          <a:noFill/>
        </p:spPr>
        <p:txBody>
          <a:bodyPr/>
          <a:lstStyle/>
          <a:p>
            <a:endParaRPr lang="en-CA" altLang="en-US" dirty="0">
              <a:latin typeface="Arial" charset="0"/>
            </a:endParaRPr>
          </a:p>
        </p:txBody>
      </p:sp>
      <p:sp>
        <p:nvSpPr>
          <p:cNvPr id="46084" name="Rectangle 2"/>
          <p:cNvSpPr>
            <a:spLocks noGrp="1" noChangeArrowheads="1"/>
          </p:cNvSpPr>
          <p:nvPr>
            <p:ph type="title"/>
          </p:nvPr>
        </p:nvSpPr>
        <p:spPr/>
        <p:txBody>
          <a:bodyPr/>
          <a:lstStyle/>
          <a:p>
            <a:pPr eaLnBrk="1" hangingPunct="1"/>
            <a:r>
              <a:rPr lang="en-US"/>
              <a:t>Ribosomal RNA (rRNA) </a:t>
            </a:r>
          </a:p>
        </p:txBody>
      </p:sp>
      <p:sp>
        <p:nvSpPr>
          <p:cNvPr id="46085" name="Rectangle 3"/>
          <p:cNvSpPr>
            <a:spLocks noGrp="1" noChangeArrowheads="1"/>
          </p:cNvSpPr>
          <p:nvPr>
            <p:ph type="body" idx="1"/>
          </p:nvPr>
        </p:nvSpPr>
        <p:spPr>
          <a:solidFill>
            <a:schemeClr val="accent3"/>
          </a:solidFill>
        </p:spPr>
        <p:txBody>
          <a:bodyPr>
            <a:normAutofit/>
          </a:bodyPr>
          <a:lstStyle/>
          <a:p>
            <a:pPr eaLnBrk="1" hangingPunct="1"/>
            <a:r>
              <a:rPr lang="en-US" sz="3600" dirty="0" err="1"/>
              <a:t>Ribosomes</a:t>
            </a:r>
            <a:r>
              <a:rPr lang="en-US" sz="3600" dirty="0"/>
              <a:t> are a complex of proteins and </a:t>
            </a:r>
            <a:r>
              <a:rPr lang="en-US" sz="3600" dirty="0" err="1"/>
              <a:t>rRNA</a:t>
            </a:r>
            <a:endParaRPr lang="en-US" sz="3600" dirty="0"/>
          </a:p>
          <a:p>
            <a:pPr eaLnBrk="1" hangingPunct="1"/>
            <a:r>
              <a:rPr lang="en-US" sz="3600" dirty="0"/>
              <a:t>The synthesis of proteins from amino acids and ATP occurs in the ribosome</a:t>
            </a:r>
          </a:p>
          <a:p>
            <a:pPr eaLnBrk="1" hangingPunct="1"/>
            <a:r>
              <a:rPr lang="en-US" sz="3600" dirty="0"/>
              <a:t>The </a:t>
            </a:r>
            <a:r>
              <a:rPr lang="en-US" sz="3600" dirty="0" err="1"/>
              <a:t>rRNA</a:t>
            </a:r>
            <a:r>
              <a:rPr lang="en-US" sz="3600" dirty="0"/>
              <a:t> provides both structure and catalysis</a:t>
            </a:r>
          </a:p>
        </p:txBody>
      </p:sp>
    </p:spTree>
    <p:extLst>
      <p:ext uri="{BB962C8B-B14F-4D97-AF65-F5344CB8AC3E}">
        <p14:creationId xmlns:p14="http://schemas.microsoft.com/office/powerpoint/2010/main" val="3664351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عنصر نائب للتذييل 4"/>
          <p:cNvSpPr>
            <a:spLocks noGrp="1"/>
          </p:cNvSpPr>
          <p:nvPr>
            <p:ph type="ftr" sz="quarter" idx="11"/>
          </p:nvPr>
        </p:nvSpPr>
        <p:spPr>
          <a:xfrm>
            <a:off x="2813538" y="6248400"/>
            <a:ext cx="3733800" cy="457200"/>
          </a:xfrm>
          <a:noFill/>
        </p:spPr>
        <p:txBody>
          <a:bodyPr/>
          <a:lstStyle/>
          <a:p>
            <a:r>
              <a:rPr lang="en-CA" altLang="en-US" dirty="0">
                <a:latin typeface="Arial" charset="0"/>
              </a:rPr>
              <a:t>Based on McMurry, Organic Chemistry, Chapter 28, 6th edition, (c) 2003 </a:t>
            </a:r>
          </a:p>
        </p:txBody>
      </p:sp>
      <p:sp>
        <p:nvSpPr>
          <p:cNvPr id="47107" name="عنصر نائب لرقم الشريحة 5"/>
          <p:cNvSpPr>
            <a:spLocks noGrp="1"/>
          </p:cNvSpPr>
          <p:nvPr>
            <p:ph type="sldNum" sz="quarter" idx="12"/>
          </p:nvPr>
        </p:nvSpPr>
        <p:spPr>
          <a:noFill/>
        </p:spPr>
        <p:txBody>
          <a:bodyPr/>
          <a:lstStyle/>
          <a:p>
            <a:endParaRPr lang="en-CA" altLang="en-US" dirty="0">
              <a:latin typeface="Arial" charset="0"/>
            </a:endParaRPr>
          </a:p>
        </p:txBody>
      </p:sp>
      <p:sp>
        <p:nvSpPr>
          <p:cNvPr id="47108" name="Rectangle 2"/>
          <p:cNvSpPr>
            <a:spLocks noGrp="1" noChangeArrowheads="1"/>
          </p:cNvSpPr>
          <p:nvPr>
            <p:ph type="title"/>
          </p:nvPr>
        </p:nvSpPr>
        <p:spPr>
          <a:xfrm>
            <a:off x="685800" y="202223"/>
            <a:ext cx="7772400" cy="1143000"/>
          </a:xfrm>
        </p:spPr>
        <p:txBody>
          <a:bodyPr/>
          <a:lstStyle/>
          <a:p>
            <a:pPr eaLnBrk="1" hangingPunct="1"/>
            <a:r>
              <a:rPr lang="en-US" dirty="0"/>
              <a:t>Transfer RNA (</a:t>
            </a:r>
            <a:r>
              <a:rPr lang="en-US" dirty="0" err="1"/>
              <a:t>tRNA</a:t>
            </a:r>
            <a:r>
              <a:rPr lang="en-US" dirty="0"/>
              <a:t>)</a:t>
            </a:r>
          </a:p>
        </p:txBody>
      </p:sp>
      <p:sp>
        <p:nvSpPr>
          <p:cNvPr id="47109" name="Rectangle 3"/>
          <p:cNvSpPr>
            <a:spLocks noGrp="1" noChangeArrowheads="1"/>
          </p:cNvSpPr>
          <p:nvPr>
            <p:ph type="body" idx="1"/>
          </p:nvPr>
        </p:nvSpPr>
        <p:spPr>
          <a:xfrm>
            <a:off x="685800" y="1345223"/>
            <a:ext cx="7772400" cy="4114800"/>
          </a:xfrm>
          <a:solidFill>
            <a:schemeClr val="accent3"/>
          </a:solidFill>
        </p:spPr>
        <p:txBody>
          <a:bodyPr>
            <a:noAutofit/>
          </a:bodyPr>
          <a:lstStyle/>
          <a:p>
            <a:pPr eaLnBrk="1" hangingPunct="1"/>
            <a:r>
              <a:rPr lang="en-US" dirty="0"/>
              <a:t>Transports amino acids to the </a:t>
            </a:r>
            <a:r>
              <a:rPr lang="en-US" dirty="0" err="1"/>
              <a:t>ribosomes</a:t>
            </a:r>
            <a:r>
              <a:rPr lang="en-US" dirty="0"/>
              <a:t> where they are joined together to make proteins</a:t>
            </a:r>
          </a:p>
          <a:p>
            <a:pPr eaLnBrk="1" hangingPunct="1"/>
            <a:r>
              <a:rPr lang="en-US" dirty="0"/>
              <a:t>There is a specific </a:t>
            </a:r>
            <a:r>
              <a:rPr lang="en-US" dirty="0" err="1"/>
              <a:t>tRNA</a:t>
            </a:r>
            <a:r>
              <a:rPr lang="en-US" dirty="0"/>
              <a:t> for each amino acid </a:t>
            </a:r>
          </a:p>
          <a:p>
            <a:pPr eaLnBrk="1" hangingPunct="1"/>
            <a:r>
              <a:rPr lang="en-US" dirty="0"/>
              <a:t>Recognition of the </a:t>
            </a:r>
            <a:r>
              <a:rPr lang="en-US" dirty="0" err="1"/>
              <a:t>tRNA</a:t>
            </a:r>
            <a:r>
              <a:rPr lang="en-US" dirty="0"/>
              <a:t> at the anti-</a:t>
            </a:r>
            <a:r>
              <a:rPr lang="en-US" dirty="0" err="1"/>
              <a:t>codon</a:t>
            </a:r>
            <a:r>
              <a:rPr lang="en-US" dirty="0"/>
              <a:t> communicates which amino acid is attached</a:t>
            </a:r>
          </a:p>
        </p:txBody>
      </p:sp>
    </p:spTree>
    <p:extLst>
      <p:ext uri="{BB962C8B-B14F-4D97-AF65-F5344CB8AC3E}">
        <p14:creationId xmlns:p14="http://schemas.microsoft.com/office/powerpoint/2010/main" val="2815468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Grp="1" noChangeAspect="1" noChangeArrowheads="1"/>
          </p:cNvPicPr>
          <p:nvPr>
            <p:ph/>
          </p:nvPr>
        </p:nvPicPr>
        <p:blipFill>
          <a:blip r:embed="rId3" cstate="print"/>
          <a:srcRect l="27586" t="48889"/>
          <a:stretch>
            <a:fillRect/>
          </a:stretch>
        </p:blipFill>
        <p:spPr>
          <a:xfrm>
            <a:off x="609600" y="0"/>
            <a:ext cx="3400425" cy="6858000"/>
          </a:xfrm>
        </p:spPr>
      </p:pic>
      <p:pic>
        <p:nvPicPr>
          <p:cNvPr id="30723" name="Picture 3"/>
          <p:cNvPicPr>
            <a:picLocks noChangeAspect="1" noChangeArrowheads="1"/>
          </p:cNvPicPr>
          <p:nvPr/>
        </p:nvPicPr>
        <p:blipFill>
          <a:blip r:embed="rId3" cstate="print"/>
          <a:srcRect b="51111"/>
          <a:stretch>
            <a:fillRect/>
          </a:stretch>
        </p:blipFill>
        <p:spPr bwMode="auto">
          <a:xfrm>
            <a:off x="4572000" y="381000"/>
            <a:ext cx="4475163" cy="6248400"/>
          </a:xfrm>
          <a:prstGeom prst="rect">
            <a:avLst/>
          </a:prstGeom>
          <a:noFill/>
          <a:ln w="9525">
            <a:noFill/>
            <a:miter lim="800000"/>
            <a:headEnd/>
            <a:tailEnd/>
          </a:ln>
        </p:spPr>
      </p:pic>
    </p:spTree>
    <p:extLst>
      <p:ext uri="{BB962C8B-B14F-4D97-AF65-F5344CB8AC3E}">
        <p14:creationId xmlns:p14="http://schemas.microsoft.com/office/powerpoint/2010/main" val="7943347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152400"/>
            <a:ext cx="7772400" cy="381000"/>
          </a:xfrm>
        </p:spPr>
        <p:txBody>
          <a:bodyPr>
            <a:normAutofit fontScale="90000"/>
          </a:bodyPr>
          <a:lstStyle/>
          <a:p>
            <a:pPr eaLnBrk="1" hangingPunct="1"/>
            <a:r>
              <a:rPr lang="en-US" sz="2800"/>
              <a:t>Transfer RNA</a:t>
            </a:r>
          </a:p>
        </p:txBody>
      </p:sp>
      <p:sp>
        <p:nvSpPr>
          <p:cNvPr id="25603" name="Rectangle 3"/>
          <p:cNvSpPr>
            <a:spLocks noGrp="1" noChangeArrowheads="1"/>
          </p:cNvSpPr>
          <p:nvPr>
            <p:ph type="body" idx="1"/>
          </p:nvPr>
        </p:nvSpPr>
        <p:spPr>
          <a:xfrm>
            <a:off x="0" y="533400"/>
            <a:ext cx="9144000" cy="2286000"/>
          </a:xfrm>
        </p:spPr>
        <p:txBody>
          <a:bodyPr>
            <a:normAutofit/>
          </a:bodyPr>
          <a:lstStyle/>
          <a:p>
            <a:pPr eaLnBrk="1" hangingPunct="1">
              <a:lnSpc>
                <a:spcPct val="90000"/>
              </a:lnSpc>
            </a:pPr>
            <a:r>
              <a:rPr lang="en-US" sz="2400" b="1"/>
              <a:t>Transfer RNA</a:t>
            </a:r>
            <a:r>
              <a:rPr lang="en-US" sz="2400"/>
              <a:t> translates the genetic code from the messenger RNA and brings specific amino acids to the ribosome for protein synthesis</a:t>
            </a:r>
          </a:p>
          <a:p>
            <a:pPr eaLnBrk="1" hangingPunct="1">
              <a:lnSpc>
                <a:spcPct val="90000"/>
              </a:lnSpc>
            </a:pPr>
            <a:r>
              <a:rPr lang="en-US" sz="2400"/>
              <a:t>Each amino acid is recognized by one or more specific tRNA</a:t>
            </a:r>
          </a:p>
          <a:p>
            <a:pPr eaLnBrk="1" hangingPunct="1">
              <a:lnSpc>
                <a:spcPct val="90000"/>
              </a:lnSpc>
            </a:pPr>
            <a:r>
              <a:rPr lang="en-US" sz="2400"/>
              <a:t>tRNA has a tertiary structure that is L-shaped</a:t>
            </a:r>
          </a:p>
          <a:p>
            <a:pPr eaLnBrk="1" hangingPunct="1">
              <a:lnSpc>
                <a:spcPct val="90000"/>
              </a:lnSpc>
              <a:buFontTx/>
              <a:buNone/>
            </a:pPr>
            <a:r>
              <a:rPr lang="en-US" sz="2400"/>
              <a:t>	- one end attaches to the amino acid and the other binds to the mRNA by a 3-base complimentary sequence</a:t>
            </a:r>
          </a:p>
        </p:txBody>
      </p:sp>
      <p:pic>
        <p:nvPicPr>
          <p:cNvPr id="23556" name="Picture 4"/>
          <p:cNvPicPr>
            <a:picLocks noChangeAspect="1" noChangeArrowheads="1"/>
          </p:cNvPicPr>
          <p:nvPr/>
        </p:nvPicPr>
        <p:blipFill>
          <a:blip r:embed="rId3" cstate="print"/>
          <a:srcRect b="5307"/>
          <a:stretch>
            <a:fillRect/>
          </a:stretch>
        </p:blipFill>
        <p:spPr bwMode="auto">
          <a:xfrm>
            <a:off x="914400" y="2819400"/>
            <a:ext cx="7321550" cy="4037013"/>
          </a:xfrm>
          <a:prstGeom prst="rect">
            <a:avLst/>
          </a:prstGeom>
          <a:noFill/>
          <a:ln w="9525">
            <a:noFill/>
            <a:miter lim="800000"/>
            <a:headEnd/>
            <a:tailEnd/>
          </a:ln>
        </p:spPr>
      </p:pic>
    </p:spTree>
    <p:extLst>
      <p:ext uri="{BB962C8B-B14F-4D97-AF65-F5344CB8AC3E}">
        <p14:creationId xmlns:p14="http://schemas.microsoft.com/office/powerpoint/2010/main" val="195390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box(out)">
                                      <p:cBhvr>
                                        <p:cTn id="7" dur="500"/>
                                        <p:tgtEl>
                                          <p:spTgt spid="2560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5603">
                                            <p:txEl>
                                              <p:pRg st="1" end="1"/>
                                            </p:txEl>
                                          </p:spTgt>
                                        </p:tgtEl>
                                        <p:attrNameLst>
                                          <p:attrName>style.visibility</p:attrName>
                                        </p:attrNameLst>
                                      </p:cBhvr>
                                      <p:to>
                                        <p:strVal val="visible"/>
                                      </p:to>
                                    </p:set>
                                    <p:animEffect transition="in" filter="box(out)">
                                      <p:cBhvr>
                                        <p:cTn id="12" dur="500"/>
                                        <p:tgtEl>
                                          <p:spTgt spid="25603">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5603">
                                            <p:txEl>
                                              <p:pRg st="2" end="2"/>
                                            </p:txEl>
                                          </p:spTgt>
                                        </p:tgtEl>
                                        <p:attrNameLst>
                                          <p:attrName>style.visibility</p:attrName>
                                        </p:attrNameLst>
                                      </p:cBhvr>
                                      <p:to>
                                        <p:strVal val="visible"/>
                                      </p:to>
                                    </p:set>
                                    <p:animEffect transition="in" filter="box(out)">
                                      <p:cBhvr>
                                        <p:cTn id="17" dur="500"/>
                                        <p:tgtEl>
                                          <p:spTgt spid="25603">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5603">
                                            <p:txEl>
                                              <p:pRg st="3" end="3"/>
                                            </p:txEl>
                                          </p:spTgt>
                                        </p:tgtEl>
                                        <p:attrNameLst>
                                          <p:attrName>style.visibility</p:attrName>
                                        </p:attrNameLst>
                                      </p:cBhvr>
                                      <p:to>
                                        <p:strVal val="visible"/>
                                      </p:to>
                                    </p:set>
                                    <p:animEffect transition="in" filter="box(out)">
                                      <p:cBhvr>
                                        <p:cTn id="22" dur="500"/>
                                        <p:tgtEl>
                                          <p:spTgt spid="25603">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85800" y="152400"/>
            <a:ext cx="7772400" cy="457200"/>
          </a:xfrm>
        </p:spPr>
        <p:txBody>
          <a:bodyPr>
            <a:normAutofit fontScale="90000"/>
          </a:bodyPr>
          <a:lstStyle/>
          <a:p>
            <a:pPr eaLnBrk="1" hangingPunct="1"/>
            <a:r>
              <a:rPr lang="en-US" sz="2800"/>
              <a:t>Ribosomal RNA and Messenger RNA</a:t>
            </a:r>
          </a:p>
        </p:txBody>
      </p:sp>
      <p:sp>
        <p:nvSpPr>
          <p:cNvPr id="24579" name="Rectangle 3"/>
          <p:cNvSpPr>
            <a:spLocks noGrp="1" noChangeArrowheads="1"/>
          </p:cNvSpPr>
          <p:nvPr>
            <p:ph type="body" idx="1"/>
          </p:nvPr>
        </p:nvSpPr>
        <p:spPr>
          <a:xfrm>
            <a:off x="533400" y="685800"/>
            <a:ext cx="8077200" cy="2743200"/>
          </a:xfrm>
        </p:spPr>
        <p:txBody>
          <a:bodyPr/>
          <a:lstStyle/>
          <a:p>
            <a:pPr eaLnBrk="1" hangingPunct="1"/>
            <a:r>
              <a:rPr lang="en-US" sz="2400" b="1"/>
              <a:t>Ribosomes</a:t>
            </a:r>
            <a:r>
              <a:rPr lang="en-US" sz="2400"/>
              <a:t> are the sites of protein synthesis</a:t>
            </a:r>
          </a:p>
          <a:p>
            <a:pPr eaLnBrk="1" hangingPunct="1">
              <a:buFontTx/>
              <a:buNone/>
            </a:pPr>
            <a:r>
              <a:rPr lang="en-US" sz="2400"/>
              <a:t>	- they consist of </a:t>
            </a:r>
            <a:r>
              <a:rPr lang="en-US" sz="2400" b="1"/>
              <a:t>ribosomal DNA</a:t>
            </a:r>
            <a:r>
              <a:rPr lang="en-US" sz="2400"/>
              <a:t> (65%) and proteins (35%)</a:t>
            </a:r>
          </a:p>
          <a:p>
            <a:pPr eaLnBrk="1" hangingPunct="1">
              <a:buFontTx/>
              <a:buNone/>
            </a:pPr>
            <a:r>
              <a:rPr lang="en-US" sz="2400"/>
              <a:t>	- they have two subunits, a large one and a small one</a:t>
            </a:r>
          </a:p>
          <a:p>
            <a:pPr eaLnBrk="1" hangingPunct="1"/>
            <a:r>
              <a:rPr lang="en-US" sz="2400" b="1"/>
              <a:t>Messenger RNA</a:t>
            </a:r>
            <a:r>
              <a:rPr lang="en-US" sz="2400"/>
              <a:t> carries the genetic code to the ribosomes</a:t>
            </a:r>
          </a:p>
          <a:p>
            <a:pPr eaLnBrk="1" hangingPunct="1">
              <a:buFontTx/>
              <a:buNone/>
            </a:pPr>
            <a:r>
              <a:rPr lang="en-US" sz="2400"/>
              <a:t>	- they are strands of RNA that are complementary to the DNA of the gene for the protein to be synthesized</a:t>
            </a:r>
          </a:p>
        </p:txBody>
      </p:sp>
      <p:pic>
        <p:nvPicPr>
          <p:cNvPr id="22532" name="Picture 4"/>
          <p:cNvPicPr>
            <a:picLocks noChangeAspect="1" noChangeArrowheads="1"/>
          </p:cNvPicPr>
          <p:nvPr/>
        </p:nvPicPr>
        <p:blipFill>
          <a:blip r:embed="rId3" cstate="print"/>
          <a:srcRect/>
          <a:stretch>
            <a:fillRect/>
          </a:stretch>
        </p:blipFill>
        <p:spPr bwMode="auto">
          <a:xfrm>
            <a:off x="112713" y="3429000"/>
            <a:ext cx="8878887" cy="3175000"/>
          </a:xfrm>
          <a:prstGeom prst="rect">
            <a:avLst/>
          </a:prstGeom>
          <a:noFill/>
          <a:ln w="9525">
            <a:noFill/>
            <a:miter lim="800000"/>
            <a:headEnd/>
            <a:tailEnd/>
          </a:ln>
        </p:spPr>
      </p:pic>
    </p:spTree>
    <p:extLst>
      <p:ext uri="{BB962C8B-B14F-4D97-AF65-F5344CB8AC3E}">
        <p14:creationId xmlns:p14="http://schemas.microsoft.com/office/powerpoint/2010/main" val="32182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 calcmode="lin" valueType="num">
                                      <p:cBhvr additive="base">
                                        <p:cTn id="7" dur="500" fill="hold"/>
                                        <p:tgtEl>
                                          <p:spTgt spid="245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57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579">
                                            <p:txEl>
                                              <p:pRg st="1" end="1"/>
                                            </p:txEl>
                                          </p:spTgt>
                                        </p:tgtEl>
                                        <p:attrNameLst>
                                          <p:attrName>style.visibility</p:attrName>
                                        </p:attrNameLst>
                                      </p:cBhvr>
                                      <p:to>
                                        <p:strVal val="visible"/>
                                      </p:to>
                                    </p:set>
                                    <p:anim calcmode="lin" valueType="num">
                                      <p:cBhvr additive="base">
                                        <p:cTn id="13" dur="500" fill="hold"/>
                                        <p:tgtEl>
                                          <p:spTgt spid="2457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457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4579">
                                            <p:txEl>
                                              <p:pRg st="2" end="2"/>
                                            </p:txEl>
                                          </p:spTgt>
                                        </p:tgtEl>
                                        <p:attrNameLst>
                                          <p:attrName>style.visibility</p:attrName>
                                        </p:attrNameLst>
                                      </p:cBhvr>
                                      <p:to>
                                        <p:strVal val="visible"/>
                                      </p:to>
                                    </p:set>
                                    <p:anim calcmode="lin" valueType="num">
                                      <p:cBhvr additive="base">
                                        <p:cTn id="19" dur="500" fill="hold"/>
                                        <p:tgtEl>
                                          <p:spTgt spid="2457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457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4579">
                                            <p:txEl>
                                              <p:pRg st="3" end="3"/>
                                            </p:txEl>
                                          </p:spTgt>
                                        </p:tgtEl>
                                        <p:attrNameLst>
                                          <p:attrName>style.visibility</p:attrName>
                                        </p:attrNameLst>
                                      </p:cBhvr>
                                      <p:to>
                                        <p:strVal val="visible"/>
                                      </p:to>
                                    </p:set>
                                    <p:anim calcmode="lin" valueType="num">
                                      <p:cBhvr additive="base">
                                        <p:cTn id="25" dur="500" fill="hold"/>
                                        <p:tgtEl>
                                          <p:spTgt spid="2457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4579">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4579">
                                            <p:txEl>
                                              <p:pRg st="4" end="4"/>
                                            </p:txEl>
                                          </p:spTgt>
                                        </p:tgtEl>
                                        <p:attrNameLst>
                                          <p:attrName>style.visibility</p:attrName>
                                        </p:attrNameLst>
                                      </p:cBhvr>
                                      <p:to>
                                        <p:strVal val="visible"/>
                                      </p:to>
                                    </p:set>
                                    <p:anim calcmode="lin" valueType="num">
                                      <p:cBhvr additive="base">
                                        <p:cTn id="31" dur="500" fill="hold"/>
                                        <p:tgtEl>
                                          <p:spTgt spid="2457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4579">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figure_08_21">
            <a:extLst>
              <a:ext uri="{FF2B5EF4-FFF2-40B4-BE49-F238E27FC236}">
                <a16:creationId xmlns:a16="http://schemas.microsoft.com/office/drawing/2014/main" id="{8D405144-EDA5-4A74-B9AB-9A3D18244B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b="11934"/>
          <a:stretch>
            <a:fillRect/>
          </a:stretch>
        </p:blipFill>
        <p:spPr bwMode="auto">
          <a:xfrm>
            <a:off x="2438400" y="4953000"/>
            <a:ext cx="4264025"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803" name="Text Box 3">
            <a:extLst>
              <a:ext uri="{FF2B5EF4-FFF2-40B4-BE49-F238E27FC236}">
                <a16:creationId xmlns:a16="http://schemas.microsoft.com/office/drawing/2014/main" id="{F29AFA3B-E017-4218-B111-A0E128FAC85A}"/>
              </a:ext>
            </a:extLst>
          </p:cNvPr>
          <p:cNvSpPr txBox="1">
            <a:spLocks noChangeArrowheads="1"/>
          </p:cNvSpPr>
          <p:nvPr/>
        </p:nvSpPr>
        <p:spPr bwMode="auto">
          <a:xfrm>
            <a:off x="0" y="228600"/>
            <a:ext cx="9144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lang="en-US" altLang="en-US" sz="3200" b="1" dirty="0">
                <a:solidFill>
                  <a:srgbClr val="C00000"/>
                </a:solidFill>
                <a:latin typeface="Calibri" panose="020F0502020204030204" pitchFamily="34" charset="0"/>
                <a:cs typeface="Calibri" panose="020F0502020204030204" pitchFamily="34" charset="0"/>
              </a:rPr>
              <a:t>RNA Structure</a:t>
            </a:r>
          </a:p>
        </p:txBody>
      </p:sp>
      <p:sp>
        <p:nvSpPr>
          <p:cNvPr id="76804" name="Text Box 4">
            <a:extLst>
              <a:ext uri="{FF2B5EF4-FFF2-40B4-BE49-F238E27FC236}">
                <a16:creationId xmlns:a16="http://schemas.microsoft.com/office/drawing/2014/main" id="{B7B31EE6-B293-414F-AA10-5FFAD20FE8BE}"/>
              </a:ext>
            </a:extLst>
          </p:cNvPr>
          <p:cNvSpPr txBox="1">
            <a:spLocks noChangeArrowheads="1"/>
          </p:cNvSpPr>
          <p:nvPr/>
        </p:nvSpPr>
        <p:spPr bwMode="auto">
          <a:xfrm>
            <a:off x="304800" y="838200"/>
            <a:ext cx="8610600" cy="3293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just">
              <a:lnSpc>
                <a:spcPct val="80000"/>
              </a:lnSpc>
              <a:spcBef>
                <a:spcPct val="50000"/>
              </a:spcBef>
            </a:pPr>
            <a:r>
              <a:rPr lang="en-US" altLang="en-US" sz="2000" b="1" dirty="0">
                <a:latin typeface="Calibri" panose="020F0502020204030204" pitchFamily="34" charset="0"/>
                <a:cs typeface="Calibri" panose="020F0502020204030204" pitchFamily="34" charset="0"/>
              </a:rPr>
              <a:t>As in the case of protein structure, it is sometimes useful to describe nucleic acid structure in terms of hierarchical levels of complexity (i.e., primary, secondary, and tertiary structure). The primary structure of a nucleic acid is its covalent structure and nucleotide sequence. Any regular, stable structure taken up by some or all of the nucleotides in a nucleic acid can be referred to as secondary structure. The complex folding of large chromosomes within eukaryotic chromatin and the bacterial nucleoid, or the elaborate folding of large </a:t>
            </a:r>
            <a:r>
              <a:rPr lang="en-US" altLang="en-US" sz="2000" b="1" dirty="0" err="1">
                <a:latin typeface="Calibri" panose="020F0502020204030204" pitchFamily="34" charset="0"/>
                <a:cs typeface="Calibri" panose="020F0502020204030204" pitchFamily="34" charset="0"/>
              </a:rPr>
              <a:t>tRNA</a:t>
            </a:r>
            <a:r>
              <a:rPr lang="en-US" altLang="en-US" sz="2000" b="1" dirty="0">
                <a:latin typeface="Calibri" panose="020F0502020204030204" pitchFamily="34" charset="0"/>
                <a:cs typeface="Calibri" panose="020F0502020204030204" pitchFamily="34" charset="0"/>
              </a:rPr>
              <a:t> or </a:t>
            </a:r>
            <a:r>
              <a:rPr lang="en-US" altLang="en-US" sz="2000" b="1" dirty="0" err="1">
                <a:latin typeface="Calibri" panose="020F0502020204030204" pitchFamily="34" charset="0"/>
                <a:cs typeface="Calibri" panose="020F0502020204030204" pitchFamily="34" charset="0"/>
              </a:rPr>
              <a:t>rRNA</a:t>
            </a:r>
            <a:r>
              <a:rPr lang="en-US" altLang="en-US" sz="2000" b="1" dirty="0">
                <a:latin typeface="Calibri" panose="020F0502020204030204" pitchFamily="34" charset="0"/>
                <a:cs typeface="Calibri" panose="020F0502020204030204" pitchFamily="34" charset="0"/>
              </a:rPr>
              <a:t> molecules, is generally considered tertiary structure. The process by which RNAs are formed on a DNA template is known as </a:t>
            </a:r>
            <a:r>
              <a:rPr lang="en-US" altLang="en-US" sz="2000" b="1" dirty="0">
                <a:highlight>
                  <a:srgbClr val="FFFF00"/>
                </a:highlight>
                <a:latin typeface="Calibri" panose="020F0502020204030204" pitchFamily="34" charset="0"/>
                <a:cs typeface="Calibri" panose="020F0502020204030204" pitchFamily="34" charset="0"/>
              </a:rPr>
              <a:t>transcription</a:t>
            </a:r>
            <a:r>
              <a:rPr lang="en-US" altLang="en-US" sz="2000" b="1" dirty="0">
                <a:latin typeface="Calibri" panose="020F0502020204030204" pitchFamily="34" charset="0"/>
                <a:cs typeface="Calibri" panose="020F0502020204030204" pitchFamily="34" charset="0"/>
              </a:rPr>
              <a:t>. In bacteria, mRNAs can contain the protein coding sequences (red) for one gene (</a:t>
            </a:r>
            <a:r>
              <a:rPr lang="en-US" altLang="en-US" sz="2000" b="1" dirty="0" err="1">
                <a:latin typeface="Calibri" panose="020F0502020204030204" pitchFamily="34" charset="0"/>
                <a:cs typeface="Calibri" panose="020F0502020204030204" pitchFamily="34" charset="0"/>
              </a:rPr>
              <a:t>monocistronic</a:t>
            </a:r>
            <a:r>
              <a:rPr lang="en-US" altLang="en-US" sz="2000" b="1" dirty="0">
                <a:latin typeface="Calibri" panose="020F0502020204030204" pitchFamily="34" charset="0"/>
                <a:cs typeface="Calibri" panose="020F0502020204030204" pitchFamily="34" charset="0"/>
              </a:rPr>
              <a:t>) or multiple genes (polycistronic). mRNAs also contain noncoding regions (gray) at their ends and between protein coding sequences that may be involved in regulation of protein synthesis.</a:t>
            </a:r>
          </a:p>
        </p:txBody>
      </p:sp>
    </p:spTree>
    <p:extLst>
      <p:ext uri="{BB962C8B-B14F-4D97-AF65-F5344CB8AC3E}">
        <p14:creationId xmlns:p14="http://schemas.microsoft.com/office/powerpoint/2010/main" val="30119834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figure_08_22">
            <a:extLst>
              <a:ext uri="{FF2B5EF4-FFF2-40B4-BE49-F238E27FC236}">
                <a16:creationId xmlns:a16="http://schemas.microsoft.com/office/drawing/2014/main" id="{F3F7D82A-663F-4F28-A71E-55E317E80E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b="6996"/>
          <a:stretch>
            <a:fillRect/>
          </a:stretch>
        </p:blipFill>
        <p:spPr bwMode="auto">
          <a:xfrm>
            <a:off x="6142038" y="1371600"/>
            <a:ext cx="2511425"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851" name="Text Box 3">
            <a:extLst>
              <a:ext uri="{FF2B5EF4-FFF2-40B4-BE49-F238E27FC236}">
                <a16:creationId xmlns:a16="http://schemas.microsoft.com/office/drawing/2014/main" id="{3C8862A0-DA62-4503-80FE-BBC924E674E7}"/>
              </a:ext>
            </a:extLst>
          </p:cNvPr>
          <p:cNvSpPr txBox="1">
            <a:spLocks noChangeArrowheads="1"/>
          </p:cNvSpPr>
          <p:nvPr/>
        </p:nvSpPr>
        <p:spPr bwMode="auto">
          <a:xfrm>
            <a:off x="0" y="304800"/>
            <a:ext cx="9144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lang="en-US" altLang="en-US" sz="3200" b="1" dirty="0">
                <a:solidFill>
                  <a:srgbClr val="C00000"/>
                </a:solidFill>
                <a:latin typeface="Calibri" panose="020F0502020204030204" pitchFamily="34" charset="0"/>
                <a:cs typeface="Calibri" panose="020F0502020204030204" pitchFamily="34" charset="0"/>
              </a:rPr>
              <a:t>Base Stacking in Single-stranded RNA</a:t>
            </a:r>
          </a:p>
        </p:txBody>
      </p:sp>
      <p:sp>
        <p:nvSpPr>
          <p:cNvPr id="78852" name="Text Box 4">
            <a:extLst>
              <a:ext uri="{FF2B5EF4-FFF2-40B4-BE49-F238E27FC236}">
                <a16:creationId xmlns:a16="http://schemas.microsoft.com/office/drawing/2014/main" id="{3A07C0D8-2A73-4E31-B547-C811B6F67155}"/>
              </a:ext>
            </a:extLst>
          </p:cNvPr>
          <p:cNvSpPr txBox="1">
            <a:spLocks noChangeArrowheads="1"/>
          </p:cNvSpPr>
          <p:nvPr/>
        </p:nvSpPr>
        <p:spPr bwMode="auto">
          <a:xfrm>
            <a:off x="304800" y="990600"/>
            <a:ext cx="5791200" cy="4862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just">
              <a:spcBef>
                <a:spcPct val="50000"/>
              </a:spcBef>
            </a:pPr>
            <a:r>
              <a:rPr lang="en-US" altLang="en-US" sz="2000" b="1" dirty="0">
                <a:latin typeface="Calibri" panose="020F0502020204030204" pitchFamily="34" charset="0"/>
                <a:cs typeface="Calibri" panose="020F0502020204030204" pitchFamily="34" charset="0"/>
              </a:rPr>
              <a:t>The product of transcription of DNA is always single-stranded RNA. The single strand tends to assume a right-handed helical conformation dominated by base-stacking interactions. </a:t>
            </a:r>
          </a:p>
          <a:p>
            <a:pPr algn="just">
              <a:spcBef>
                <a:spcPct val="50000"/>
              </a:spcBef>
            </a:pPr>
            <a:r>
              <a:rPr lang="en-US" altLang="en-US" sz="2000" b="1" dirty="0">
                <a:latin typeface="Calibri" panose="020F0502020204030204" pitchFamily="34" charset="0"/>
                <a:cs typeface="Calibri" panose="020F0502020204030204" pitchFamily="34" charset="0"/>
              </a:rPr>
              <a:t>In this structure the bases are shown in yellow, the phosphorous atoms in orange, and the ribose and phosphate oxygens in green. </a:t>
            </a:r>
          </a:p>
          <a:p>
            <a:pPr algn="just">
              <a:spcBef>
                <a:spcPct val="50000"/>
              </a:spcBef>
            </a:pPr>
            <a:r>
              <a:rPr lang="en-US" altLang="en-US" sz="2000" b="1" dirty="0">
                <a:latin typeface="Calibri" panose="020F0502020204030204" pitchFamily="34" charset="0"/>
                <a:cs typeface="Calibri" panose="020F0502020204030204" pitchFamily="34" charset="0"/>
              </a:rPr>
              <a:t>Base stacking interactions are stronger between two purines than between a purine and pyrimidine or between two pyrimidines. </a:t>
            </a:r>
          </a:p>
          <a:p>
            <a:pPr algn="just">
              <a:spcBef>
                <a:spcPct val="50000"/>
              </a:spcBef>
            </a:pPr>
            <a:r>
              <a:rPr lang="en-US" altLang="en-US" sz="2000" b="1" dirty="0">
                <a:latin typeface="Calibri" panose="020F0502020204030204" pitchFamily="34" charset="0"/>
                <a:cs typeface="Calibri" panose="020F0502020204030204" pitchFamily="34" charset="0"/>
              </a:rPr>
              <a:t>The purine-purine interaction is so strong that a pyrimidine separating two purines is often displaced from the stacking pattern so that the purines can interact.</a:t>
            </a:r>
          </a:p>
        </p:txBody>
      </p:sp>
    </p:spTree>
    <p:extLst>
      <p:ext uri="{BB962C8B-B14F-4D97-AF65-F5344CB8AC3E}">
        <p14:creationId xmlns:p14="http://schemas.microsoft.com/office/powerpoint/2010/main" val="10269622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figure_08_23">
            <a:extLst>
              <a:ext uri="{FF2B5EF4-FFF2-40B4-BE49-F238E27FC236}">
                <a16:creationId xmlns:a16="http://schemas.microsoft.com/office/drawing/2014/main" id="{4DC26A1C-076C-413B-9343-CD2F2B386D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b="6970"/>
          <a:stretch>
            <a:fillRect/>
          </a:stretch>
        </p:blipFill>
        <p:spPr bwMode="auto">
          <a:xfrm>
            <a:off x="5410200" y="2895600"/>
            <a:ext cx="3352800" cy="324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899" name="Text Box 3">
            <a:extLst>
              <a:ext uri="{FF2B5EF4-FFF2-40B4-BE49-F238E27FC236}">
                <a16:creationId xmlns:a16="http://schemas.microsoft.com/office/drawing/2014/main" id="{C4F4B9A6-B691-4EB3-877F-71702AF1742D}"/>
              </a:ext>
            </a:extLst>
          </p:cNvPr>
          <p:cNvSpPr txBox="1">
            <a:spLocks noChangeArrowheads="1"/>
          </p:cNvSpPr>
          <p:nvPr/>
        </p:nvSpPr>
        <p:spPr bwMode="auto">
          <a:xfrm>
            <a:off x="0" y="152400"/>
            <a:ext cx="9144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lang="en-US" altLang="en-US" sz="3200" b="1" dirty="0">
                <a:solidFill>
                  <a:srgbClr val="C00000"/>
                </a:solidFill>
                <a:latin typeface="Comic Sans MS" panose="030F0702030302020204" pitchFamily="66" charset="0"/>
              </a:rPr>
              <a:t>RNA Secondary Structures </a:t>
            </a:r>
          </a:p>
        </p:txBody>
      </p:sp>
      <p:sp>
        <p:nvSpPr>
          <p:cNvPr id="80900" name="Text Box 4">
            <a:extLst>
              <a:ext uri="{FF2B5EF4-FFF2-40B4-BE49-F238E27FC236}">
                <a16:creationId xmlns:a16="http://schemas.microsoft.com/office/drawing/2014/main" id="{DD1D531A-7C56-4345-B94F-8BEE38CBC0A4}"/>
              </a:ext>
            </a:extLst>
          </p:cNvPr>
          <p:cNvSpPr txBox="1">
            <a:spLocks noChangeArrowheads="1"/>
          </p:cNvSpPr>
          <p:nvPr/>
        </p:nvSpPr>
        <p:spPr bwMode="auto">
          <a:xfrm>
            <a:off x="152400" y="685800"/>
            <a:ext cx="8763000" cy="1575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nSpc>
                <a:spcPct val="80000"/>
              </a:lnSpc>
              <a:spcBef>
                <a:spcPct val="50000"/>
              </a:spcBef>
            </a:pPr>
            <a:r>
              <a:rPr lang="en-US" altLang="en-US" sz="2000" b="1" dirty="0">
                <a:latin typeface="Calibri" panose="020F0502020204030204" pitchFamily="34" charset="0"/>
                <a:cs typeface="Calibri" panose="020F0502020204030204" pitchFamily="34" charset="0"/>
              </a:rPr>
              <a:t>Any self-complementary sequences in single-stranded RNAs produce more complex secondary structures. Base pairing in RNA matches the pattern observed for DNA. Namely, G pairs with C, and A pairs with U (or the occasional T residue in some RNAs). One difference is that base pairing between G and U residues is allowed in RNA when complementary sequences in two single strands of RNA pair with each other.</a:t>
            </a:r>
          </a:p>
        </p:txBody>
      </p:sp>
      <p:sp>
        <p:nvSpPr>
          <p:cNvPr id="80901" name="Text Box 5">
            <a:extLst>
              <a:ext uri="{FF2B5EF4-FFF2-40B4-BE49-F238E27FC236}">
                <a16:creationId xmlns:a16="http://schemas.microsoft.com/office/drawing/2014/main" id="{9841B368-1ED8-46B3-B004-44D7A766413F}"/>
              </a:ext>
            </a:extLst>
          </p:cNvPr>
          <p:cNvSpPr txBox="1">
            <a:spLocks noChangeArrowheads="1"/>
          </p:cNvSpPr>
          <p:nvPr/>
        </p:nvSpPr>
        <p:spPr bwMode="auto">
          <a:xfrm>
            <a:off x="152400" y="2438400"/>
            <a:ext cx="5257800" cy="4247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just">
              <a:lnSpc>
                <a:spcPct val="80000"/>
              </a:lnSpc>
              <a:spcBef>
                <a:spcPct val="50000"/>
              </a:spcBef>
            </a:pPr>
            <a:r>
              <a:rPr lang="en-US" altLang="en-US" sz="2000" b="1" dirty="0">
                <a:latin typeface="Calibri" panose="020F0502020204030204" pitchFamily="34" charset="0"/>
                <a:cs typeface="Calibri" panose="020F0502020204030204" pitchFamily="34" charset="0"/>
              </a:rPr>
              <a:t>The paired strands in RNA duplexes (or RNA-DNA duplexes) are antiparallel, as in double-helical DNA. </a:t>
            </a:r>
          </a:p>
          <a:p>
            <a:pPr algn="just">
              <a:lnSpc>
                <a:spcPct val="80000"/>
              </a:lnSpc>
              <a:spcBef>
                <a:spcPct val="50000"/>
              </a:spcBef>
            </a:pPr>
            <a:r>
              <a:rPr lang="en-US" altLang="en-US" sz="2000" b="1" dirty="0">
                <a:latin typeface="Calibri" panose="020F0502020204030204" pitchFamily="34" charset="0"/>
                <a:cs typeface="Calibri" panose="020F0502020204030204" pitchFamily="34" charset="0"/>
              </a:rPr>
              <a:t>The predominant double-stranded structure is an A-form right-handed double helix. </a:t>
            </a:r>
          </a:p>
          <a:p>
            <a:pPr algn="just">
              <a:lnSpc>
                <a:spcPct val="80000"/>
              </a:lnSpc>
              <a:spcBef>
                <a:spcPct val="50000"/>
              </a:spcBef>
            </a:pPr>
            <a:r>
              <a:rPr lang="en-US" altLang="en-US" sz="2000" b="1" dirty="0">
                <a:latin typeface="Calibri" panose="020F0502020204030204" pitchFamily="34" charset="0"/>
                <a:cs typeface="Calibri" panose="020F0502020204030204" pitchFamily="34" charset="0"/>
              </a:rPr>
              <a:t>The B-form double helix has not been observed for RNA. Strands of RNA that are precisely complementary over long regions of sequence are uncommon. </a:t>
            </a:r>
          </a:p>
          <a:p>
            <a:pPr algn="just">
              <a:lnSpc>
                <a:spcPct val="80000"/>
              </a:lnSpc>
              <a:spcBef>
                <a:spcPct val="50000"/>
              </a:spcBef>
            </a:pPr>
            <a:r>
              <a:rPr lang="en-US" altLang="en-US" sz="2000" b="1" dirty="0">
                <a:latin typeface="Calibri" panose="020F0502020204030204" pitchFamily="34" charset="0"/>
                <a:cs typeface="Calibri" panose="020F0502020204030204" pitchFamily="34" charset="0"/>
              </a:rPr>
              <a:t>Breaks in the regular A-form RNA double helix caused by mismatched or unmatched bases in one or both strands are common and result in bulges or internal loops. Hairpin loops form between nearly self-complementary (palindromic) sequences.</a:t>
            </a:r>
          </a:p>
        </p:txBody>
      </p:sp>
    </p:spTree>
    <p:extLst>
      <p:ext uri="{BB962C8B-B14F-4D97-AF65-F5344CB8AC3E}">
        <p14:creationId xmlns:p14="http://schemas.microsoft.com/office/powerpoint/2010/main" val="28946564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figure_08_25">
            <a:extLst>
              <a:ext uri="{FF2B5EF4-FFF2-40B4-BE49-F238E27FC236}">
                <a16:creationId xmlns:a16="http://schemas.microsoft.com/office/drawing/2014/main" id="{C32411A4-57E1-48E1-B6C8-9E7313A7AF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b="6970"/>
          <a:stretch>
            <a:fillRect/>
          </a:stretch>
        </p:blipFill>
        <p:spPr bwMode="auto">
          <a:xfrm>
            <a:off x="1981200" y="990600"/>
            <a:ext cx="4867275" cy="511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043" name="Text Box 3">
            <a:extLst>
              <a:ext uri="{FF2B5EF4-FFF2-40B4-BE49-F238E27FC236}">
                <a16:creationId xmlns:a16="http://schemas.microsoft.com/office/drawing/2014/main" id="{E07C85F6-2EE3-4805-B662-D13CE08472C7}"/>
              </a:ext>
            </a:extLst>
          </p:cNvPr>
          <p:cNvSpPr txBox="1">
            <a:spLocks noChangeArrowheads="1"/>
          </p:cNvSpPr>
          <p:nvPr/>
        </p:nvSpPr>
        <p:spPr bwMode="auto">
          <a:xfrm>
            <a:off x="0" y="152400"/>
            <a:ext cx="9144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lang="en-US" altLang="en-US" sz="3200" b="1" dirty="0">
                <a:solidFill>
                  <a:srgbClr val="C00000"/>
                </a:solidFill>
                <a:latin typeface="Comic Sans MS" panose="030F0702030302020204" pitchFamily="66" charset="0"/>
              </a:rPr>
              <a:t>Three-dimensional Structure in RNA</a:t>
            </a:r>
          </a:p>
        </p:txBody>
      </p:sp>
    </p:spTree>
    <p:extLst>
      <p:ext uri="{BB962C8B-B14F-4D97-AF65-F5344CB8AC3E}">
        <p14:creationId xmlns:p14="http://schemas.microsoft.com/office/powerpoint/2010/main" val="40039876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4826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urces of Carbohydrates: Definitions, Examples, Functions, Top 10 Sources,  Food containing Sources | CollegeSearch">
            <a:extLst>
              <a:ext uri="{FF2B5EF4-FFF2-40B4-BE49-F238E27FC236}">
                <a16:creationId xmlns:a16="http://schemas.microsoft.com/office/drawing/2014/main" id="{05048763-9308-4591-88DB-D4BC46D2BE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00" r="7500"/>
          <a:stretch/>
        </p:blipFill>
        <p:spPr bwMode="auto">
          <a:xfrm>
            <a:off x="-29308" y="76200"/>
            <a:ext cx="9173308"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9216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45C822-183A-437C-95C0-D31D9844397C}"/>
              </a:ext>
            </a:extLst>
          </p:cNvPr>
          <p:cNvSpPr txBox="1"/>
          <p:nvPr/>
        </p:nvSpPr>
        <p:spPr>
          <a:xfrm>
            <a:off x="457200" y="457200"/>
            <a:ext cx="8229600" cy="4031873"/>
          </a:xfrm>
          <a:prstGeom prst="rect">
            <a:avLst/>
          </a:prstGeom>
          <a:noFill/>
        </p:spPr>
        <p:txBody>
          <a:bodyPr wrap="square" rtlCol="0">
            <a:spAutoFit/>
          </a:bodyPr>
          <a:lstStyle/>
          <a:p>
            <a:pPr algn="just"/>
            <a:r>
              <a:rPr lang="en-US" dirty="0"/>
              <a:t>Living organisms require biomolecules for several biological processes like energy storage and regulation of their metabolic cycles. </a:t>
            </a:r>
          </a:p>
          <a:p>
            <a:pPr algn="just"/>
            <a:endParaRPr lang="en-US" dirty="0"/>
          </a:p>
          <a:p>
            <a:pPr algn="just"/>
            <a:r>
              <a:rPr lang="en-US" dirty="0"/>
              <a:t>Among all, carbohydrates, nucleic acids, lipids, and proteins are the four major biomolecules (or macromolecules) that are mainly involved in these biological processes.</a:t>
            </a:r>
          </a:p>
        </p:txBody>
      </p:sp>
    </p:spTree>
    <p:extLst>
      <p:ext uri="{BB962C8B-B14F-4D97-AF65-F5344CB8AC3E}">
        <p14:creationId xmlns:p14="http://schemas.microsoft.com/office/powerpoint/2010/main" val="23697641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A4607C-02AB-412D-984F-76B7AE123ADF}"/>
              </a:ext>
            </a:extLst>
          </p:cNvPr>
          <p:cNvSpPr/>
          <p:nvPr/>
        </p:nvSpPr>
        <p:spPr>
          <a:xfrm>
            <a:off x="2209800" y="228600"/>
            <a:ext cx="4358886" cy="584775"/>
          </a:xfrm>
          <a:prstGeom prst="rect">
            <a:avLst/>
          </a:prstGeom>
        </p:spPr>
        <p:txBody>
          <a:bodyPr wrap="none">
            <a:spAutoFit/>
          </a:bodyPr>
          <a:lstStyle/>
          <a:p>
            <a:r>
              <a:rPr lang="en-US"/>
              <a:t>What are Carbohydrates?</a:t>
            </a:r>
            <a:endParaRPr lang="en-US" dirty="0"/>
          </a:p>
        </p:txBody>
      </p:sp>
      <p:sp>
        <p:nvSpPr>
          <p:cNvPr id="5" name="Rectangle 4">
            <a:extLst>
              <a:ext uri="{FF2B5EF4-FFF2-40B4-BE49-F238E27FC236}">
                <a16:creationId xmlns:a16="http://schemas.microsoft.com/office/drawing/2014/main" id="{F95AA635-0D54-4545-890D-4F0434EACCEC}"/>
              </a:ext>
            </a:extLst>
          </p:cNvPr>
          <p:cNvSpPr/>
          <p:nvPr/>
        </p:nvSpPr>
        <p:spPr>
          <a:xfrm>
            <a:off x="228600" y="990600"/>
            <a:ext cx="8686800" cy="2308324"/>
          </a:xfrm>
          <a:prstGeom prst="rect">
            <a:avLst/>
          </a:prstGeom>
        </p:spPr>
        <p:txBody>
          <a:bodyPr wrap="square">
            <a:spAutoFit/>
          </a:bodyPr>
          <a:lstStyle/>
          <a:p>
            <a:pPr algn="just"/>
            <a:r>
              <a:rPr lang="en-US" sz="2400" dirty="0"/>
              <a:t>Carbohydrate is a group of organic compounds occurring in living tissues and foods in the form of starch, cellulose, and sugars. </a:t>
            </a:r>
          </a:p>
          <a:p>
            <a:pPr algn="just"/>
            <a:endParaRPr lang="en-US" sz="2400" dirty="0"/>
          </a:p>
          <a:p>
            <a:pPr algn="just"/>
            <a:r>
              <a:rPr lang="en-US" sz="2400" dirty="0"/>
              <a:t>The ratio of oxygen and hydrogen in carbohydrates is the same as in water i.e. 2:1. It typically breaks down in the animal body to release energy.</a:t>
            </a:r>
          </a:p>
        </p:txBody>
      </p:sp>
      <p:sp>
        <p:nvSpPr>
          <p:cNvPr id="6" name="Rectangle 5">
            <a:extLst>
              <a:ext uri="{FF2B5EF4-FFF2-40B4-BE49-F238E27FC236}">
                <a16:creationId xmlns:a16="http://schemas.microsoft.com/office/drawing/2014/main" id="{6467B1B3-F186-4D5A-AD7C-91443889BA90}"/>
              </a:ext>
            </a:extLst>
          </p:cNvPr>
          <p:cNvSpPr/>
          <p:nvPr/>
        </p:nvSpPr>
        <p:spPr>
          <a:xfrm>
            <a:off x="228600" y="3464426"/>
            <a:ext cx="8686800" cy="1200329"/>
          </a:xfrm>
          <a:prstGeom prst="rect">
            <a:avLst/>
          </a:prstGeom>
        </p:spPr>
        <p:txBody>
          <a:bodyPr wrap="square">
            <a:spAutoFit/>
          </a:bodyPr>
          <a:lstStyle/>
          <a:p>
            <a:pPr algn="just"/>
            <a:r>
              <a:rPr lang="en-US" sz="2400" b="1" i="1" dirty="0">
                <a:solidFill>
                  <a:srgbClr val="444444"/>
                </a:solidFill>
                <a:highlight>
                  <a:srgbClr val="FFFF00"/>
                </a:highlight>
                <a:latin typeface="Poppins"/>
              </a:rPr>
              <a:t>C</a:t>
            </a:r>
            <a:r>
              <a:rPr lang="en-US" sz="2400" b="1" i="1" baseline="-25000" dirty="0">
                <a:solidFill>
                  <a:srgbClr val="444444"/>
                </a:solidFill>
                <a:highlight>
                  <a:srgbClr val="FFFF00"/>
                </a:highlight>
                <a:latin typeface="Poppins"/>
              </a:rPr>
              <a:t>n</a:t>
            </a:r>
            <a:r>
              <a:rPr lang="en-US" sz="2400" b="1" i="1" dirty="0">
                <a:solidFill>
                  <a:srgbClr val="444444"/>
                </a:solidFill>
                <a:highlight>
                  <a:srgbClr val="FFFF00"/>
                </a:highlight>
                <a:latin typeface="Poppins"/>
              </a:rPr>
              <a:t>(H</a:t>
            </a:r>
            <a:r>
              <a:rPr lang="en-US" sz="2400" b="1" i="1" baseline="-25000" dirty="0">
                <a:solidFill>
                  <a:srgbClr val="444444"/>
                </a:solidFill>
                <a:highlight>
                  <a:srgbClr val="FFFF00"/>
                </a:highlight>
                <a:latin typeface="Poppins"/>
              </a:rPr>
              <a:t>2</a:t>
            </a:r>
            <a:r>
              <a:rPr lang="en-US" sz="2400" b="1" i="1" dirty="0">
                <a:solidFill>
                  <a:srgbClr val="444444"/>
                </a:solidFill>
                <a:highlight>
                  <a:srgbClr val="FFFF00"/>
                </a:highlight>
                <a:latin typeface="Poppins"/>
              </a:rPr>
              <a:t>O)</a:t>
            </a:r>
            <a:r>
              <a:rPr lang="en-US" sz="2400" b="1" i="1" baseline="-25000" dirty="0">
                <a:solidFill>
                  <a:srgbClr val="444444"/>
                </a:solidFill>
                <a:highlight>
                  <a:srgbClr val="FFFF00"/>
                </a:highlight>
                <a:latin typeface="Poppins"/>
              </a:rPr>
              <a:t>n</a:t>
            </a:r>
            <a:r>
              <a:rPr lang="en-US" sz="2400" b="1" i="1" dirty="0">
                <a:solidFill>
                  <a:srgbClr val="444444"/>
                </a:solidFill>
                <a:highlight>
                  <a:srgbClr val="FFFF00"/>
                </a:highlight>
                <a:latin typeface="Poppins"/>
              </a:rPr>
              <a:t> is the generic formula for all carbohydrates.</a:t>
            </a:r>
            <a:r>
              <a:rPr lang="en-US" sz="2400" i="1" dirty="0">
                <a:solidFill>
                  <a:srgbClr val="444444"/>
                </a:solidFill>
                <a:highlight>
                  <a:srgbClr val="FFFF00"/>
                </a:highlight>
                <a:latin typeface="Poppins"/>
              </a:rPr>
              <a:t> </a:t>
            </a:r>
            <a:r>
              <a:rPr lang="en-US" sz="2400" dirty="0">
                <a:solidFill>
                  <a:srgbClr val="444444"/>
                </a:solidFill>
                <a:highlight>
                  <a:srgbClr val="FFFF00"/>
                </a:highlight>
                <a:latin typeface="Poppins"/>
              </a:rPr>
              <a:t>This formula is only valid for simple sugars, which are made up of the same amount of carbon and water.</a:t>
            </a:r>
            <a:endParaRPr lang="en-US" sz="2400" dirty="0">
              <a:highlight>
                <a:srgbClr val="FFFF00"/>
              </a:highlight>
            </a:endParaRPr>
          </a:p>
        </p:txBody>
      </p:sp>
      <p:sp>
        <p:nvSpPr>
          <p:cNvPr id="7" name="Rectangle 6">
            <a:extLst>
              <a:ext uri="{FF2B5EF4-FFF2-40B4-BE49-F238E27FC236}">
                <a16:creationId xmlns:a16="http://schemas.microsoft.com/office/drawing/2014/main" id="{DCD6E22F-C9E2-4D1C-8B22-74DF46A84266}"/>
              </a:ext>
            </a:extLst>
          </p:cNvPr>
          <p:cNvSpPr/>
          <p:nvPr/>
        </p:nvSpPr>
        <p:spPr>
          <a:xfrm>
            <a:off x="228600" y="5105400"/>
            <a:ext cx="8686800" cy="830997"/>
          </a:xfrm>
          <a:prstGeom prst="rect">
            <a:avLst/>
          </a:prstGeom>
        </p:spPr>
        <p:txBody>
          <a:bodyPr wrap="square">
            <a:spAutoFit/>
          </a:bodyPr>
          <a:lstStyle/>
          <a:p>
            <a:r>
              <a:rPr lang="en-US" sz="2400" dirty="0">
                <a:solidFill>
                  <a:srgbClr val="444444"/>
                </a:solidFill>
                <a:highlight>
                  <a:srgbClr val="00FFFF"/>
                </a:highlight>
                <a:latin typeface="Poppins"/>
              </a:rPr>
              <a:t>Carbohydrates (or sugars) were originally believed to be “hydrates of carbon,” because they have the general formula </a:t>
            </a:r>
            <a:r>
              <a:rPr lang="en-US" sz="2400" dirty="0" err="1">
                <a:solidFill>
                  <a:srgbClr val="444444"/>
                </a:solidFill>
                <a:highlight>
                  <a:srgbClr val="00FFFF"/>
                </a:highlight>
                <a:latin typeface="Poppins"/>
              </a:rPr>
              <a:t>C</a:t>
            </a:r>
            <a:r>
              <a:rPr lang="en-US" sz="2400" baseline="-25000" dirty="0" err="1">
                <a:solidFill>
                  <a:srgbClr val="444444"/>
                </a:solidFill>
                <a:highlight>
                  <a:srgbClr val="00FFFF"/>
                </a:highlight>
                <a:latin typeface="Poppins"/>
              </a:rPr>
              <a:t>x</a:t>
            </a:r>
            <a:r>
              <a:rPr lang="en-US" sz="2400" dirty="0">
                <a:solidFill>
                  <a:srgbClr val="444444"/>
                </a:solidFill>
                <a:highlight>
                  <a:srgbClr val="00FFFF"/>
                </a:highlight>
                <a:latin typeface="Poppins"/>
              </a:rPr>
              <a:t>(H</a:t>
            </a:r>
            <a:r>
              <a:rPr lang="en-US" sz="2400" baseline="-25000" dirty="0">
                <a:solidFill>
                  <a:srgbClr val="444444"/>
                </a:solidFill>
                <a:highlight>
                  <a:srgbClr val="00FFFF"/>
                </a:highlight>
                <a:latin typeface="Poppins"/>
              </a:rPr>
              <a:t>2</a:t>
            </a:r>
            <a:r>
              <a:rPr lang="en-US" sz="2400" dirty="0">
                <a:solidFill>
                  <a:srgbClr val="444444"/>
                </a:solidFill>
                <a:highlight>
                  <a:srgbClr val="00FFFF"/>
                </a:highlight>
                <a:latin typeface="Poppins"/>
              </a:rPr>
              <a:t>O)y.</a:t>
            </a:r>
            <a:endParaRPr lang="en-US" sz="2400" dirty="0">
              <a:highlight>
                <a:srgbClr val="00FFFF"/>
              </a:highlight>
            </a:endParaRPr>
          </a:p>
        </p:txBody>
      </p:sp>
    </p:spTree>
    <p:extLst>
      <p:ext uri="{BB962C8B-B14F-4D97-AF65-F5344CB8AC3E}">
        <p14:creationId xmlns:p14="http://schemas.microsoft.com/office/powerpoint/2010/main" val="3971755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D58F1B-7A8B-43F2-86B9-48BDF884D3AF}"/>
              </a:ext>
            </a:extLst>
          </p:cNvPr>
          <p:cNvSpPr>
            <a:spLocks noGrp="1"/>
          </p:cNvSpPr>
          <p:nvPr>
            <p:ph/>
          </p:nvPr>
        </p:nvSpPr>
        <p:spPr/>
        <p:txBody>
          <a:bodyPr/>
          <a:lstStyle/>
          <a:p>
            <a:endParaRPr lang="en-US" dirty="0"/>
          </a:p>
        </p:txBody>
      </p:sp>
      <p:pic>
        <p:nvPicPr>
          <p:cNvPr id="5" name="Picture 4">
            <a:extLst>
              <a:ext uri="{FF2B5EF4-FFF2-40B4-BE49-F238E27FC236}">
                <a16:creationId xmlns:a16="http://schemas.microsoft.com/office/drawing/2014/main" id="{42B6E95F-5F5E-4C2D-BE64-FA3D0AD8B1CD}"/>
              </a:ext>
            </a:extLst>
          </p:cNvPr>
          <p:cNvPicPr>
            <a:picLocks noChangeAspect="1"/>
          </p:cNvPicPr>
          <p:nvPr/>
        </p:nvPicPr>
        <p:blipFill>
          <a:blip r:embed="rId2"/>
          <a:stretch>
            <a:fillRect/>
          </a:stretch>
        </p:blipFill>
        <p:spPr>
          <a:xfrm>
            <a:off x="350037" y="3873011"/>
            <a:ext cx="4239548" cy="2426677"/>
          </a:xfrm>
          <a:prstGeom prst="rect">
            <a:avLst/>
          </a:prstGeom>
        </p:spPr>
      </p:pic>
      <p:pic>
        <p:nvPicPr>
          <p:cNvPr id="6" name="Picture 5">
            <a:extLst>
              <a:ext uri="{FF2B5EF4-FFF2-40B4-BE49-F238E27FC236}">
                <a16:creationId xmlns:a16="http://schemas.microsoft.com/office/drawing/2014/main" id="{BFCB4500-1506-45D7-84ED-9622155C5A4F}"/>
              </a:ext>
            </a:extLst>
          </p:cNvPr>
          <p:cNvPicPr>
            <a:picLocks noChangeAspect="1"/>
          </p:cNvPicPr>
          <p:nvPr/>
        </p:nvPicPr>
        <p:blipFill>
          <a:blip r:embed="rId3"/>
          <a:stretch>
            <a:fillRect/>
          </a:stretch>
        </p:blipFill>
        <p:spPr>
          <a:xfrm>
            <a:off x="5867400" y="4076699"/>
            <a:ext cx="2257425" cy="2019300"/>
          </a:xfrm>
          <a:prstGeom prst="rect">
            <a:avLst/>
          </a:prstGeom>
        </p:spPr>
      </p:pic>
      <p:pic>
        <p:nvPicPr>
          <p:cNvPr id="7" name="Picture 6">
            <a:extLst>
              <a:ext uri="{FF2B5EF4-FFF2-40B4-BE49-F238E27FC236}">
                <a16:creationId xmlns:a16="http://schemas.microsoft.com/office/drawing/2014/main" id="{E9BB98E1-23CC-421C-9E05-7F7A939E10F3}"/>
              </a:ext>
            </a:extLst>
          </p:cNvPr>
          <p:cNvPicPr>
            <a:picLocks noChangeAspect="1"/>
          </p:cNvPicPr>
          <p:nvPr/>
        </p:nvPicPr>
        <p:blipFill>
          <a:blip r:embed="rId4"/>
          <a:stretch>
            <a:fillRect/>
          </a:stretch>
        </p:blipFill>
        <p:spPr>
          <a:xfrm>
            <a:off x="1447800" y="165248"/>
            <a:ext cx="6248400" cy="3504075"/>
          </a:xfrm>
          <a:prstGeom prst="rect">
            <a:avLst/>
          </a:prstGeom>
        </p:spPr>
      </p:pic>
    </p:spTree>
    <p:extLst>
      <p:ext uri="{BB962C8B-B14F-4D97-AF65-F5344CB8AC3E}">
        <p14:creationId xmlns:p14="http://schemas.microsoft.com/office/powerpoint/2010/main" val="35027111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E1AEF030-9E7F-4A2F-B2EF-A75EDBAADBA3}"/>
              </a:ext>
            </a:extLst>
          </p:cNvPr>
          <p:cNvSpPr txBox="1">
            <a:spLocks noChangeArrowheads="1"/>
          </p:cNvSpPr>
          <p:nvPr/>
        </p:nvSpPr>
        <p:spPr>
          <a:xfrm>
            <a:off x="533400" y="762000"/>
            <a:ext cx="7924800" cy="4267200"/>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just">
              <a:lnSpc>
                <a:spcPct val="90000"/>
              </a:lnSpc>
            </a:pPr>
            <a:r>
              <a:rPr lang="en-US" altLang="en-US" sz="2400" kern="0" dirty="0"/>
              <a:t>sources of energy</a:t>
            </a:r>
          </a:p>
          <a:p>
            <a:pPr algn="just">
              <a:lnSpc>
                <a:spcPct val="90000"/>
              </a:lnSpc>
            </a:pPr>
            <a:endParaRPr lang="en-US" altLang="en-US" sz="2400" kern="0" dirty="0"/>
          </a:p>
          <a:p>
            <a:pPr algn="just">
              <a:lnSpc>
                <a:spcPct val="90000"/>
              </a:lnSpc>
            </a:pPr>
            <a:r>
              <a:rPr lang="en-US" altLang="en-US" sz="2400" kern="0" dirty="0"/>
              <a:t>intermediates in the biosynthesis of other basic biochemical entities (fats and proteins)</a:t>
            </a:r>
          </a:p>
          <a:p>
            <a:pPr algn="just">
              <a:lnSpc>
                <a:spcPct val="90000"/>
              </a:lnSpc>
            </a:pPr>
            <a:endParaRPr lang="en-US" altLang="en-US" sz="2400" kern="0" dirty="0"/>
          </a:p>
          <a:p>
            <a:pPr algn="just">
              <a:lnSpc>
                <a:spcPct val="90000"/>
              </a:lnSpc>
            </a:pPr>
            <a:r>
              <a:rPr lang="en-US" altLang="en-US" sz="2400" kern="0" dirty="0"/>
              <a:t>associated with other entities such as glycosides, vitamins and antibiotics)</a:t>
            </a:r>
          </a:p>
          <a:p>
            <a:pPr algn="just">
              <a:lnSpc>
                <a:spcPct val="90000"/>
              </a:lnSpc>
            </a:pPr>
            <a:endParaRPr lang="en-US" altLang="en-US" sz="2400" kern="0" dirty="0"/>
          </a:p>
          <a:p>
            <a:pPr algn="just">
              <a:lnSpc>
                <a:spcPct val="90000"/>
              </a:lnSpc>
            </a:pPr>
            <a:r>
              <a:rPr lang="en-US" altLang="en-US" sz="2400" kern="0" dirty="0"/>
              <a:t>form structural tissues in plants and in microorganisms (cellulose, lignin, murein)</a:t>
            </a:r>
          </a:p>
          <a:p>
            <a:pPr algn="just">
              <a:lnSpc>
                <a:spcPct val="90000"/>
              </a:lnSpc>
            </a:pPr>
            <a:endParaRPr lang="en-US" altLang="en-US" sz="2400" kern="0" dirty="0"/>
          </a:p>
          <a:p>
            <a:pPr algn="just">
              <a:lnSpc>
                <a:spcPct val="90000"/>
              </a:lnSpc>
            </a:pPr>
            <a:r>
              <a:rPr lang="en-US" altLang="en-US" sz="2400" kern="0" dirty="0"/>
              <a:t>participate in biological transport, cell-cell recognition, activation of growth factors, modulation of the immune system</a:t>
            </a:r>
          </a:p>
        </p:txBody>
      </p:sp>
    </p:spTree>
    <p:extLst>
      <p:ext uri="{BB962C8B-B14F-4D97-AF65-F5344CB8AC3E}">
        <p14:creationId xmlns:p14="http://schemas.microsoft.com/office/powerpoint/2010/main" val="18068203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عنوان 1">
            <a:extLst>
              <a:ext uri="{FF2B5EF4-FFF2-40B4-BE49-F238E27FC236}">
                <a16:creationId xmlns:a16="http://schemas.microsoft.com/office/drawing/2014/main" id="{3733C8CE-B6EC-45A7-A342-F6899EB881EC}"/>
              </a:ext>
            </a:extLst>
          </p:cNvPr>
          <p:cNvSpPr>
            <a:spLocks noGrp="1"/>
          </p:cNvSpPr>
          <p:nvPr>
            <p:ph type="title"/>
          </p:nvPr>
        </p:nvSpPr>
        <p:spPr/>
        <p:txBody>
          <a:bodyPr/>
          <a:lstStyle/>
          <a:p>
            <a:endParaRPr lang="en-US" altLang="en-US"/>
          </a:p>
        </p:txBody>
      </p:sp>
      <p:pic>
        <p:nvPicPr>
          <p:cNvPr id="37891" name="Picture 2">
            <a:extLst>
              <a:ext uri="{FF2B5EF4-FFF2-40B4-BE49-F238E27FC236}">
                <a16:creationId xmlns:a16="http://schemas.microsoft.com/office/drawing/2014/main" id="{CF3A2BEB-389E-4505-850A-3424E41EA4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0413" y="600075"/>
            <a:ext cx="7607300" cy="5648325"/>
          </a:xfrm>
          <a:noFill/>
        </p:spPr>
      </p:pic>
    </p:spTree>
    <p:extLst>
      <p:ext uri="{BB962C8B-B14F-4D97-AF65-F5344CB8AC3E}">
        <p14:creationId xmlns:p14="http://schemas.microsoft.com/office/powerpoint/2010/main" val="3126607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83853B04-975C-4A97-B6D9-B1423AC76950}"/>
              </a:ext>
            </a:extLst>
          </p:cNvPr>
          <p:cNvSpPr>
            <a:spLocks noGrp="1" noRot="1" noChangeArrowheads="1"/>
          </p:cNvSpPr>
          <p:nvPr>
            <p:ph type="title"/>
          </p:nvPr>
        </p:nvSpPr>
        <p:spPr>
          <a:xfrm>
            <a:off x="674076" y="0"/>
            <a:ext cx="7772400" cy="1143000"/>
          </a:xfrm>
        </p:spPr>
        <p:txBody>
          <a:bodyPr/>
          <a:lstStyle/>
          <a:p>
            <a:r>
              <a:rPr lang="en-US" altLang="en-US" dirty="0">
                <a:highlight>
                  <a:srgbClr val="00FFFF"/>
                </a:highlight>
              </a:rPr>
              <a:t>Carbohydrates</a:t>
            </a:r>
          </a:p>
        </p:txBody>
      </p:sp>
      <p:sp>
        <p:nvSpPr>
          <p:cNvPr id="43011" name="Rectangle 3">
            <a:extLst>
              <a:ext uri="{FF2B5EF4-FFF2-40B4-BE49-F238E27FC236}">
                <a16:creationId xmlns:a16="http://schemas.microsoft.com/office/drawing/2014/main" id="{53BB0160-01BE-43C8-A7F1-D556838B2C2F}"/>
              </a:ext>
            </a:extLst>
          </p:cNvPr>
          <p:cNvSpPr>
            <a:spLocks noGrp="1" noRot="1" noChangeArrowheads="1"/>
          </p:cNvSpPr>
          <p:nvPr>
            <p:ph type="body" idx="1"/>
          </p:nvPr>
        </p:nvSpPr>
        <p:spPr>
          <a:xfrm>
            <a:off x="662353" y="990600"/>
            <a:ext cx="7772400" cy="4114800"/>
          </a:xfrm>
        </p:spPr>
        <p:txBody>
          <a:bodyPr/>
          <a:lstStyle/>
          <a:p>
            <a:r>
              <a:rPr lang="en-US" altLang="en-US" dirty="0">
                <a:solidFill>
                  <a:srgbClr val="FF0000"/>
                </a:solidFill>
              </a:rPr>
              <a:t>glucose provides energy for the brain and ½ of energy for muscles and tissues</a:t>
            </a:r>
          </a:p>
          <a:p>
            <a:r>
              <a:rPr lang="en-US" altLang="en-US" dirty="0">
                <a:solidFill>
                  <a:schemeClr val="accent2">
                    <a:lumMod val="75000"/>
                  </a:schemeClr>
                </a:solidFill>
              </a:rPr>
              <a:t>glycogen is stored glucose</a:t>
            </a:r>
          </a:p>
          <a:p>
            <a:r>
              <a:rPr lang="en-US" altLang="en-US" dirty="0">
                <a:solidFill>
                  <a:srgbClr val="FF6699"/>
                </a:solidFill>
              </a:rPr>
              <a:t>glucose is immediate energy</a:t>
            </a:r>
          </a:p>
          <a:p>
            <a:r>
              <a:rPr lang="en-US" altLang="en-US" dirty="0">
                <a:solidFill>
                  <a:srgbClr val="00B050"/>
                </a:solidFill>
              </a:rPr>
              <a:t>glycogen is reserve energy</a:t>
            </a:r>
          </a:p>
        </p:txBody>
      </p:sp>
      <p:pic>
        <p:nvPicPr>
          <p:cNvPr id="4" name="Picture 5" descr="19534">
            <a:extLst>
              <a:ext uri="{FF2B5EF4-FFF2-40B4-BE49-F238E27FC236}">
                <a16:creationId xmlns:a16="http://schemas.microsoft.com/office/drawing/2014/main" id="{E76C1D20-11F0-43D6-9662-8A7275CA7F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5" t="17840" r="1425" b="5786"/>
          <a:stretch/>
        </p:blipFill>
        <p:spPr bwMode="auto">
          <a:xfrm>
            <a:off x="5029200" y="4314395"/>
            <a:ext cx="4114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3B72320D-1990-423B-B462-2C13DFB2F7C1}"/>
              </a:ext>
            </a:extLst>
          </p:cNvPr>
          <p:cNvSpPr/>
          <p:nvPr/>
        </p:nvSpPr>
        <p:spPr>
          <a:xfrm>
            <a:off x="316523" y="3858592"/>
            <a:ext cx="8001000" cy="461665"/>
          </a:xfrm>
          <a:prstGeom prst="rect">
            <a:avLst/>
          </a:prstGeom>
        </p:spPr>
        <p:txBody>
          <a:bodyPr wrap="square">
            <a:spAutoFit/>
          </a:bodyPr>
          <a:lstStyle/>
          <a:p>
            <a:r>
              <a:rPr lang="en-US" sz="2400" b="1" dirty="0">
                <a:solidFill>
                  <a:srgbClr val="444444"/>
                </a:solidFill>
                <a:highlight>
                  <a:srgbClr val="CCFFFF"/>
                </a:highlight>
                <a:latin typeface="Poppins"/>
              </a:rPr>
              <a:t>Simple carbohydrates are the basic type of carbs. </a:t>
            </a:r>
            <a:endParaRPr lang="en-US" sz="2400" b="1" dirty="0">
              <a:highlight>
                <a:srgbClr val="CCFFFF"/>
              </a:highlight>
            </a:endParaRPr>
          </a:p>
        </p:txBody>
      </p:sp>
      <p:sp>
        <p:nvSpPr>
          <p:cNvPr id="3" name="Rectangle 2">
            <a:extLst>
              <a:ext uri="{FF2B5EF4-FFF2-40B4-BE49-F238E27FC236}">
                <a16:creationId xmlns:a16="http://schemas.microsoft.com/office/drawing/2014/main" id="{E67FCB36-3D79-4839-AA65-B354EC56526B}"/>
              </a:ext>
            </a:extLst>
          </p:cNvPr>
          <p:cNvSpPr/>
          <p:nvPr/>
        </p:nvSpPr>
        <p:spPr>
          <a:xfrm>
            <a:off x="128952" y="4402604"/>
            <a:ext cx="4759571" cy="2308324"/>
          </a:xfrm>
          <a:prstGeom prst="rect">
            <a:avLst/>
          </a:prstGeom>
        </p:spPr>
        <p:txBody>
          <a:bodyPr wrap="square">
            <a:spAutoFit/>
          </a:bodyPr>
          <a:lstStyle/>
          <a:p>
            <a:pPr algn="just"/>
            <a:r>
              <a:rPr lang="en-US" sz="2400" dirty="0">
                <a:highlight>
                  <a:srgbClr val="FFCC66"/>
                </a:highlight>
              </a:rPr>
              <a:t>Complex carbohydrates represent an important energy source for your body. </a:t>
            </a:r>
          </a:p>
          <a:p>
            <a:pPr algn="just"/>
            <a:r>
              <a:rPr lang="en-US" sz="2400" dirty="0"/>
              <a:t>They provide the </a:t>
            </a:r>
            <a:r>
              <a:rPr lang="en-US" sz="2400" dirty="0">
                <a:highlight>
                  <a:srgbClr val="CCFF33"/>
                </a:highlight>
              </a:rPr>
              <a:t>sustained fuel </a:t>
            </a:r>
            <a:r>
              <a:rPr lang="en-US" sz="2400" dirty="0"/>
              <a:t>your body needs for exercise, daily living activities and even rest.</a:t>
            </a:r>
          </a:p>
        </p:txBody>
      </p:sp>
    </p:spTree>
    <p:extLst>
      <p:ext uri="{BB962C8B-B14F-4D97-AF65-F5344CB8AC3E}">
        <p14:creationId xmlns:p14="http://schemas.microsoft.com/office/powerpoint/2010/main" val="26631779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62D0A4-D303-4274-A6D6-141C3CCE4C97}"/>
              </a:ext>
            </a:extLst>
          </p:cNvPr>
          <p:cNvSpPr/>
          <p:nvPr/>
        </p:nvSpPr>
        <p:spPr>
          <a:xfrm>
            <a:off x="1524000" y="304800"/>
            <a:ext cx="5715000" cy="584775"/>
          </a:xfrm>
          <a:prstGeom prst="rect">
            <a:avLst/>
          </a:prstGeom>
        </p:spPr>
        <p:txBody>
          <a:bodyPr wrap="square">
            <a:spAutoFit/>
          </a:bodyPr>
          <a:lstStyle/>
          <a:p>
            <a:r>
              <a:rPr lang="en-US" b="1" dirty="0">
                <a:solidFill>
                  <a:srgbClr val="2E51F4"/>
                </a:solidFill>
                <a:latin typeface="Poppins"/>
              </a:rPr>
              <a:t>Classification of Carbohydrates</a:t>
            </a:r>
            <a:endParaRPr lang="en-US" b="1" i="0" dirty="0">
              <a:solidFill>
                <a:srgbClr val="2E51F4"/>
              </a:solidFill>
              <a:effectLst/>
              <a:latin typeface="Poppins"/>
            </a:endParaRPr>
          </a:p>
        </p:txBody>
      </p:sp>
    </p:spTree>
    <p:extLst>
      <p:ext uri="{BB962C8B-B14F-4D97-AF65-F5344CB8AC3E}">
        <p14:creationId xmlns:p14="http://schemas.microsoft.com/office/powerpoint/2010/main" val="9928775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022A71-756C-40F6-AE10-A491387DB2D4}"/>
              </a:ext>
            </a:extLst>
          </p:cNvPr>
          <p:cNvPicPr>
            <a:picLocks noChangeAspect="1"/>
          </p:cNvPicPr>
          <p:nvPr/>
        </p:nvPicPr>
        <p:blipFill>
          <a:blip r:embed="rId2"/>
          <a:stretch>
            <a:fillRect/>
          </a:stretch>
        </p:blipFill>
        <p:spPr>
          <a:xfrm>
            <a:off x="381000" y="457200"/>
            <a:ext cx="8229600" cy="5638800"/>
          </a:xfrm>
          <a:prstGeom prst="rect">
            <a:avLst/>
          </a:prstGeom>
        </p:spPr>
      </p:pic>
      <p:sp>
        <p:nvSpPr>
          <p:cNvPr id="3" name="Rectangle 2">
            <a:extLst>
              <a:ext uri="{FF2B5EF4-FFF2-40B4-BE49-F238E27FC236}">
                <a16:creationId xmlns:a16="http://schemas.microsoft.com/office/drawing/2014/main" id="{08A1617E-E2B6-42CE-ABA1-6EAC42622967}"/>
              </a:ext>
            </a:extLst>
          </p:cNvPr>
          <p:cNvSpPr/>
          <p:nvPr/>
        </p:nvSpPr>
        <p:spPr>
          <a:xfrm>
            <a:off x="2632364" y="5638800"/>
            <a:ext cx="831273"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392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a:extLst>
              <a:ext uri="{FF2B5EF4-FFF2-40B4-BE49-F238E27FC236}">
                <a16:creationId xmlns:a16="http://schemas.microsoft.com/office/drawing/2014/main" id="{7E4E7E3D-0D30-4269-904F-1B05B5CABC3F}"/>
              </a:ext>
            </a:extLst>
          </p:cNvPr>
          <p:cNvSpPr txBox="1">
            <a:spLocks noChangeArrowheads="1"/>
          </p:cNvSpPr>
          <p:nvPr/>
        </p:nvSpPr>
        <p:spPr bwMode="auto">
          <a:xfrm>
            <a:off x="685800" y="1651000"/>
            <a:ext cx="7243763" cy="440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000">
                <a:solidFill>
                  <a:schemeClr val="accent2"/>
                </a:solidFill>
              </a:rPr>
              <a:t>Carbohydrates</a:t>
            </a:r>
            <a:r>
              <a:rPr lang="en-US" altLang="en-US" sz="2000"/>
              <a:t> – polyhydroxyaldehydes or polyhydroxy-ketones of formula (CH</a:t>
            </a:r>
            <a:r>
              <a:rPr lang="en-US" altLang="en-US" sz="2000" baseline="-25000"/>
              <a:t>2</a:t>
            </a:r>
            <a:r>
              <a:rPr lang="en-US" altLang="en-US" sz="2000"/>
              <a:t>O)</a:t>
            </a:r>
            <a:r>
              <a:rPr lang="en-US" altLang="en-US" sz="2000" baseline="-25000"/>
              <a:t>n</a:t>
            </a:r>
            <a:r>
              <a:rPr lang="en-US" altLang="en-US" sz="2000"/>
              <a:t>, or compounds that can be hydrolyzed to them.  (aka sugars or saccharides)</a:t>
            </a:r>
          </a:p>
          <a:p>
            <a:pPr>
              <a:spcBef>
                <a:spcPct val="50000"/>
              </a:spcBef>
            </a:pPr>
            <a:r>
              <a:rPr lang="en-US" altLang="en-US" sz="2000">
                <a:solidFill>
                  <a:schemeClr val="accent2"/>
                </a:solidFill>
              </a:rPr>
              <a:t>Monosaccharides </a:t>
            </a:r>
            <a:r>
              <a:rPr lang="en-US" altLang="en-US" sz="2000"/>
              <a:t>– carbohydrates that cannot be hydrolyzed to simpler carbohydrates; eg. Glucose or fructose.</a:t>
            </a:r>
          </a:p>
          <a:p>
            <a:pPr>
              <a:spcBef>
                <a:spcPct val="50000"/>
              </a:spcBef>
            </a:pPr>
            <a:r>
              <a:rPr lang="en-US" altLang="en-US" sz="2000">
                <a:solidFill>
                  <a:schemeClr val="accent2"/>
                </a:solidFill>
              </a:rPr>
              <a:t>Disaccharides</a:t>
            </a:r>
            <a:r>
              <a:rPr lang="en-US" altLang="en-US" sz="2000"/>
              <a:t> – carbohydrates that can be hydrolyzed into two monosaccharide units; eg. Sucrose, which is hydrolyzed into glucose and fructose.</a:t>
            </a:r>
          </a:p>
          <a:p>
            <a:pPr>
              <a:spcBef>
                <a:spcPct val="50000"/>
              </a:spcBef>
            </a:pPr>
            <a:r>
              <a:rPr lang="en-US" altLang="en-US" sz="2000">
                <a:solidFill>
                  <a:schemeClr val="accent2"/>
                </a:solidFill>
              </a:rPr>
              <a:t>Oligosaccharides</a:t>
            </a:r>
            <a:r>
              <a:rPr lang="en-US" altLang="en-US" sz="2000"/>
              <a:t> – carbohydrates that can be hydrolyzed into a few monosaccharide units.</a:t>
            </a:r>
          </a:p>
          <a:p>
            <a:pPr>
              <a:spcBef>
                <a:spcPct val="50000"/>
              </a:spcBef>
            </a:pPr>
            <a:r>
              <a:rPr lang="en-US" altLang="en-US" sz="2000">
                <a:solidFill>
                  <a:schemeClr val="accent2"/>
                </a:solidFill>
              </a:rPr>
              <a:t>Polysaccharides</a:t>
            </a:r>
            <a:r>
              <a:rPr lang="en-US" altLang="en-US" sz="2000"/>
              <a:t> – carbohydrates that are are polymeric sugars; eg Starch or cellulose.</a:t>
            </a:r>
          </a:p>
        </p:txBody>
      </p:sp>
      <p:sp>
        <p:nvSpPr>
          <p:cNvPr id="44035" name="مستطيل 2">
            <a:extLst>
              <a:ext uri="{FF2B5EF4-FFF2-40B4-BE49-F238E27FC236}">
                <a16:creationId xmlns:a16="http://schemas.microsoft.com/office/drawing/2014/main" id="{A6267F1F-FD82-4BFE-8005-625CF509B158}"/>
              </a:ext>
            </a:extLst>
          </p:cNvPr>
          <p:cNvSpPr>
            <a:spLocks noChangeArrowheads="1"/>
          </p:cNvSpPr>
          <p:nvPr/>
        </p:nvSpPr>
        <p:spPr bwMode="auto">
          <a:xfrm>
            <a:off x="2103438" y="809625"/>
            <a:ext cx="4010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Classification of carbohydrates</a:t>
            </a:r>
          </a:p>
        </p:txBody>
      </p:sp>
    </p:spTree>
    <p:extLst>
      <p:ext uri="{BB962C8B-B14F-4D97-AF65-F5344CB8AC3E}">
        <p14:creationId xmlns:p14="http://schemas.microsoft.com/office/powerpoint/2010/main" val="20468367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arbohydrates | PPT">
            <a:extLst>
              <a:ext uri="{FF2B5EF4-FFF2-40B4-BE49-F238E27FC236}">
                <a16:creationId xmlns:a16="http://schemas.microsoft.com/office/drawing/2014/main" id="{7514E1A4-BFB8-41F1-8853-AE0DCD5324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8585200" cy="643890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6191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746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F97CCC09-2127-4226-95A0-89DE5D871BDD}"/>
              </a:ext>
            </a:extLst>
          </p:cNvPr>
          <p:cNvSpPr>
            <a:spLocks noGrp="1" noChangeArrowheads="1"/>
          </p:cNvSpPr>
          <p:nvPr>
            <p:ph type="title"/>
          </p:nvPr>
        </p:nvSpPr>
        <p:spPr>
          <a:xfrm>
            <a:off x="228600" y="-199292"/>
            <a:ext cx="7772400" cy="1143000"/>
          </a:xfrm>
        </p:spPr>
        <p:txBody>
          <a:bodyPr/>
          <a:lstStyle/>
          <a:p>
            <a:pPr eaLnBrk="1" hangingPunct="1"/>
            <a:r>
              <a:rPr lang="en-US" altLang="en-US" dirty="0"/>
              <a:t>Monosaccharides</a:t>
            </a:r>
          </a:p>
        </p:txBody>
      </p:sp>
      <p:sp>
        <p:nvSpPr>
          <p:cNvPr id="47107" name="Rectangle 3">
            <a:extLst>
              <a:ext uri="{FF2B5EF4-FFF2-40B4-BE49-F238E27FC236}">
                <a16:creationId xmlns:a16="http://schemas.microsoft.com/office/drawing/2014/main" id="{2F7A6E3D-51EC-4C9D-A16E-46E35436489F}"/>
              </a:ext>
            </a:extLst>
          </p:cNvPr>
          <p:cNvSpPr>
            <a:spLocks noGrp="1" noChangeArrowheads="1"/>
          </p:cNvSpPr>
          <p:nvPr>
            <p:ph type="body" idx="1"/>
          </p:nvPr>
        </p:nvSpPr>
        <p:spPr>
          <a:xfrm>
            <a:off x="228600" y="762000"/>
            <a:ext cx="8839200" cy="4114800"/>
          </a:xfrm>
        </p:spPr>
        <p:txBody>
          <a:bodyPr/>
          <a:lstStyle/>
          <a:p>
            <a:pPr eaLnBrk="1" hangingPunct="1"/>
            <a:r>
              <a:rPr lang="en-US" altLang="en-US" sz="2400" dirty="0"/>
              <a:t>also known as simple sugars</a:t>
            </a:r>
          </a:p>
          <a:p>
            <a:pPr eaLnBrk="1" hangingPunct="1"/>
            <a:r>
              <a:rPr lang="en-US" altLang="en-US" sz="2400" dirty="0"/>
              <a:t>classified by 1. the number of carbons and 2. whether aldoses or ketoses</a:t>
            </a:r>
          </a:p>
          <a:p>
            <a:pPr eaLnBrk="1" hangingPunct="1"/>
            <a:r>
              <a:rPr lang="en-US" altLang="en-US" sz="2400" dirty="0"/>
              <a:t>most (99%) are straight chain compounds</a:t>
            </a:r>
          </a:p>
          <a:p>
            <a:pPr eaLnBrk="1" hangingPunct="1"/>
            <a:r>
              <a:rPr lang="en-US" altLang="en-US" sz="2400" dirty="0"/>
              <a:t>D-glyceraldehyde is the simplest of the aldoses (</a:t>
            </a:r>
            <a:r>
              <a:rPr lang="en-US" altLang="en-US" sz="2400" dirty="0" err="1"/>
              <a:t>aldotriose</a:t>
            </a:r>
            <a:r>
              <a:rPr lang="en-US" altLang="en-US" sz="2400" dirty="0"/>
              <a:t>)</a:t>
            </a:r>
          </a:p>
          <a:p>
            <a:pPr eaLnBrk="1" hangingPunct="1"/>
            <a:r>
              <a:rPr lang="en-US" altLang="en-US" sz="2400" dirty="0"/>
              <a:t>all other sugars have the ending </a:t>
            </a:r>
            <a:r>
              <a:rPr lang="en-US" altLang="en-US" sz="2400" u="sng" dirty="0" err="1"/>
              <a:t>ose</a:t>
            </a:r>
            <a:r>
              <a:rPr lang="en-US" altLang="en-US" sz="2400" dirty="0"/>
              <a:t> (glucose, galactose, ribose, lactose, </a:t>
            </a:r>
            <a:r>
              <a:rPr lang="en-US" altLang="en-US" sz="2400" dirty="0" err="1"/>
              <a:t>etc</a:t>
            </a:r>
            <a:r>
              <a:rPr lang="en-US" altLang="en-US" sz="2400" dirty="0"/>
              <a:t>…)</a:t>
            </a:r>
          </a:p>
        </p:txBody>
      </p:sp>
      <p:pic>
        <p:nvPicPr>
          <p:cNvPr id="2" name="Picture 1">
            <a:extLst>
              <a:ext uri="{FF2B5EF4-FFF2-40B4-BE49-F238E27FC236}">
                <a16:creationId xmlns:a16="http://schemas.microsoft.com/office/drawing/2014/main" id="{18B5A10D-0D56-4010-9B12-9415852C4D41}"/>
              </a:ext>
            </a:extLst>
          </p:cNvPr>
          <p:cNvPicPr>
            <a:picLocks noChangeAspect="1"/>
          </p:cNvPicPr>
          <p:nvPr/>
        </p:nvPicPr>
        <p:blipFill rotWithShape="1">
          <a:blip r:embed="rId3"/>
          <a:srcRect b="54634"/>
          <a:stretch/>
        </p:blipFill>
        <p:spPr>
          <a:xfrm>
            <a:off x="246185" y="3733800"/>
            <a:ext cx="4097215" cy="2984277"/>
          </a:xfrm>
          <a:prstGeom prst="rect">
            <a:avLst/>
          </a:prstGeom>
        </p:spPr>
      </p:pic>
      <p:pic>
        <p:nvPicPr>
          <p:cNvPr id="5" name="Picture 2">
            <a:extLst>
              <a:ext uri="{FF2B5EF4-FFF2-40B4-BE49-F238E27FC236}">
                <a16:creationId xmlns:a16="http://schemas.microsoft.com/office/drawing/2014/main" id="{B27E65F7-F874-4583-AAAB-825E4B5E36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1340"/>
          <a:stretch/>
        </p:blipFill>
        <p:spPr bwMode="auto">
          <a:xfrm>
            <a:off x="4572000" y="3675185"/>
            <a:ext cx="4267200" cy="3042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41DAF21B-6DEE-4EB5-8B1E-780C42D489FE}"/>
              </a:ext>
            </a:extLst>
          </p:cNvPr>
          <p:cNvSpPr/>
          <p:nvPr/>
        </p:nvSpPr>
        <p:spPr bwMode="auto">
          <a:xfrm>
            <a:off x="1219200" y="5598146"/>
            <a:ext cx="3124200" cy="239946"/>
          </a:xfrm>
          <a:prstGeom prst="rect">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7" name="Rectangle 6">
            <a:extLst>
              <a:ext uri="{FF2B5EF4-FFF2-40B4-BE49-F238E27FC236}">
                <a16:creationId xmlns:a16="http://schemas.microsoft.com/office/drawing/2014/main" id="{F412A257-65F1-44E9-AA09-17D4B00556C9}"/>
              </a:ext>
            </a:extLst>
          </p:cNvPr>
          <p:cNvSpPr/>
          <p:nvPr/>
        </p:nvSpPr>
        <p:spPr bwMode="auto">
          <a:xfrm>
            <a:off x="5632938" y="6066692"/>
            <a:ext cx="3124200" cy="239946"/>
          </a:xfrm>
          <a:prstGeom prst="rect">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8405145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a:extLst>
              <a:ext uri="{FF2B5EF4-FFF2-40B4-BE49-F238E27FC236}">
                <a16:creationId xmlns:a16="http://schemas.microsoft.com/office/drawing/2014/main" id="{FC63F459-DC89-4C48-8BD7-56E2605657D5}"/>
              </a:ext>
            </a:extLst>
          </p:cNvPr>
          <p:cNvSpPr>
            <a:spLocks noGrp="1" noChangeArrowheads="1"/>
          </p:cNvSpPr>
          <p:nvPr>
            <p:ph type="title"/>
          </p:nvPr>
        </p:nvSpPr>
        <p:spPr>
          <a:xfrm>
            <a:off x="609600" y="152400"/>
            <a:ext cx="7772400" cy="914400"/>
          </a:xfrm>
        </p:spPr>
        <p:txBody>
          <a:bodyPr/>
          <a:lstStyle/>
          <a:p>
            <a:r>
              <a:rPr lang="en-US" altLang="en-US"/>
              <a:t>Monosaccharides</a:t>
            </a:r>
          </a:p>
        </p:txBody>
      </p:sp>
      <p:sp>
        <p:nvSpPr>
          <p:cNvPr id="2053" name="Rectangle 7">
            <a:extLst>
              <a:ext uri="{FF2B5EF4-FFF2-40B4-BE49-F238E27FC236}">
                <a16:creationId xmlns:a16="http://schemas.microsoft.com/office/drawing/2014/main" id="{4DD9F568-E98A-4B89-8986-F4DD5407E8E8}"/>
              </a:ext>
            </a:extLst>
          </p:cNvPr>
          <p:cNvSpPr>
            <a:spLocks noGrp="1" noChangeArrowheads="1"/>
          </p:cNvSpPr>
          <p:nvPr>
            <p:ph sz="quarter" idx="1"/>
          </p:nvPr>
        </p:nvSpPr>
        <p:spPr>
          <a:xfrm>
            <a:off x="152400" y="1524000"/>
            <a:ext cx="4495800" cy="1219200"/>
          </a:xfrm>
        </p:spPr>
        <p:txBody>
          <a:bodyPr/>
          <a:lstStyle/>
          <a:p>
            <a:pPr marL="0" indent="0">
              <a:buFontTx/>
              <a:buNone/>
            </a:pPr>
            <a:r>
              <a:rPr lang="en-US" altLang="en-US" sz="2800">
                <a:solidFill>
                  <a:srgbClr val="000099"/>
                </a:solidFill>
              </a:rPr>
              <a:t>Aldoses</a:t>
            </a:r>
            <a:r>
              <a:rPr lang="en-US" altLang="en-US" sz="2800"/>
              <a:t> (e.g., glucose) have an </a:t>
            </a:r>
            <a:r>
              <a:rPr lang="en-US" altLang="en-US" sz="2800">
                <a:solidFill>
                  <a:srgbClr val="000099"/>
                </a:solidFill>
              </a:rPr>
              <a:t>aldehyde</a:t>
            </a:r>
            <a:r>
              <a:rPr lang="en-US" altLang="en-US" sz="2800"/>
              <a:t> group at one end.</a:t>
            </a:r>
          </a:p>
        </p:txBody>
      </p:sp>
      <p:sp>
        <p:nvSpPr>
          <p:cNvPr id="2054" name="Line 16">
            <a:extLst>
              <a:ext uri="{FF2B5EF4-FFF2-40B4-BE49-F238E27FC236}">
                <a16:creationId xmlns:a16="http://schemas.microsoft.com/office/drawing/2014/main" id="{CCEB8E41-FEA2-4931-8555-6421C822DCFE}"/>
              </a:ext>
            </a:extLst>
          </p:cNvPr>
          <p:cNvSpPr>
            <a:spLocks noChangeShapeType="1"/>
          </p:cNvSpPr>
          <p:nvPr/>
        </p:nvSpPr>
        <p:spPr bwMode="auto">
          <a:xfrm>
            <a:off x="0" y="1295400"/>
            <a:ext cx="9144000" cy="0"/>
          </a:xfrm>
          <a:prstGeom prst="line">
            <a:avLst/>
          </a:prstGeom>
          <a:noFill/>
          <a:ln w="76200">
            <a:solidFill>
              <a:srgbClr val="99CC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5" name="Rectangle 18">
            <a:extLst>
              <a:ext uri="{FF2B5EF4-FFF2-40B4-BE49-F238E27FC236}">
                <a16:creationId xmlns:a16="http://schemas.microsoft.com/office/drawing/2014/main" id="{99D4467D-94CC-46CE-9DBA-E29949076AC7}"/>
              </a:ext>
            </a:extLst>
          </p:cNvPr>
          <p:cNvSpPr>
            <a:spLocks noChangeArrowheads="1"/>
          </p:cNvSpPr>
          <p:nvPr/>
        </p:nvSpPr>
        <p:spPr bwMode="auto">
          <a:xfrm>
            <a:off x="4724400" y="1524000"/>
            <a:ext cx="434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pPr>
            <a:r>
              <a:rPr lang="en-US" altLang="en-US" sz="2800">
                <a:solidFill>
                  <a:srgbClr val="000099"/>
                </a:solidFill>
              </a:rPr>
              <a:t>Ketoses</a:t>
            </a:r>
            <a:r>
              <a:rPr lang="en-US" altLang="en-US" sz="2800"/>
              <a:t> (e.g., fructose) have a </a:t>
            </a:r>
            <a:r>
              <a:rPr lang="en-US" altLang="en-US" sz="2800">
                <a:solidFill>
                  <a:srgbClr val="000099"/>
                </a:solidFill>
              </a:rPr>
              <a:t>keto</a:t>
            </a:r>
            <a:r>
              <a:rPr lang="en-US" altLang="en-US" sz="2800"/>
              <a:t> group, usually at C2. </a:t>
            </a:r>
          </a:p>
        </p:txBody>
      </p:sp>
      <p:sp>
        <p:nvSpPr>
          <p:cNvPr id="2056" name="Rectangle 22">
            <a:extLst>
              <a:ext uri="{FF2B5EF4-FFF2-40B4-BE49-F238E27FC236}">
                <a16:creationId xmlns:a16="http://schemas.microsoft.com/office/drawing/2014/main" id="{1AE06FD7-0E25-4FAE-A155-C300806F7A7D}"/>
              </a:ext>
            </a:extLst>
          </p:cNvPr>
          <p:cNvSpPr>
            <a:spLocks noChangeArrowheads="1"/>
          </p:cNvSpPr>
          <p:nvPr/>
        </p:nvSpPr>
        <p:spPr bwMode="auto">
          <a:xfrm>
            <a:off x="4000500" y="2400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2050" name="Object 21">
            <a:extLst>
              <a:ext uri="{FF2B5EF4-FFF2-40B4-BE49-F238E27FC236}">
                <a16:creationId xmlns:a16="http://schemas.microsoft.com/office/drawing/2014/main" id="{6DD95F99-8A3F-42C0-BF5C-3AE411061E0C}"/>
              </a:ext>
            </a:extLst>
          </p:cNvPr>
          <p:cNvGraphicFramePr>
            <a:graphicFrameLocks noChangeAspect="1"/>
          </p:cNvGraphicFramePr>
          <p:nvPr/>
        </p:nvGraphicFramePr>
        <p:xfrm>
          <a:off x="1312863" y="2609850"/>
          <a:ext cx="2359025" cy="4248150"/>
        </p:xfrm>
        <a:graphic>
          <a:graphicData uri="http://schemas.openxmlformats.org/presentationml/2006/ole">
            <mc:AlternateContent xmlns:mc="http://schemas.openxmlformats.org/markup-compatibility/2006">
              <mc:Choice xmlns:v="urn:schemas-microsoft-com:vml" Requires="v">
                <p:oleObj spid="_x0000_s5130" name="Picture" r:id="rId3" imgW="1143000" imgH="2057400" progId="Word.Picture.8">
                  <p:embed/>
                </p:oleObj>
              </mc:Choice>
              <mc:Fallback>
                <p:oleObj name="Picture" r:id="rId3" imgW="1143000" imgH="2057400" progId="Word.Picture.8">
                  <p:embed/>
                  <p:pic>
                    <p:nvPicPr>
                      <p:cNvPr id="2050" name="Object 21">
                        <a:extLst>
                          <a:ext uri="{FF2B5EF4-FFF2-40B4-BE49-F238E27FC236}">
                            <a16:creationId xmlns:a16="http://schemas.microsoft.com/office/drawing/2014/main" id="{6DD95F99-8A3F-42C0-BF5C-3AE411061E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2863" y="2609850"/>
                        <a:ext cx="2359025" cy="424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7" name="Rectangle 25">
            <a:extLst>
              <a:ext uri="{FF2B5EF4-FFF2-40B4-BE49-F238E27FC236}">
                <a16:creationId xmlns:a16="http://schemas.microsoft.com/office/drawing/2014/main" id="{7438CBC5-3792-48A6-8AAE-218EF6688F5B}"/>
              </a:ext>
            </a:extLst>
          </p:cNvPr>
          <p:cNvSpPr>
            <a:spLocks noChangeArrowheads="1"/>
          </p:cNvSpPr>
          <p:nvPr/>
        </p:nvSpPr>
        <p:spPr bwMode="auto">
          <a:xfrm>
            <a:off x="4000500" y="2400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2051" name="Object 24">
            <a:extLst>
              <a:ext uri="{FF2B5EF4-FFF2-40B4-BE49-F238E27FC236}">
                <a16:creationId xmlns:a16="http://schemas.microsoft.com/office/drawing/2014/main" id="{71401678-BD08-4E97-96B5-02C0BAC98765}"/>
              </a:ext>
            </a:extLst>
          </p:cNvPr>
          <p:cNvGraphicFramePr>
            <a:graphicFrameLocks noChangeAspect="1"/>
          </p:cNvGraphicFramePr>
          <p:nvPr/>
        </p:nvGraphicFramePr>
        <p:xfrm>
          <a:off x="5715000" y="2590800"/>
          <a:ext cx="2359025" cy="4244975"/>
        </p:xfrm>
        <a:graphic>
          <a:graphicData uri="http://schemas.openxmlformats.org/presentationml/2006/ole">
            <mc:AlternateContent xmlns:mc="http://schemas.openxmlformats.org/markup-compatibility/2006">
              <mc:Choice xmlns:v="urn:schemas-microsoft-com:vml" Requires="v">
                <p:oleObj spid="_x0000_s5131" r:id="rId5" imgW="1143000" imgH="2057400" progId="Word.Picture.8">
                  <p:embed/>
                </p:oleObj>
              </mc:Choice>
              <mc:Fallback>
                <p:oleObj r:id="rId5" imgW="1143000" imgH="2057400" progId="Word.Picture.8">
                  <p:embed/>
                  <p:pic>
                    <p:nvPicPr>
                      <p:cNvPr id="2051" name="Object 24">
                        <a:extLst>
                          <a:ext uri="{FF2B5EF4-FFF2-40B4-BE49-F238E27FC236}">
                            <a16:creationId xmlns:a16="http://schemas.microsoft.com/office/drawing/2014/main" id="{71401678-BD08-4E97-96B5-02C0BAC987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2590800"/>
                        <a:ext cx="2359025" cy="424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22069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55D580-AA93-4A6A-BCE9-D953E3CA870D}"/>
              </a:ext>
            </a:extLst>
          </p:cNvPr>
          <p:cNvSpPr>
            <a:spLocks noGrp="1"/>
          </p:cNvSpPr>
          <p:nvPr>
            <p:ph/>
          </p:nvPr>
        </p:nvSpPr>
        <p:spPr/>
        <p:txBody>
          <a:bodyPr/>
          <a:lstStyle/>
          <a:p>
            <a:endParaRPr lang="en-US"/>
          </a:p>
        </p:txBody>
      </p:sp>
      <p:pic>
        <p:nvPicPr>
          <p:cNvPr id="3" name="Picture 2">
            <a:extLst>
              <a:ext uri="{FF2B5EF4-FFF2-40B4-BE49-F238E27FC236}">
                <a16:creationId xmlns:a16="http://schemas.microsoft.com/office/drawing/2014/main" id="{2C2E4F6C-E193-4BCC-8324-1EB868F6F3A0}"/>
              </a:ext>
            </a:extLst>
          </p:cNvPr>
          <p:cNvPicPr>
            <a:picLocks noChangeAspect="1"/>
          </p:cNvPicPr>
          <p:nvPr/>
        </p:nvPicPr>
        <p:blipFill>
          <a:blip r:embed="rId2"/>
          <a:stretch>
            <a:fillRect/>
          </a:stretch>
        </p:blipFill>
        <p:spPr>
          <a:xfrm>
            <a:off x="1600200" y="482150"/>
            <a:ext cx="4914900" cy="5741299"/>
          </a:xfrm>
          <a:prstGeom prst="rect">
            <a:avLst/>
          </a:prstGeom>
        </p:spPr>
      </p:pic>
    </p:spTree>
    <p:extLst>
      <p:ext uri="{BB962C8B-B14F-4D97-AF65-F5344CB8AC3E}">
        <p14:creationId xmlns:p14="http://schemas.microsoft.com/office/powerpoint/2010/main" val="27579110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a:extLst>
              <a:ext uri="{FF2B5EF4-FFF2-40B4-BE49-F238E27FC236}">
                <a16:creationId xmlns:a16="http://schemas.microsoft.com/office/drawing/2014/main" id="{4D0968DB-0D26-47E0-AD2F-C66DEDCCEB9A}"/>
              </a:ext>
            </a:extLst>
          </p:cNvPr>
          <p:cNvSpPr txBox="1">
            <a:spLocks noChangeArrowheads="1"/>
          </p:cNvSpPr>
          <p:nvPr/>
        </p:nvSpPr>
        <p:spPr bwMode="auto">
          <a:xfrm>
            <a:off x="152400" y="228600"/>
            <a:ext cx="8839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en-US" altLang="en-US" sz="2400" dirty="0"/>
              <a:t>The Fischer convention, the basis for the D- configuration in sugars comes from D-</a:t>
            </a:r>
            <a:r>
              <a:rPr lang="en-US" altLang="en-US" sz="2400" dirty="0" err="1"/>
              <a:t>glyceraldhyde’s</a:t>
            </a:r>
            <a:r>
              <a:rPr lang="en-US" altLang="en-US" sz="2400" dirty="0"/>
              <a:t>  configuration around its asymmetric carbon.</a:t>
            </a:r>
          </a:p>
        </p:txBody>
      </p:sp>
      <p:graphicFrame>
        <p:nvGraphicFramePr>
          <p:cNvPr id="4099" name="Object 3">
            <a:extLst>
              <a:ext uri="{FF2B5EF4-FFF2-40B4-BE49-F238E27FC236}">
                <a16:creationId xmlns:a16="http://schemas.microsoft.com/office/drawing/2014/main" id="{331FE842-550F-4D36-B28C-573C587F081A}"/>
              </a:ext>
            </a:extLst>
          </p:cNvPr>
          <p:cNvGraphicFramePr>
            <a:graphicFrameLocks noChangeAspect="1"/>
          </p:cNvGraphicFramePr>
          <p:nvPr/>
        </p:nvGraphicFramePr>
        <p:xfrm>
          <a:off x="2057400" y="1371600"/>
          <a:ext cx="4386263" cy="3921125"/>
        </p:xfrm>
        <a:graphic>
          <a:graphicData uri="http://schemas.openxmlformats.org/presentationml/2006/ole">
            <mc:AlternateContent xmlns:mc="http://schemas.openxmlformats.org/markup-compatibility/2006">
              <mc:Choice xmlns:v="urn:schemas-microsoft-com:vml" Requires="v">
                <p:oleObj spid="_x0000_s6150" name="CS ChemDraw Drawing" r:id="rId3" imgW="2979360" imgH="2664360" progId="ChemDraw.Document.4.0">
                  <p:embed/>
                </p:oleObj>
              </mc:Choice>
              <mc:Fallback>
                <p:oleObj name="CS ChemDraw Drawing" r:id="rId3" imgW="2979360" imgH="2664360" progId="ChemDraw.Document.4.0">
                  <p:embed/>
                  <p:pic>
                    <p:nvPicPr>
                      <p:cNvPr id="4099" name="Object 3">
                        <a:extLst>
                          <a:ext uri="{FF2B5EF4-FFF2-40B4-BE49-F238E27FC236}">
                            <a16:creationId xmlns:a16="http://schemas.microsoft.com/office/drawing/2014/main" id="{331FE842-550F-4D36-B28C-573C587F0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371600"/>
                        <a:ext cx="4386263" cy="392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1" name="Text Box 5">
            <a:extLst>
              <a:ext uri="{FF2B5EF4-FFF2-40B4-BE49-F238E27FC236}">
                <a16:creationId xmlns:a16="http://schemas.microsoft.com/office/drawing/2014/main" id="{C799516D-7515-4F9A-BE4A-F34BC57F40DC}"/>
              </a:ext>
            </a:extLst>
          </p:cNvPr>
          <p:cNvSpPr txBox="1">
            <a:spLocks noChangeArrowheads="1"/>
          </p:cNvSpPr>
          <p:nvPr/>
        </p:nvSpPr>
        <p:spPr bwMode="auto">
          <a:xfrm>
            <a:off x="152400" y="5305425"/>
            <a:ext cx="86106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en-US" altLang="en-US" sz="2400" dirty="0"/>
              <a:t>Epimers  differ in configuration around one carbon atom i.e. D-glucose and D-mannose but D-</a:t>
            </a:r>
            <a:r>
              <a:rPr lang="en-US" altLang="en-US" sz="2400" dirty="0" err="1"/>
              <a:t>glactose</a:t>
            </a:r>
            <a:r>
              <a:rPr lang="en-US" altLang="en-US" sz="2400" dirty="0"/>
              <a:t> and D-glucose are not  epimers because they very around two carbon atoms. There are 2</a:t>
            </a:r>
            <a:r>
              <a:rPr lang="en-US" altLang="en-US" sz="2400" baseline="30000" dirty="0"/>
              <a:t>n-2</a:t>
            </a:r>
            <a:r>
              <a:rPr lang="en-US" altLang="en-US" sz="2400" dirty="0"/>
              <a:t> stereoisomers</a:t>
            </a:r>
          </a:p>
        </p:txBody>
      </p:sp>
    </p:spTree>
    <p:extLst>
      <p:ext uri="{BB962C8B-B14F-4D97-AF65-F5344CB8AC3E}">
        <p14:creationId xmlns:p14="http://schemas.microsoft.com/office/powerpoint/2010/main" val="9470471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A9C95DA-04D6-471F-9583-94D1B40B8996}"/>
              </a:ext>
            </a:extLst>
          </p:cNvPr>
          <p:cNvSpPr>
            <a:spLocks noGrp="1" noChangeArrowheads="1"/>
          </p:cNvSpPr>
          <p:nvPr>
            <p:ph type="title"/>
          </p:nvPr>
        </p:nvSpPr>
        <p:spPr>
          <a:xfrm>
            <a:off x="685800" y="228600"/>
            <a:ext cx="7772400" cy="685800"/>
          </a:xfrm>
          <a:solidFill>
            <a:schemeClr val="bg1"/>
          </a:solidFill>
          <a:ln w="38100">
            <a:solidFill>
              <a:srgbClr val="FF0000"/>
            </a:solidFill>
            <a:miter lim="800000"/>
            <a:headEnd/>
            <a:tailEnd/>
          </a:ln>
        </p:spPr>
        <p:txBody>
          <a:bodyPr/>
          <a:lstStyle/>
          <a:p>
            <a:r>
              <a:rPr lang="en-US" altLang="en-US" sz="4000" b="1">
                <a:solidFill>
                  <a:srgbClr val="FF3300"/>
                </a:solidFill>
              </a:rPr>
              <a:t>Monosaccharides (D-aldoses)</a:t>
            </a:r>
          </a:p>
        </p:txBody>
      </p:sp>
      <p:pic>
        <p:nvPicPr>
          <p:cNvPr id="3076" name="Picture 4" descr="E:\SOURCES\CH_10\10_001.JPG">
            <a:extLst>
              <a:ext uri="{FF2B5EF4-FFF2-40B4-BE49-F238E27FC236}">
                <a16:creationId xmlns:a16="http://schemas.microsoft.com/office/drawing/2014/main" id="{F824DCB9-444A-4467-91FB-FC78D6A96AE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1066800"/>
            <a:ext cx="7239000" cy="575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7122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a:extLst>
              <a:ext uri="{FF2B5EF4-FFF2-40B4-BE49-F238E27FC236}">
                <a16:creationId xmlns:a16="http://schemas.microsoft.com/office/drawing/2014/main" id="{029C327A-9E73-451B-98F7-814CC8709248}"/>
              </a:ext>
            </a:extLst>
          </p:cNvPr>
          <p:cNvSpPr>
            <a:spLocks noGrp="1" noChangeArrowheads="1"/>
          </p:cNvSpPr>
          <p:nvPr>
            <p:ph type="title"/>
          </p:nvPr>
        </p:nvSpPr>
        <p:spPr>
          <a:xfrm>
            <a:off x="609600" y="152400"/>
            <a:ext cx="7772400" cy="990600"/>
          </a:xfrm>
        </p:spPr>
        <p:txBody>
          <a:bodyPr/>
          <a:lstStyle/>
          <a:p>
            <a:r>
              <a:rPr lang="en-US" altLang="en-US"/>
              <a:t>Sugar Nomenclature</a:t>
            </a:r>
          </a:p>
        </p:txBody>
      </p:sp>
      <p:sp>
        <p:nvSpPr>
          <p:cNvPr id="3076" name="Rectangle 3">
            <a:extLst>
              <a:ext uri="{FF2B5EF4-FFF2-40B4-BE49-F238E27FC236}">
                <a16:creationId xmlns:a16="http://schemas.microsoft.com/office/drawing/2014/main" id="{76520D65-7F72-42CE-AA65-E85CE7B2886C}"/>
              </a:ext>
            </a:extLst>
          </p:cNvPr>
          <p:cNvSpPr>
            <a:spLocks noGrp="1" noChangeArrowheads="1"/>
          </p:cNvSpPr>
          <p:nvPr>
            <p:ph type="body" sz="half" idx="2"/>
          </p:nvPr>
        </p:nvSpPr>
        <p:spPr>
          <a:xfrm>
            <a:off x="381000" y="2133600"/>
            <a:ext cx="3752850" cy="3810000"/>
          </a:xfrm>
        </p:spPr>
        <p:txBody>
          <a:bodyPr/>
          <a:lstStyle/>
          <a:p>
            <a:pPr marL="0" indent="0">
              <a:spcBef>
                <a:spcPct val="10000"/>
              </a:spcBef>
              <a:spcAft>
                <a:spcPct val="50000"/>
              </a:spcAft>
              <a:buFontTx/>
              <a:buNone/>
            </a:pPr>
            <a:r>
              <a:rPr lang="en-US" altLang="en-US" sz="2800"/>
              <a:t>For sugars with more than one chiral center,  </a:t>
            </a:r>
            <a:r>
              <a:rPr lang="en-US" altLang="en-US" sz="2800" b="1">
                <a:solidFill>
                  <a:srgbClr val="000099"/>
                </a:solidFill>
              </a:rPr>
              <a:t>D</a:t>
            </a:r>
            <a:r>
              <a:rPr lang="en-US" altLang="en-US" sz="2800"/>
              <a:t> or </a:t>
            </a:r>
            <a:r>
              <a:rPr lang="en-US" altLang="en-US" sz="2800" b="1">
                <a:solidFill>
                  <a:srgbClr val="000099"/>
                </a:solidFill>
              </a:rPr>
              <a:t>L</a:t>
            </a:r>
            <a:r>
              <a:rPr lang="en-US" altLang="en-US" sz="2800">
                <a:solidFill>
                  <a:srgbClr val="000099"/>
                </a:solidFill>
              </a:rPr>
              <a:t> </a:t>
            </a:r>
            <a:r>
              <a:rPr lang="en-US" altLang="en-US" sz="2800"/>
              <a:t>refers to the asymmetric </a:t>
            </a:r>
            <a:r>
              <a:rPr lang="en-US" altLang="en-US" sz="2800" b="1"/>
              <a:t>C</a:t>
            </a:r>
            <a:r>
              <a:rPr lang="en-US" altLang="en-US" sz="2800"/>
              <a:t> farthest from the aldehyde or keto group. </a:t>
            </a:r>
          </a:p>
          <a:p>
            <a:pPr marL="0" indent="0">
              <a:spcBef>
                <a:spcPct val="10000"/>
              </a:spcBef>
              <a:spcAft>
                <a:spcPct val="25000"/>
              </a:spcAft>
              <a:buFontTx/>
              <a:buNone/>
            </a:pPr>
            <a:r>
              <a:rPr lang="en-US" altLang="en-US" sz="2800"/>
              <a:t>Most naturally occurring sugars are D isomers.</a:t>
            </a:r>
          </a:p>
        </p:txBody>
      </p:sp>
      <p:graphicFrame>
        <p:nvGraphicFramePr>
          <p:cNvPr id="3074" name="Object 7">
            <a:extLst>
              <a:ext uri="{FF2B5EF4-FFF2-40B4-BE49-F238E27FC236}">
                <a16:creationId xmlns:a16="http://schemas.microsoft.com/office/drawing/2014/main" id="{F04566CF-B25C-4C6C-AC6F-C32FC33D1622}"/>
              </a:ext>
            </a:extLst>
          </p:cNvPr>
          <p:cNvGraphicFramePr>
            <a:graphicFrameLocks noChangeAspect="1"/>
          </p:cNvGraphicFramePr>
          <p:nvPr>
            <p:ph sz="half" idx="1"/>
            <p:extLst>
              <p:ext uri="{D42A27DB-BD31-4B8C-83A1-F6EECF244321}">
                <p14:modId xmlns:p14="http://schemas.microsoft.com/office/powerpoint/2010/main" val="819359262"/>
              </p:ext>
            </p:extLst>
          </p:nvPr>
        </p:nvGraphicFramePr>
        <p:xfrm>
          <a:off x="4089400" y="2122488"/>
          <a:ext cx="4902200" cy="3749675"/>
        </p:xfrm>
        <a:graphic>
          <a:graphicData uri="http://schemas.openxmlformats.org/presentationml/2006/ole">
            <mc:AlternateContent xmlns:mc="http://schemas.openxmlformats.org/markup-compatibility/2006">
              <mc:Choice xmlns:v="urn:schemas-microsoft-com:vml" Requires="v">
                <p:oleObj spid="_x0000_s7174" name="Picture" r:id="rId3" imgW="2629080" imgH="1943280" progId="Word.Picture.8">
                  <p:embed/>
                </p:oleObj>
              </mc:Choice>
              <mc:Fallback>
                <p:oleObj name="Picture" r:id="rId3" imgW="2629080" imgH="1943280" progId="Word.Picture.8">
                  <p:embed/>
                  <p:pic>
                    <p:nvPicPr>
                      <p:cNvPr id="3074" name="Object 7">
                        <a:extLst>
                          <a:ext uri="{FF2B5EF4-FFF2-40B4-BE49-F238E27FC236}">
                            <a16:creationId xmlns:a16="http://schemas.microsoft.com/office/drawing/2014/main" id="{F04566CF-B25C-4C6C-AC6F-C32FC33D16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9400" y="2122488"/>
                        <a:ext cx="4902200" cy="3749675"/>
                      </a:xfrm>
                      <a:prstGeom prst="rect">
                        <a:avLst/>
                      </a:prstGeom>
                    </p:spPr>
                  </p:pic>
                </p:oleObj>
              </mc:Fallback>
            </mc:AlternateContent>
          </a:graphicData>
        </a:graphic>
      </p:graphicFrame>
      <p:sp>
        <p:nvSpPr>
          <p:cNvPr id="3077" name="Line 8">
            <a:extLst>
              <a:ext uri="{FF2B5EF4-FFF2-40B4-BE49-F238E27FC236}">
                <a16:creationId xmlns:a16="http://schemas.microsoft.com/office/drawing/2014/main" id="{30029A73-2664-4858-9BB0-2706C694F1C4}"/>
              </a:ext>
            </a:extLst>
          </p:cNvPr>
          <p:cNvSpPr>
            <a:spLocks noChangeShapeType="1"/>
          </p:cNvSpPr>
          <p:nvPr/>
        </p:nvSpPr>
        <p:spPr bwMode="auto">
          <a:xfrm>
            <a:off x="0" y="1371600"/>
            <a:ext cx="9144000" cy="0"/>
          </a:xfrm>
          <a:prstGeom prst="line">
            <a:avLst/>
          </a:prstGeom>
          <a:noFill/>
          <a:ln w="76200">
            <a:solidFill>
              <a:srgbClr val="99CC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2933324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9BF26728-0629-4200-97DD-8D575FD45CE4}"/>
              </a:ext>
            </a:extLst>
          </p:cNvPr>
          <p:cNvSpPr>
            <a:spLocks noGrp="1" noChangeArrowheads="1"/>
          </p:cNvSpPr>
          <p:nvPr>
            <p:ph type="body" idx="1"/>
          </p:nvPr>
        </p:nvSpPr>
        <p:spPr>
          <a:xfrm>
            <a:off x="457200" y="381000"/>
            <a:ext cx="8077200" cy="6286500"/>
          </a:xfrm>
        </p:spPr>
        <p:txBody>
          <a:bodyPr/>
          <a:lstStyle/>
          <a:p>
            <a:pPr marL="0" indent="0">
              <a:lnSpc>
                <a:spcPct val="95000"/>
              </a:lnSpc>
              <a:spcBef>
                <a:spcPct val="0"/>
              </a:spcBef>
              <a:buFontTx/>
              <a:buNone/>
            </a:pPr>
            <a:r>
              <a:rPr lang="en-US" altLang="en-US" sz="2800">
                <a:solidFill>
                  <a:srgbClr val="000099"/>
                </a:solidFill>
              </a:rPr>
              <a:t>D &amp; L</a:t>
            </a:r>
            <a:r>
              <a:rPr lang="en-US" altLang="en-US" sz="2800"/>
              <a:t> sugars are mirror </a:t>
            </a:r>
          </a:p>
          <a:p>
            <a:pPr marL="0" indent="0">
              <a:lnSpc>
                <a:spcPct val="95000"/>
              </a:lnSpc>
              <a:spcBef>
                <a:spcPct val="0"/>
              </a:spcBef>
              <a:spcAft>
                <a:spcPct val="40000"/>
              </a:spcAft>
              <a:buFontTx/>
              <a:buNone/>
            </a:pPr>
            <a:r>
              <a:rPr lang="en-US" altLang="en-US" sz="2800"/>
              <a:t>images of one another. </a:t>
            </a:r>
          </a:p>
          <a:p>
            <a:pPr marL="0" indent="0">
              <a:lnSpc>
                <a:spcPct val="95000"/>
              </a:lnSpc>
              <a:spcBef>
                <a:spcPct val="0"/>
              </a:spcBef>
              <a:buFontTx/>
              <a:buNone/>
            </a:pPr>
            <a:r>
              <a:rPr lang="en-US" altLang="en-US" sz="2800"/>
              <a:t>They have the </a:t>
            </a:r>
            <a:r>
              <a:rPr lang="en-US" altLang="en-US" sz="2800">
                <a:solidFill>
                  <a:srgbClr val="000099"/>
                </a:solidFill>
              </a:rPr>
              <a:t>same </a:t>
            </a:r>
          </a:p>
          <a:p>
            <a:pPr marL="0" indent="0">
              <a:lnSpc>
                <a:spcPct val="95000"/>
              </a:lnSpc>
              <a:spcBef>
                <a:spcPct val="0"/>
              </a:spcBef>
              <a:buFontTx/>
              <a:buNone/>
            </a:pPr>
            <a:r>
              <a:rPr lang="en-US" altLang="en-US" sz="2800">
                <a:solidFill>
                  <a:srgbClr val="000099"/>
                </a:solidFill>
              </a:rPr>
              <a:t>name</a:t>
            </a:r>
            <a:r>
              <a:rPr lang="en-US" altLang="en-US" sz="2800"/>
              <a:t>, e.g., D-glucose </a:t>
            </a:r>
          </a:p>
          <a:p>
            <a:pPr marL="0" indent="0">
              <a:lnSpc>
                <a:spcPct val="95000"/>
              </a:lnSpc>
              <a:spcBef>
                <a:spcPct val="0"/>
              </a:spcBef>
              <a:spcAft>
                <a:spcPct val="40000"/>
              </a:spcAft>
              <a:buFontTx/>
              <a:buNone/>
            </a:pPr>
            <a:r>
              <a:rPr lang="en-US" altLang="en-US" sz="2800"/>
              <a:t>&amp; L-glucose. </a:t>
            </a:r>
          </a:p>
          <a:p>
            <a:pPr marL="0" indent="0">
              <a:lnSpc>
                <a:spcPct val="95000"/>
              </a:lnSpc>
              <a:spcBef>
                <a:spcPct val="0"/>
              </a:spcBef>
              <a:buFontTx/>
              <a:buNone/>
            </a:pPr>
            <a:r>
              <a:rPr lang="en-US" altLang="en-US" sz="2800">
                <a:solidFill>
                  <a:srgbClr val="000099"/>
                </a:solidFill>
              </a:rPr>
              <a:t>Other stereoisomers</a:t>
            </a:r>
            <a:r>
              <a:rPr lang="en-US" altLang="en-US" sz="2800"/>
              <a:t> </a:t>
            </a:r>
          </a:p>
          <a:p>
            <a:pPr marL="0" indent="0">
              <a:lnSpc>
                <a:spcPct val="95000"/>
              </a:lnSpc>
              <a:spcBef>
                <a:spcPct val="0"/>
              </a:spcBef>
              <a:buFontTx/>
              <a:buNone/>
            </a:pPr>
            <a:r>
              <a:rPr lang="en-US" altLang="en-US" sz="2800"/>
              <a:t>have </a:t>
            </a:r>
            <a:r>
              <a:rPr lang="en-US" altLang="en-US" sz="2800">
                <a:solidFill>
                  <a:srgbClr val="000099"/>
                </a:solidFill>
              </a:rPr>
              <a:t>unique names</a:t>
            </a:r>
            <a:r>
              <a:rPr lang="en-US" altLang="en-US" sz="2800"/>
              <a:t>, </a:t>
            </a:r>
          </a:p>
          <a:p>
            <a:pPr marL="0" indent="0">
              <a:lnSpc>
                <a:spcPct val="95000"/>
              </a:lnSpc>
              <a:spcBef>
                <a:spcPct val="0"/>
              </a:spcBef>
              <a:buFontTx/>
              <a:buNone/>
            </a:pPr>
            <a:r>
              <a:rPr lang="en-US" altLang="en-US" sz="2800"/>
              <a:t>e.g., glucose, mannose, </a:t>
            </a:r>
          </a:p>
          <a:p>
            <a:pPr marL="0" indent="0">
              <a:lnSpc>
                <a:spcPct val="95000"/>
              </a:lnSpc>
              <a:spcBef>
                <a:spcPct val="0"/>
              </a:spcBef>
              <a:spcAft>
                <a:spcPct val="40000"/>
              </a:spcAft>
              <a:buFontTx/>
              <a:buNone/>
            </a:pPr>
            <a:r>
              <a:rPr lang="en-US" altLang="en-US" sz="2800"/>
              <a:t>galactose, etc. </a:t>
            </a:r>
          </a:p>
          <a:p>
            <a:pPr marL="0" indent="0">
              <a:lnSpc>
                <a:spcPct val="95000"/>
              </a:lnSpc>
              <a:spcBef>
                <a:spcPct val="0"/>
              </a:spcBef>
              <a:spcAft>
                <a:spcPct val="40000"/>
              </a:spcAft>
              <a:buFontTx/>
              <a:buNone/>
            </a:pPr>
            <a:r>
              <a:rPr lang="en-US" altLang="en-US" sz="2800"/>
              <a:t>The number of stereoisomers is </a:t>
            </a:r>
            <a:r>
              <a:rPr lang="en-US" altLang="en-US" sz="2800" b="1">
                <a:solidFill>
                  <a:srgbClr val="000099"/>
                </a:solidFill>
              </a:rPr>
              <a:t>2</a:t>
            </a:r>
            <a:r>
              <a:rPr lang="en-US" altLang="en-US" b="1" baseline="30000">
                <a:solidFill>
                  <a:srgbClr val="000099"/>
                </a:solidFill>
              </a:rPr>
              <a:t>n</a:t>
            </a:r>
            <a:r>
              <a:rPr lang="en-US" altLang="en-US" sz="2800"/>
              <a:t>, where </a:t>
            </a:r>
            <a:r>
              <a:rPr lang="en-US" altLang="en-US" sz="2800">
                <a:solidFill>
                  <a:srgbClr val="000099"/>
                </a:solidFill>
              </a:rPr>
              <a:t>n</a:t>
            </a:r>
            <a:r>
              <a:rPr lang="en-US" altLang="en-US" sz="2800"/>
              <a:t> is the number of asymmetric centers. </a:t>
            </a:r>
          </a:p>
          <a:p>
            <a:pPr marL="0" indent="0">
              <a:lnSpc>
                <a:spcPct val="95000"/>
              </a:lnSpc>
              <a:spcBef>
                <a:spcPct val="0"/>
              </a:spcBef>
              <a:spcAft>
                <a:spcPct val="40000"/>
              </a:spcAft>
              <a:buFontTx/>
              <a:buNone/>
            </a:pPr>
            <a:r>
              <a:rPr lang="en-US" altLang="en-US" sz="2800"/>
              <a:t>The 6-C aldoses have 4 asymmetric centers. Thus there are </a:t>
            </a:r>
            <a:r>
              <a:rPr lang="en-US" altLang="en-US" sz="2800">
                <a:solidFill>
                  <a:srgbClr val="000099"/>
                </a:solidFill>
              </a:rPr>
              <a:t>16 stereoisomers</a:t>
            </a:r>
            <a:r>
              <a:rPr lang="en-US" altLang="en-US" sz="2800"/>
              <a:t> (8 D-sugars and 8 L-sugars). </a:t>
            </a:r>
          </a:p>
        </p:txBody>
      </p:sp>
      <p:graphicFrame>
        <p:nvGraphicFramePr>
          <p:cNvPr id="4098" name="Object 7">
            <a:extLst>
              <a:ext uri="{FF2B5EF4-FFF2-40B4-BE49-F238E27FC236}">
                <a16:creationId xmlns:a16="http://schemas.microsoft.com/office/drawing/2014/main" id="{0BC37393-3439-4AA7-BD51-8EA9440D0C97}"/>
              </a:ext>
            </a:extLst>
          </p:cNvPr>
          <p:cNvGraphicFramePr>
            <a:graphicFrameLocks noChangeAspect="1"/>
          </p:cNvGraphicFramePr>
          <p:nvPr/>
        </p:nvGraphicFramePr>
        <p:xfrm>
          <a:off x="4108450" y="400050"/>
          <a:ext cx="5073650" cy="3749675"/>
        </p:xfrm>
        <a:graphic>
          <a:graphicData uri="http://schemas.openxmlformats.org/presentationml/2006/ole">
            <mc:AlternateContent xmlns:mc="http://schemas.openxmlformats.org/markup-compatibility/2006">
              <mc:Choice xmlns:v="urn:schemas-microsoft-com:vml" Requires="v">
                <p:oleObj spid="_x0000_s8198" name="Picture" r:id="rId3" imgW="2629080" imgH="1943280" progId="Word.Picture.8">
                  <p:embed/>
                </p:oleObj>
              </mc:Choice>
              <mc:Fallback>
                <p:oleObj name="Picture" r:id="rId3" imgW="2629080" imgH="1943280" progId="Word.Picture.8">
                  <p:embed/>
                  <p:pic>
                    <p:nvPicPr>
                      <p:cNvPr id="4098" name="Object 7">
                        <a:extLst>
                          <a:ext uri="{FF2B5EF4-FFF2-40B4-BE49-F238E27FC236}">
                            <a16:creationId xmlns:a16="http://schemas.microsoft.com/office/drawing/2014/main" id="{0BC37393-3439-4AA7-BD51-8EA9440D0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8450" y="400050"/>
                        <a:ext cx="5073650" cy="374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711997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69F5DC01-301D-44C8-8599-FCC3A5CF045B}"/>
              </a:ext>
            </a:extLst>
          </p:cNvPr>
          <p:cNvSpPr>
            <a:spLocks noGrp="1" noChangeArrowheads="1"/>
          </p:cNvSpPr>
          <p:nvPr>
            <p:ph type="title"/>
          </p:nvPr>
        </p:nvSpPr>
        <p:spPr>
          <a:xfrm>
            <a:off x="609600" y="228600"/>
            <a:ext cx="7772400" cy="914400"/>
          </a:xfrm>
        </p:spPr>
        <p:txBody>
          <a:bodyPr/>
          <a:lstStyle/>
          <a:p>
            <a:r>
              <a:rPr lang="en-US" altLang="en-US"/>
              <a:t>D vs L Designation</a:t>
            </a:r>
          </a:p>
        </p:txBody>
      </p:sp>
      <p:sp>
        <p:nvSpPr>
          <p:cNvPr id="5124" name="Rectangle 4">
            <a:extLst>
              <a:ext uri="{FF2B5EF4-FFF2-40B4-BE49-F238E27FC236}">
                <a16:creationId xmlns:a16="http://schemas.microsoft.com/office/drawing/2014/main" id="{25C94D66-4B83-410D-BD80-C2A52337952D}"/>
              </a:ext>
            </a:extLst>
          </p:cNvPr>
          <p:cNvSpPr>
            <a:spLocks noGrp="1" noChangeArrowheads="1"/>
          </p:cNvSpPr>
          <p:nvPr>
            <p:ph type="body" sz="half" idx="1"/>
          </p:nvPr>
        </p:nvSpPr>
        <p:spPr>
          <a:xfrm>
            <a:off x="381000" y="2133600"/>
            <a:ext cx="3429000" cy="4191000"/>
          </a:xfrm>
        </p:spPr>
        <p:txBody>
          <a:bodyPr/>
          <a:lstStyle/>
          <a:p>
            <a:pPr marL="0" indent="0">
              <a:spcAft>
                <a:spcPts val="2400"/>
              </a:spcAft>
              <a:buFontTx/>
              <a:buNone/>
            </a:pPr>
            <a:r>
              <a:rPr lang="en-US" altLang="en-US" sz="2800">
                <a:solidFill>
                  <a:srgbClr val="000099"/>
                </a:solidFill>
              </a:rPr>
              <a:t>D &amp; L</a:t>
            </a:r>
            <a:r>
              <a:rPr lang="en-US" altLang="en-US" sz="2800"/>
              <a:t> designations are based on the configuration about the single asymmetric C in </a:t>
            </a:r>
            <a:r>
              <a:rPr lang="en-US" altLang="en-US" sz="2800">
                <a:solidFill>
                  <a:srgbClr val="000099"/>
                </a:solidFill>
              </a:rPr>
              <a:t>glyceraldehyde</a:t>
            </a:r>
            <a:r>
              <a:rPr lang="en-US" altLang="en-US" sz="2800"/>
              <a:t>.</a:t>
            </a:r>
          </a:p>
          <a:p>
            <a:pPr marL="0" indent="0">
              <a:spcAft>
                <a:spcPts val="3000"/>
              </a:spcAft>
              <a:buFontTx/>
              <a:buNone/>
            </a:pPr>
            <a:r>
              <a:rPr lang="en-US" altLang="en-US" sz="2800"/>
              <a:t>The lower representations are </a:t>
            </a:r>
            <a:r>
              <a:rPr lang="en-US" altLang="en-US" sz="2800">
                <a:solidFill>
                  <a:srgbClr val="000099"/>
                </a:solidFill>
              </a:rPr>
              <a:t>Fischer Projections</a:t>
            </a:r>
            <a:r>
              <a:rPr lang="en-US" altLang="en-US" sz="2800"/>
              <a:t>.</a:t>
            </a:r>
          </a:p>
        </p:txBody>
      </p:sp>
      <p:graphicFrame>
        <p:nvGraphicFramePr>
          <p:cNvPr id="5122" name="Object 6">
            <a:extLst>
              <a:ext uri="{FF2B5EF4-FFF2-40B4-BE49-F238E27FC236}">
                <a16:creationId xmlns:a16="http://schemas.microsoft.com/office/drawing/2014/main" id="{05563C16-AD92-429A-9902-9026543CEE49}"/>
              </a:ext>
            </a:extLst>
          </p:cNvPr>
          <p:cNvGraphicFramePr>
            <a:graphicFrameLocks noChangeAspect="1"/>
          </p:cNvGraphicFramePr>
          <p:nvPr>
            <p:ph sz="half" idx="2"/>
          </p:nvPr>
        </p:nvGraphicFramePr>
        <p:xfrm>
          <a:off x="3794125" y="1774825"/>
          <a:ext cx="5273675" cy="4702175"/>
        </p:xfrm>
        <a:graphic>
          <a:graphicData uri="http://schemas.openxmlformats.org/presentationml/2006/ole">
            <mc:AlternateContent xmlns:mc="http://schemas.openxmlformats.org/markup-compatibility/2006">
              <mc:Choice xmlns:v="urn:schemas-microsoft-com:vml" Requires="v">
                <p:oleObj spid="_x0000_s9222" name="Picture" r:id="rId3" imgW="2629080" imgH="2343240" progId="Word.Picture.8">
                  <p:embed/>
                </p:oleObj>
              </mc:Choice>
              <mc:Fallback>
                <p:oleObj name="Picture" r:id="rId3" imgW="2629080" imgH="2343240" progId="Word.Picture.8">
                  <p:embed/>
                  <p:pic>
                    <p:nvPicPr>
                      <p:cNvPr id="5122" name="Object 6">
                        <a:extLst>
                          <a:ext uri="{FF2B5EF4-FFF2-40B4-BE49-F238E27FC236}">
                            <a16:creationId xmlns:a16="http://schemas.microsoft.com/office/drawing/2014/main" id="{05563C16-AD92-429A-9902-9026543CE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4125" y="1774825"/>
                        <a:ext cx="5273675" cy="4702175"/>
                      </a:xfrm>
                      <a:prstGeom prst="rect">
                        <a:avLst/>
                      </a:prstGeom>
                    </p:spPr>
                  </p:pic>
                </p:oleObj>
              </mc:Fallback>
            </mc:AlternateContent>
          </a:graphicData>
        </a:graphic>
      </p:graphicFrame>
      <p:sp>
        <p:nvSpPr>
          <p:cNvPr id="5125" name="Line 7">
            <a:extLst>
              <a:ext uri="{FF2B5EF4-FFF2-40B4-BE49-F238E27FC236}">
                <a16:creationId xmlns:a16="http://schemas.microsoft.com/office/drawing/2014/main" id="{21C676FC-F2C7-479E-9891-61E3736E2127}"/>
              </a:ext>
            </a:extLst>
          </p:cNvPr>
          <p:cNvSpPr>
            <a:spLocks noChangeShapeType="1"/>
          </p:cNvSpPr>
          <p:nvPr/>
        </p:nvSpPr>
        <p:spPr bwMode="auto">
          <a:xfrm>
            <a:off x="0" y="1371600"/>
            <a:ext cx="9144000" cy="0"/>
          </a:xfrm>
          <a:prstGeom prst="line">
            <a:avLst/>
          </a:prstGeom>
          <a:noFill/>
          <a:ln w="76200">
            <a:solidFill>
              <a:srgbClr val="99CC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7097584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026">
            <a:extLst>
              <a:ext uri="{FF2B5EF4-FFF2-40B4-BE49-F238E27FC236}">
                <a16:creationId xmlns:a16="http://schemas.microsoft.com/office/drawing/2014/main" id="{3D7A8585-E6B2-444F-993F-25E83A4F15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41134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مستطيل 1">
            <a:extLst>
              <a:ext uri="{FF2B5EF4-FFF2-40B4-BE49-F238E27FC236}">
                <a16:creationId xmlns:a16="http://schemas.microsoft.com/office/drawing/2014/main" id="{CFECB450-72C7-400E-AF49-9C3EC1A39AE8}"/>
              </a:ext>
            </a:extLst>
          </p:cNvPr>
          <p:cNvSpPr>
            <a:spLocks noChangeArrowheads="1"/>
          </p:cNvSpPr>
          <p:nvPr/>
        </p:nvSpPr>
        <p:spPr bwMode="auto">
          <a:xfrm>
            <a:off x="287338" y="914400"/>
            <a:ext cx="854233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dirty="0">
                <a:highlight>
                  <a:srgbClr val="CCFF33"/>
                </a:highlight>
              </a:rPr>
              <a:t> </a:t>
            </a:r>
            <a:r>
              <a:rPr lang="en-US" altLang="en-US" b="1" dirty="0" err="1">
                <a:highlight>
                  <a:srgbClr val="CCFF33"/>
                </a:highlight>
              </a:rPr>
              <a:t>Enantiomres</a:t>
            </a:r>
            <a:endParaRPr lang="en-US" altLang="en-US" b="1" dirty="0">
              <a:highlight>
                <a:srgbClr val="CCFF33"/>
              </a:highlight>
            </a:endParaRPr>
          </a:p>
          <a:p>
            <a:r>
              <a:rPr lang="en-US" altLang="en-US" b="1" dirty="0"/>
              <a:t> </a:t>
            </a:r>
          </a:p>
          <a:p>
            <a:r>
              <a:rPr lang="en-US" altLang="en-US" dirty="0"/>
              <a:t>A special type of isomerism is found in the pairs of structures that are mirror images of each other. These mirror images are called </a:t>
            </a:r>
            <a:r>
              <a:rPr lang="en-US" altLang="en-US" b="1" dirty="0"/>
              <a:t>enantiomers, and the two members of the pair are designated as a D- and an L-sugar  </a:t>
            </a:r>
            <a:endParaRPr lang="en-US" altLang="en-US" dirty="0"/>
          </a:p>
        </p:txBody>
      </p:sp>
      <p:sp>
        <p:nvSpPr>
          <p:cNvPr id="53251" name="مستطيل 2">
            <a:extLst>
              <a:ext uri="{FF2B5EF4-FFF2-40B4-BE49-F238E27FC236}">
                <a16:creationId xmlns:a16="http://schemas.microsoft.com/office/drawing/2014/main" id="{65C18AE1-9C08-4138-8A94-81F744CE32F7}"/>
              </a:ext>
            </a:extLst>
          </p:cNvPr>
          <p:cNvSpPr>
            <a:spLocks noChangeArrowheads="1"/>
          </p:cNvSpPr>
          <p:nvPr/>
        </p:nvSpPr>
        <p:spPr bwMode="auto">
          <a:xfrm>
            <a:off x="287338" y="3810000"/>
            <a:ext cx="82581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dirty="0"/>
              <a:t>Two monosaccharides differ in configuration around only one specific carbon atom (with the exception of the carbonyl carbon, see below), they are defined as </a:t>
            </a:r>
            <a:r>
              <a:rPr lang="en-US" altLang="en-US" b="1" dirty="0"/>
              <a:t>epimers of each other.</a:t>
            </a:r>
            <a:endParaRPr lang="en-US" altLang="en-US" dirty="0"/>
          </a:p>
        </p:txBody>
      </p:sp>
    </p:spTree>
    <p:extLst>
      <p:ext uri="{BB962C8B-B14F-4D97-AF65-F5344CB8AC3E}">
        <p14:creationId xmlns:p14="http://schemas.microsoft.com/office/powerpoint/2010/main" val="9842559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2">
            <a:extLst>
              <a:ext uri="{FF2B5EF4-FFF2-40B4-BE49-F238E27FC236}">
                <a16:creationId xmlns:a16="http://schemas.microsoft.com/office/drawing/2014/main" id="{61690A4D-0A37-4E6D-9753-F51F1833EADD}"/>
              </a:ext>
            </a:extLst>
          </p:cNvPr>
          <p:cNvSpPr txBox="1">
            <a:spLocks noChangeArrowheads="1"/>
          </p:cNvSpPr>
          <p:nvPr/>
        </p:nvSpPr>
        <p:spPr bwMode="auto">
          <a:xfrm>
            <a:off x="685800" y="685800"/>
            <a:ext cx="75438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a:t>(+)-glucose?  An aldohexose</a:t>
            </a:r>
          </a:p>
          <a:p>
            <a:pPr>
              <a:spcBef>
                <a:spcPct val="50000"/>
              </a:spcBef>
            </a:pPr>
            <a:r>
              <a:rPr lang="en-US" altLang="en-US"/>
              <a:t>Emil Fischer (1902)</a:t>
            </a:r>
          </a:p>
          <a:p>
            <a:pPr>
              <a:spcBef>
                <a:spcPct val="50000"/>
              </a:spcBef>
            </a:pPr>
            <a:r>
              <a:rPr lang="en-US" altLang="en-US"/>
              <a:t>Four chiral centers, 2</a:t>
            </a:r>
            <a:r>
              <a:rPr lang="en-US" altLang="en-US" baseline="30000"/>
              <a:t>4</a:t>
            </a:r>
            <a:r>
              <a:rPr lang="en-US" altLang="en-US"/>
              <a:t> = 16 stereoisomers</a:t>
            </a:r>
          </a:p>
        </p:txBody>
      </p:sp>
      <p:graphicFrame>
        <p:nvGraphicFramePr>
          <p:cNvPr id="6146" name="Object 2">
            <a:extLst>
              <a:ext uri="{FF2B5EF4-FFF2-40B4-BE49-F238E27FC236}">
                <a16:creationId xmlns:a16="http://schemas.microsoft.com/office/drawing/2014/main" id="{D59A33A0-236E-4868-A1D3-EE9BE74F884B}"/>
              </a:ext>
            </a:extLst>
          </p:cNvPr>
          <p:cNvGraphicFramePr>
            <a:graphicFrameLocks noChangeAspect="1"/>
          </p:cNvGraphicFramePr>
          <p:nvPr/>
        </p:nvGraphicFramePr>
        <p:xfrm>
          <a:off x="2590800" y="609600"/>
          <a:ext cx="5635625" cy="5218113"/>
        </p:xfrm>
        <a:graphic>
          <a:graphicData uri="http://schemas.openxmlformats.org/presentationml/2006/ole">
            <mc:AlternateContent xmlns:mc="http://schemas.openxmlformats.org/markup-compatibility/2006">
              <mc:Choice xmlns:v="urn:schemas-microsoft-com:vml" Requires="v">
                <p:oleObj spid="_x0000_s10246" name="CS ChemDraw Drawing" r:id="rId3" imgW="2145600" imgH="1989000" progId="ChemDraw.Document.6.0">
                  <p:embed/>
                </p:oleObj>
              </mc:Choice>
              <mc:Fallback>
                <p:oleObj name="CS ChemDraw Drawing" r:id="rId3" imgW="2145600" imgH="1989000" progId="ChemDraw.Document.6.0">
                  <p:embed/>
                  <p:pic>
                    <p:nvPicPr>
                      <p:cNvPr id="6146" name="Object 2">
                        <a:extLst>
                          <a:ext uri="{FF2B5EF4-FFF2-40B4-BE49-F238E27FC236}">
                            <a16:creationId xmlns:a16="http://schemas.microsoft.com/office/drawing/2014/main" id="{D59A33A0-236E-4868-A1D3-EE9BE74F8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609600"/>
                        <a:ext cx="5635625" cy="5218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540430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a:extLst>
              <a:ext uri="{FF2B5EF4-FFF2-40B4-BE49-F238E27FC236}">
                <a16:creationId xmlns:a16="http://schemas.microsoft.com/office/drawing/2014/main" id="{7D18F29A-BC84-4B22-9F4C-924686B23A03}"/>
              </a:ext>
            </a:extLst>
          </p:cNvPr>
          <p:cNvSpPr>
            <a:spLocks noGrp="1" noChangeArrowheads="1"/>
          </p:cNvSpPr>
          <p:nvPr>
            <p:ph type="body" idx="1"/>
          </p:nvPr>
        </p:nvSpPr>
        <p:spPr>
          <a:xfrm>
            <a:off x="495300" y="4286250"/>
            <a:ext cx="8343900" cy="2324100"/>
          </a:xfrm>
        </p:spPr>
        <p:txBody>
          <a:bodyPr/>
          <a:lstStyle/>
          <a:p>
            <a:pPr>
              <a:spcBef>
                <a:spcPct val="0"/>
              </a:spcBef>
              <a:spcAft>
                <a:spcPct val="10000"/>
              </a:spcAft>
              <a:buFontTx/>
              <a:buNone/>
            </a:pPr>
            <a:r>
              <a:rPr lang="en-US" altLang="en-US" sz="2800">
                <a:solidFill>
                  <a:srgbClr val="000099"/>
                </a:solidFill>
              </a:rPr>
              <a:t>Fructose</a:t>
            </a:r>
            <a:r>
              <a:rPr lang="en-US" altLang="en-US" sz="2800"/>
              <a:t> forms either</a:t>
            </a:r>
          </a:p>
          <a:p>
            <a:pPr>
              <a:spcBef>
                <a:spcPct val="0"/>
              </a:spcBef>
              <a:spcAft>
                <a:spcPct val="10000"/>
              </a:spcAft>
              <a:buClr>
                <a:schemeClr val="hlink"/>
              </a:buClr>
              <a:buFont typeface="Wingdings" panose="05000000000000000000" pitchFamily="2" charset="2"/>
              <a:buChar char="w"/>
            </a:pPr>
            <a:r>
              <a:rPr lang="en-US" altLang="en-US" sz="2800"/>
              <a:t>a </a:t>
            </a:r>
            <a:r>
              <a:rPr lang="en-US" altLang="en-US" sz="2800">
                <a:solidFill>
                  <a:srgbClr val="000099"/>
                </a:solidFill>
              </a:rPr>
              <a:t>6-member pyranose</a:t>
            </a:r>
            <a:r>
              <a:rPr lang="en-US" altLang="en-US" sz="2800"/>
              <a:t> ring, by reaction of the C2 keto group with the OH on C6,  or</a:t>
            </a:r>
          </a:p>
          <a:p>
            <a:pPr>
              <a:spcBef>
                <a:spcPct val="0"/>
              </a:spcBef>
              <a:spcAft>
                <a:spcPct val="10000"/>
              </a:spcAft>
              <a:buClr>
                <a:schemeClr val="hlink"/>
              </a:buClr>
              <a:buFont typeface="Wingdings" panose="05000000000000000000" pitchFamily="2" charset="2"/>
              <a:buChar char="w"/>
            </a:pPr>
            <a:r>
              <a:rPr lang="en-US" altLang="en-US" sz="2800"/>
              <a:t>a </a:t>
            </a:r>
            <a:r>
              <a:rPr lang="en-US" altLang="en-US" sz="2800">
                <a:solidFill>
                  <a:srgbClr val="000099"/>
                </a:solidFill>
              </a:rPr>
              <a:t>5-member furanose</a:t>
            </a:r>
            <a:r>
              <a:rPr lang="en-US" altLang="en-US" sz="2800"/>
              <a:t> ring, by reaction of the C2 keto group with the OH on C5. </a:t>
            </a:r>
            <a:endParaRPr lang="en-US" altLang="en-US"/>
          </a:p>
        </p:txBody>
      </p:sp>
      <p:sp>
        <p:nvSpPr>
          <p:cNvPr id="7172" name="Rectangle 7">
            <a:extLst>
              <a:ext uri="{FF2B5EF4-FFF2-40B4-BE49-F238E27FC236}">
                <a16:creationId xmlns:a16="http://schemas.microsoft.com/office/drawing/2014/main" id="{29540B52-BA0E-4FB9-9081-C3D724563D52}"/>
              </a:ext>
            </a:extLst>
          </p:cNvPr>
          <p:cNvSpPr>
            <a:spLocks noChangeArrowheads="1"/>
          </p:cNvSpPr>
          <p:nvPr/>
        </p:nvSpPr>
        <p:spPr bwMode="auto">
          <a:xfrm>
            <a:off x="4000500" y="2400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173" name="Rectangle 12">
            <a:extLst>
              <a:ext uri="{FF2B5EF4-FFF2-40B4-BE49-F238E27FC236}">
                <a16:creationId xmlns:a16="http://schemas.microsoft.com/office/drawing/2014/main" id="{7B4D419D-DB2C-4CC9-B4B5-7A0A57B28350}"/>
              </a:ext>
            </a:extLst>
          </p:cNvPr>
          <p:cNvSpPr>
            <a:spLocks noChangeArrowheads="1"/>
          </p:cNvSpPr>
          <p:nvPr/>
        </p:nvSpPr>
        <p:spPr bwMode="auto">
          <a:xfrm>
            <a:off x="0" y="2514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7170" name="Object 11">
            <a:extLst>
              <a:ext uri="{FF2B5EF4-FFF2-40B4-BE49-F238E27FC236}">
                <a16:creationId xmlns:a16="http://schemas.microsoft.com/office/drawing/2014/main" id="{C3E53A6F-A30F-4A52-954C-8188582513B3}"/>
              </a:ext>
            </a:extLst>
          </p:cNvPr>
          <p:cNvGraphicFramePr>
            <a:graphicFrameLocks noChangeAspect="1"/>
          </p:cNvGraphicFramePr>
          <p:nvPr/>
        </p:nvGraphicFramePr>
        <p:xfrm>
          <a:off x="1490663" y="114300"/>
          <a:ext cx="6161087" cy="4024313"/>
        </p:xfrm>
        <a:graphic>
          <a:graphicData uri="http://schemas.openxmlformats.org/presentationml/2006/ole">
            <mc:AlternateContent xmlns:mc="http://schemas.openxmlformats.org/markup-compatibility/2006">
              <mc:Choice xmlns:v="urn:schemas-microsoft-com:vml" Requires="v">
                <p:oleObj spid="_x0000_s11270" name="Picture" r:id="rId3" imgW="2796207" imgH="1825705" progId="Word.Picture.8">
                  <p:embed/>
                </p:oleObj>
              </mc:Choice>
              <mc:Fallback>
                <p:oleObj name="Picture" r:id="rId3" imgW="2796207" imgH="1825705" progId="Word.Picture.8">
                  <p:embed/>
                  <p:pic>
                    <p:nvPicPr>
                      <p:cNvPr id="7170" name="Object 11">
                        <a:extLst>
                          <a:ext uri="{FF2B5EF4-FFF2-40B4-BE49-F238E27FC236}">
                            <a16:creationId xmlns:a16="http://schemas.microsoft.com/office/drawing/2014/main" id="{C3E53A6F-A30F-4A52-954C-8188582513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0663" y="114300"/>
                        <a:ext cx="6161087" cy="402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962986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 Box 2">
            <a:extLst>
              <a:ext uri="{FF2B5EF4-FFF2-40B4-BE49-F238E27FC236}">
                <a16:creationId xmlns:a16="http://schemas.microsoft.com/office/drawing/2014/main" id="{E215E2DC-44A6-44EE-8145-879BE9D7651F}"/>
              </a:ext>
            </a:extLst>
          </p:cNvPr>
          <p:cNvSpPr txBox="1">
            <a:spLocks noChangeArrowheads="1"/>
          </p:cNvSpPr>
          <p:nvPr/>
        </p:nvSpPr>
        <p:spPr bwMode="auto">
          <a:xfrm>
            <a:off x="609600" y="914400"/>
            <a:ext cx="8077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a:solidFill>
                  <a:schemeClr val="accent2"/>
                </a:solidFill>
              </a:rPr>
              <a:t>Epimers</a:t>
            </a:r>
            <a:r>
              <a:rPr lang="en-US" altLang="en-US"/>
              <a:t> – stereoisomers that differ only in configuration about </a:t>
            </a:r>
            <a:r>
              <a:rPr lang="en-US" altLang="en-US" u="sng"/>
              <a:t>one</a:t>
            </a:r>
            <a:r>
              <a:rPr lang="en-US" altLang="en-US"/>
              <a:t> chiral center.</a:t>
            </a:r>
          </a:p>
        </p:txBody>
      </p:sp>
      <p:graphicFrame>
        <p:nvGraphicFramePr>
          <p:cNvPr id="8194" name="Object 2">
            <a:extLst>
              <a:ext uri="{FF2B5EF4-FFF2-40B4-BE49-F238E27FC236}">
                <a16:creationId xmlns:a16="http://schemas.microsoft.com/office/drawing/2014/main" id="{288D8E54-413A-4278-B058-96EED9DAFFCB}"/>
              </a:ext>
            </a:extLst>
          </p:cNvPr>
          <p:cNvGraphicFramePr>
            <a:graphicFrameLocks noChangeAspect="1"/>
          </p:cNvGraphicFramePr>
          <p:nvPr/>
        </p:nvGraphicFramePr>
        <p:xfrm>
          <a:off x="2479675" y="1739900"/>
          <a:ext cx="3733800" cy="3084513"/>
        </p:xfrm>
        <a:graphic>
          <a:graphicData uri="http://schemas.openxmlformats.org/presentationml/2006/ole">
            <mc:AlternateContent xmlns:mc="http://schemas.openxmlformats.org/markup-compatibility/2006">
              <mc:Choice xmlns:v="urn:schemas-microsoft-com:vml" Requires="v">
                <p:oleObj spid="_x0000_s12294" name="CS ChemDraw Drawing" r:id="rId3" imgW="1902960" imgH="1567080" progId="ChemDraw.Document.6.0">
                  <p:embed/>
                </p:oleObj>
              </mc:Choice>
              <mc:Fallback>
                <p:oleObj name="CS ChemDraw Drawing" r:id="rId3" imgW="1902960" imgH="1567080" progId="ChemDraw.Document.6.0">
                  <p:embed/>
                  <p:pic>
                    <p:nvPicPr>
                      <p:cNvPr id="8194" name="Object 2">
                        <a:extLst>
                          <a:ext uri="{FF2B5EF4-FFF2-40B4-BE49-F238E27FC236}">
                            <a16:creationId xmlns:a16="http://schemas.microsoft.com/office/drawing/2014/main" id="{288D8E54-413A-4278-B058-96EED9DAFF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9675" y="1739900"/>
                        <a:ext cx="3733800" cy="308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6" name="مستطيل 3">
            <a:extLst>
              <a:ext uri="{FF2B5EF4-FFF2-40B4-BE49-F238E27FC236}">
                <a16:creationId xmlns:a16="http://schemas.microsoft.com/office/drawing/2014/main" id="{A6FD8272-2A71-4F3B-BF8B-51E016B79905}"/>
              </a:ext>
            </a:extLst>
          </p:cNvPr>
          <p:cNvSpPr>
            <a:spLocks noChangeArrowheads="1"/>
          </p:cNvSpPr>
          <p:nvPr/>
        </p:nvSpPr>
        <p:spPr bwMode="auto">
          <a:xfrm>
            <a:off x="2439988" y="4919663"/>
            <a:ext cx="45720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t>Sugars are different from one another, only in configuration with regard to a single C atom (other than the reference C atom).</a:t>
            </a:r>
            <a:endParaRPr lang="en-US" altLang="en-US"/>
          </a:p>
        </p:txBody>
      </p:sp>
    </p:spTree>
    <p:extLst>
      <p:ext uri="{BB962C8B-B14F-4D97-AF65-F5344CB8AC3E}">
        <p14:creationId xmlns:p14="http://schemas.microsoft.com/office/powerpoint/2010/main" val="589976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07A487-A871-477A-8B42-A292C1CA6441}"/>
              </a:ext>
            </a:extLst>
          </p:cNvPr>
          <p:cNvPicPr>
            <a:picLocks noChangeAspect="1"/>
          </p:cNvPicPr>
          <p:nvPr/>
        </p:nvPicPr>
        <p:blipFill>
          <a:blip r:embed="rId2"/>
          <a:stretch>
            <a:fillRect/>
          </a:stretch>
        </p:blipFill>
        <p:spPr>
          <a:xfrm>
            <a:off x="914400" y="1143000"/>
            <a:ext cx="3138147" cy="3124200"/>
          </a:xfrm>
          <a:prstGeom prst="rect">
            <a:avLst/>
          </a:prstGeom>
        </p:spPr>
      </p:pic>
      <p:pic>
        <p:nvPicPr>
          <p:cNvPr id="4" name="Picture 3">
            <a:extLst>
              <a:ext uri="{FF2B5EF4-FFF2-40B4-BE49-F238E27FC236}">
                <a16:creationId xmlns:a16="http://schemas.microsoft.com/office/drawing/2014/main" id="{32762BF2-17B3-4089-A72C-F40C7E195363}"/>
              </a:ext>
            </a:extLst>
          </p:cNvPr>
          <p:cNvPicPr>
            <a:picLocks noChangeAspect="1"/>
          </p:cNvPicPr>
          <p:nvPr/>
        </p:nvPicPr>
        <p:blipFill>
          <a:blip r:embed="rId3"/>
          <a:stretch>
            <a:fillRect/>
          </a:stretch>
        </p:blipFill>
        <p:spPr>
          <a:xfrm>
            <a:off x="0" y="195281"/>
            <a:ext cx="9144000" cy="6467438"/>
          </a:xfrm>
          <a:prstGeom prst="rect">
            <a:avLst/>
          </a:prstGeom>
        </p:spPr>
      </p:pic>
    </p:spTree>
    <p:extLst>
      <p:ext uri="{BB962C8B-B14F-4D97-AF65-F5344CB8AC3E}">
        <p14:creationId xmlns:p14="http://schemas.microsoft.com/office/powerpoint/2010/main" val="2039387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a:extLst>
              <a:ext uri="{FF2B5EF4-FFF2-40B4-BE49-F238E27FC236}">
                <a16:creationId xmlns:a16="http://schemas.microsoft.com/office/drawing/2014/main" id="{23DDB78A-91C3-4922-A291-017CE7C0C259}"/>
              </a:ext>
            </a:extLst>
          </p:cNvPr>
          <p:cNvGraphicFramePr>
            <a:graphicFrameLocks noChangeAspect="1"/>
          </p:cNvGraphicFramePr>
          <p:nvPr/>
        </p:nvGraphicFramePr>
        <p:xfrm>
          <a:off x="0" y="1728788"/>
          <a:ext cx="9144000" cy="4443412"/>
        </p:xfrm>
        <a:graphic>
          <a:graphicData uri="http://schemas.openxmlformats.org/presentationml/2006/ole">
            <mc:AlternateContent xmlns:mc="http://schemas.openxmlformats.org/markup-compatibility/2006">
              <mc:Choice xmlns:v="urn:schemas-microsoft-com:vml" Requires="v">
                <p:oleObj spid="_x0000_s13318" name="Chemistry 4D-Draw" r:id="rId4" imgW="6134040" imgH="3400560" progId="Chemistry4DDraw.v2">
                  <p:embed/>
                </p:oleObj>
              </mc:Choice>
              <mc:Fallback>
                <p:oleObj name="Chemistry 4D-Draw" r:id="rId4" imgW="6134040" imgH="3400560" progId="Chemistry4DDraw.v2">
                  <p:embed/>
                  <p:pic>
                    <p:nvPicPr>
                      <p:cNvPr id="9218" name="Object 2">
                        <a:extLst>
                          <a:ext uri="{FF2B5EF4-FFF2-40B4-BE49-F238E27FC236}">
                            <a16:creationId xmlns:a16="http://schemas.microsoft.com/office/drawing/2014/main" id="{23DDB78A-91C3-4922-A291-017CE7C0C2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28788"/>
                        <a:ext cx="9144000" cy="444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19" name="Rectangle 3">
            <a:extLst>
              <a:ext uri="{FF2B5EF4-FFF2-40B4-BE49-F238E27FC236}">
                <a16:creationId xmlns:a16="http://schemas.microsoft.com/office/drawing/2014/main" id="{C934A64D-0CA2-40F2-8E92-66B3F9BB10CC}"/>
              </a:ext>
            </a:extLst>
          </p:cNvPr>
          <p:cNvSpPr>
            <a:spLocks noGrp="1" noChangeArrowheads="1"/>
          </p:cNvSpPr>
          <p:nvPr>
            <p:ph type="title"/>
          </p:nvPr>
        </p:nvSpPr>
        <p:spPr>
          <a:xfrm>
            <a:off x="685800" y="609600"/>
            <a:ext cx="7772400" cy="838200"/>
          </a:xfrm>
        </p:spPr>
        <p:txBody>
          <a:bodyPr/>
          <a:lstStyle/>
          <a:p>
            <a:pPr eaLnBrk="1" hangingPunct="1"/>
            <a:r>
              <a:rPr lang="en-US" altLang="en-US"/>
              <a:t>Enantiomers and epimers</a:t>
            </a:r>
          </a:p>
        </p:txBody>
      </p:sp>
    </p:spTree>
    <p:extLst>
      <p:ext uri="{BB962C8B-B14F-4D97-AF65-F5344CB8AC3E}">
        <p14:creationId xmlns:p14="http://schemas.microsoft.com/office/powerpoint/2010/main" val="1125392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D85E5116-30E4-4413-B73E-7296B37A9F59}"/>
              </a:ext>
            </a:extLst>
          </p:cNvPr>
          <p:cNvSpPr>
            <a:spLocks noGrp="1" noChangeArrowheads="1"/>
          </p:cNvSpPr>
          <p:nvPr>
            <p:ph type="title" sz="quarter"/>
          </p:nvPr>
        </p:nvSpPr>
        <p:spPr>
          <a:xfrm>
            <a:off x="342900" y="152400"/>
            <a:ext cx="8458200" cy="1143000"/>
          </a:xfrm>
        </p:spPr>
        <p:txBody>
          <a:bodyPr/>
          <a:lstStyle/>
          <a:p>
            <a:r>
              <a:rPr lang="en-US" altLang="en-US"/>
              <a:t>Hemiacetal &amp; hemiketal formation</a:t>
            </a:r>
          </a:p>
        </p:txBody>
      </p:sp>
      <p:sp>
        <p:nvSpPr>
          <p:cNvPr id="10244" name="Rectangle 9">
            <a:extLst>
              <a:ext uri="{FF2B5EF4-FFF2-40B4-BE49-F238E27FC236}">
                <a16:creationId xmlns:a16="http://schemas.microsoft.com/office/drawing/2014/main" id="{ECF90167-EAF6-469B-92BF-5ACDE9137A10}"/>
              </a:ext>
            </a:extLst>
          </p:cNvPr>
          <p:cNvSpPr>
            <a:spLocks noGrp="1" noChangeArrowheads="1"/>
          </p:cNvSpPr>
          <p:nvPr>
            <p:ph sz="quarter" idx="1"/>
          </p:nvPr>
        </p:nvSpPr>
        <p:spPr>
          <a:xfrm>
            <a:off x="304800" y="2286000"/>
            <a:ext cx="2667000" cy="4114800"/>
          </a:xfrm>
        </p:spPr>
        <p:txBody>
          <a:bodyPr/>
          <a:lstStyle/>
          <a:p>
            <a:pPr marL="0" indent="0">
              <a:spcBef>
                <a:spcPct val="0"/>
              </a:spcBef>
              <a:spcAft>
                <a:spcPct val="95000"/>
              </a:spcAft>
              <a:buFontTx/>
              <a:buNone/>
            </a:pPr>
            <a:r>
              <a:rPr lang="en-US" altLang="en-US" sz="2800"/>
              <a:t>An aldehyde can react with an alcohol to form  a </a:t>
            </a:r>
            <a:r>
              <a:rPr lang="en-US" altLang="en-US" sz="2800">
                <a:solidFill>
                  <a:srgbClr val="000099"/>
                </a:solidFill>
              </a:rPr>
              <a:t>hemiacetal</a:t>
            </a:r>
            <a:r>
              <a:rPr lang="en-US" altLang="en-US" sz="2800"/>
              <a:t>. </a:t>
            </a:r>
          </a:p>
          <a:p>
            <a:pPr marL="0" indent="0">
              <a:spcBef>
                <a:spcPts val="600"/>
              </a:spcBef>
              <a:spcAft>
                <a:spcPts val="1200"/>
              </a:spcAft>
              <a:buFontTx/>
              <a:buNone/>
            </a:pPr>
            <a:r>
              <a:rPr lang="en-US" altLang="en-US" sz="2800"/>
              <a:t>A ketone can react with an alcohol to form  a </a:t>
            </a:r>
            <a:r>
              <a:rPr lang="en-US" altLang="en-US" sz="2800">
                <a:solidFill>
                  <a:srgbClr val="000099"/>
                </a:solidFill>
              </a:rPr>
              <a:t>hemiketal</a:t>
            </a:r>
            <a:r>
              <a:rPr lang="en-US" altLang="en-US" sz="2800"/>
              <a:t>.</a:t>
            </a:r>
          </a:p>
        </p:txBody>
      </p:sp>
      <p:graphicFrame>
        <p:nvGraphicFramePr>
          <p:cNvPr id="10242" name="Object 16">
            <a:extLst>
              <a:ext uri="{FF2B5EF4-FFF2-40B4-BE49-F238E27FC236}">
                <a16:creationId xmlns:a16="http://schemas.microsoft.com/office/drawing/2014/main" id="{0423A4DB-191A-4AFF-8232-7B150491273E}"/>
              </a:ext>
            </a:extLst>
          </p:cNvPr>
          <p:cNvGraphicFramePr>
            <a:graphicFrameLocks noChangeAspect="1"/>
          </p:cNvGraphicFramePr>
          <p:nvPr>
            <p:ph sz="quarter" idx="2"/>
          </p:nvPr>
        </p:nvGraphicFramePr>
        <p:xfrm>
          <a:off x="2971800" y="1981200"/>
          <a:ext cx="6188075" cy="4465638"/>
        </p:xfrm>
        <a:graphic>
          <a:graphicData uri="http://schemas.openxmlformats.org/presentationml/2006/ole">
            <mc:AlternateContent xmlns:mc="http://schemas.openxmlformats.org/markup-compatibility/2006">
              <mc:Choice xmlns:v="urn:schemas-microsoft-com:vml" Requires="v">
                <p:oleObj spid="_x0000_s14342" name="Picture" r:id="rId3" imgW="3086280" imgH="2228760" progId="Word.Picture.8">
                  <p:embed/>
                </p:oleObj>
              </mc:Choice>
              <mc:Fallback>
                <p:oleObj name="Picture" r:id="rId3" imgW="3086280" imgH="2228760" progId="Word.Picture.8">
                  <p:embed/>
                  <p:pic>
                    <p:nvPicPr>
                      <p:cNvPr id="10242" name="Object 16">
                        <a:extLst>
                          <a:ext uri="{FF2B5EF4-FFF2-40B4-BE49-F238E27FC236}">
                            <a16:creationId xmlns:a16="http://schemas.microsoft.com/office/drawing/2014/main" id="{0423A4DB-191A-4AFF-8232-7B15049127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1981200"/>
                        <a:ext cx="6188075" cy="4465638"/>
                      </a:xfrm>
                      <a:prstGeom prst="rect">
                        <a:avLst/>
                      </a:prstGeom>
                    </p:spPr>
                  </p:pic>
                </p:oleObj>
              </mc:Fallback>
            </mc:AlternateContent>
          </a:graphicData>
        </a:graphic>
      </p:graphicFrame>
      <p:sp>
        <p:nvSpPr>
          <p:cNvPr id="10245" name="Line 18">
            <a:extLst>
              <a:ext uri="{FF2B5EF4-FFF2-40B4-BE49-F238E27FC236}">
                <a16:creationId xmlns:a16="http://schemas.microsoft.com/office/drawing/2014/main" id="{560DF9BE-5AD9-4AB0-B21A-8B01B03ADC3D}"/>
              </a:ext>
            </a:extLst>
          </p:cNvPr>
          <p:cNvSpPr>
            <a:spLocks noChangeShapeType="1"/>
          </p:cNvSpPr>
          <p:nvPr/>
        </p:nvSpPr>
        <p:spPr bwMode="auto">
          <a:xfrm>
            <a:off x="0" y="1447800"/>
            <a:ext cx="9144000" cy="0"/>
          </a:xfrm>
          <a:prstGeom prst="line">
            <a:avLst/>
          </a:prstGeom>
          <a:noFill/>
          <a:ln w="76200">
            <a:solidFill>
              <a:srgbClr val="99CC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8668389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a:extLst>
              <a:ext uri="{FF2B5EF4-FFF2-40B4-BE49-F238E27FC236}">
                <a16:creationId xmlns:a16="http://schemas.microsoft.com/office/drawing/2014/main" id="{DAE53B27-1DC4-4742-B82B-69620CE9A523}"/>
              </a:ext>
            </a:extLst>
          </p:cNvPr>
          <p:cNvSpPr txBox="1">
            <a:spLocks noChangeArrowheads="1"/>
          </p:cNvSpPr>
          <p:nvPr/>
        </p:nvSpPr>
        <p:spPr bwMode="auto">
          <a:xfrm>
            <a:off x="0" y="685800"/>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3600">
                <a:solidFill>
                  <a:schemeClr val="tx2"/>
                </a:solidFill>
                <a:cs typeface="Times New Roman" panose="02020603050405020304" pitchFamily="18" charset="0"/>
              </a:rPr>
              <a:t>3.	</a:t>
            </a:r>
            <a:r>
              <a:rPr lang="en-US" altLang="en-US" sz="2800" u="sng">
                <a:solidFill>
                  <a:schemeClr val="tx2"/>
                </a:solidFill>
                <a:cs typeface="Times New Roman" panose="02020603050405020304" pitchFamily="18" charset="0"/>
              </a:rPr>
              <a:t>Fructose </a:t>
            </a:r>
            <a:r>
              <a:rPr lang="en-US" altLang="en-US" sz="2800">
                <a:solidFill>
                  <a:schemeClr val="tx2"/>
                </a:solidFill>
                <a:cs typeface="Times New Roman" panose="02020603050405020304" pitchFamily="18" charset="0"/>
              </a:rPr>
              <a:t>(levulsoe) --- Rotation in polarimeter is left</a:t>
            </a:r>
            <a:r>
              <a:rPr lang="en-US" altLang="en-US" sz="2800">
                <a:solidFill>
                  <a:schemeClr val="tx2"/>
                </a:solidFill>
              </a:rPr>
              <a:t> </a:t>
            </a:r>
          </a:p>
        </p:txBody>
      </p:sp>
      <p:sp>
        <p:nvSpPr>
          <p:cNvPr id="54275" name="Text Box 3">
            <a:extLst>
              <a:ext uri="{FF2B5EF4-FFF2-40B4-BE49-F238E27FC236}">
                <a16:creationId xmlns:a16="http://schemas.microsoft.com/office/drawing/2014/main" id="{4B7A3B64-728F-4E2D-9754-DB9E80DB72BA}"/>
              </a:ext>
            </a:extLst>
          </p:cNvPr>
          <p:cNvSpPr txBox="1">
            <a:spLocks noChangeArrowheads="1"/>
          </p:cNvSpPr>
          <p:nvPr/>
        </p:nvSpPr>
        <p:spPr bwMode="auto">
          <a:xfrm>
            <a:off x="1219200" y="5715000"/>
            <a:ext cx="815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800">
                <a:cs typeface="Times New Roman" panose="02020603050405020304" pitchFamily="18" charset="0"/>
              </a:rPr>
              <a:t> </a:t>
            </a:r>
            <a:r>
              <a:rPr lang="en-US" altLang="en-US" sz="2000">
                <a:cs typeface="Times New Roman" panose="02020603050405020304" pitchFamily="18" charset="0"/>
              </a:rPr>
              <a:t>D-Fructose		   </a:t>
            </a:r>
            <a:r>
              <a:rPr lang="en-US" altLang="en-US" sz="2000">
                <a:latin typeface="Symbol" panose="05050102010706020507" pitchFamily="18" charset="2"/>
                <a:cs typeface="Times New Roman" panose="02020603050405020304" pitchFamily="18" charset="0"/>
              </a:rPr>
              <a:t>b</a:t>
            </a:r>
            <a:r>
              <a:rPr lang="en-US" altLang="en-US" sz="2000">
                <a:cs typeface="Times New Roman" panose="02020603050405020304" pitchFamily="18" charset="0"/>
              </a:rPr>
              <a:t>-D-Fructose	          </a:t>
            </a:r>
            <a:r>
              <a:rPr lang="en-US" altLang="en-US" sz="2000">
                <a:latin typeface="Symbol" panose="05050102010706020507" pitchFamily="18" charset="2"/>
                <a:cs typeface="Times New Roman" panose="02020603050405020304" pitchFamily="18" charset="0"/>
              </a:rPr>
              <a:t>a</a:t>
            </a:r>
            <a:r>
              <a:rPr lang="en-US" altLang="en-US" sz="2000">
                <a:cs typeface="Times New Roman" panose="02020603050405020304" pitchFamily="18" charset="0"/>
              </a:rPr>
              <a:t>-D-Fructose</a:t>
            </a:r>
            <a:r>
              <a:rPr lang="en-US" altLang="en-US" sz="2800">
                <a:cs typeface="Times New Roman" panose="02020603050405020304" pitchFamily="18" charset="0"/>
              </a:rPr>
              <a:t> </a:t>
            </a:r>
          </a:p>
        </p:txBody>
      </p:sp>
      <p:pic>
        <p:nvPicPr>
          <p:cNvPr id="54276" name="Picture 5">
            <a:extLst>
              <a:ext uri="{FF2B5EF4-FFF2-40B4-BE49-F238E27FC236}">
                <a16:creationId xmlns:a16="http://schemas.microsoft.com/office/drawing/2014/main" id="{079C6B50-AEFF-42C5-8BEA-403EA99F8E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2114550"/>
            <a:ext cx="663575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72586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3">
            <a:extLst>
              <a:ext uri="{FF2B5EF4-FFF2-40B4-BE49-F238E27FC236}">
                <a16:creationId xmlns:a16="http://schemas.microsoft.com/office/drawing/2014/main" id="{DB9050CB-F1D3-4761-970F-B7E378BBA952}"/>
              </a:ext>
            </a:extLst>
          </p:cNvPr>
          <p:cNvSpPr txBox="1">
            <a:spLocks noChangeArrowheads="1"/>
          </p:cNvSpPr>
          <p:nvPr/>
        </p:nvSpPr>
        <p:spPr bwMode="auto">
          <a:xfrm>
            <a:off x="228600" y="457200"/>
            <a:ext cx="914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800" u="sng">
                <a:solidFill>
                  <a:schemeClr val="tx2"/>
                </a:solidFill>
                <a:cs typeface="Times New Roman" panose="02020603050405020304" pitchFamily="18" charset="0"/>
              </a:rPr>
              <a:t>Anomers</a:t>
            </a:r>
            <a:r>
              <a:rPr lang="en-US" altLang="en-US" sz="2800">
                <a:solidFill>
                  <a:schemeClr val="tx2"/>
                </a:solidFill>
                <a:cs typeface="Times New Roman" panose="02020603050405020304" pitchFamily="18" charset="0"/>
              </a:rPr>
              <a:t>: Stereoisomers formed when ring is formed (</a:t>
            </a:r>
            <a:r>
              <a:rPr lang="en-US" altLang="en-US" sz="2800">
                <a:solidFill>
                  <a:schemeClr val="tx2"/>
                </a:solidFill>
                <a:latin typeface="Symbol" panose="05050102010706020507" pitchFamily="18" charset="2"/>
                <a:cs typeface="Times New Roman" panose="02020603050405020304" pitchFamily="18" charset="0"/>
              </a:rPr>
              <a:t>a</a:t>
            </a:r>
            <a:r>
              <a:rPr lang="en-US" altLang="en-US" sz="2800">
                <a:solidFill>
                  <a:schemeClr val="tx2"/>
                </a:solidFill>
                <a:cs typeface="Times New Roman" panose="02020603050405020304" pitchFamily="18" charset="0"/>
              </a:rPr>
              <a:t>, </a:t>
            </a:r>
            <a:r>
              <a:rPr lang="en-US" altLang="en-US" sz="2800">
                <a:solidFill>
                  <a:schemeClr val="tx2"/>
                </a:solidFill>
                <a:latin typeface="Symbol" panose="05050102010706020507" pitchFamily="18" charset="2"/>
                <a:cs typeface="Times New Roman" panose="02020603050405020304" pitchFamily="18" charset="0"/>
              </a:rPr>
              <a:t>b</a:t>
            </a:r>
            <a:r>
              <a:rPr lang="en-US" altLang="en-US" sz="2800">
                <a:solidFill>
                  <a:schemeClr val="tx2"/>
                </a:solidFill>
                <a:cs typeface="Times New Roman" panose="02020603050405020304" pitchFamily="18" charset="0"/>
              </a:rPr>
              <a:t>).      </a:t>
            </a:r>
          </a:p>
        </p:txBody>
      </p:sp>
      <p:pic>
        <p:nvPicPr>
          <p:cNvPr id="55299" name="Picture 4">
            <a:extLst>
              <a:ext uri="{FF2B5EF4-FFF2-40B4-BE49-F238E27FC236}">
                <a16:creationId xmlns:a16="http://schemas.microsoft.com/office/drawing/2014/main" id="{F02B1FD9-9B28-4E07-8E7A-A2B1329B151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8300" y="2030413"/>
            <a:ext cx="6521450"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ext Box 6">
            <a:extLst>
              <a:ext uri="{FF2B5EF4-FFF2-40B4-BE49-F238E27FC236}">
                <a16:creationId xmlns:a16="http://schemas.microsoft.com/office/drawing/2014/main" id="{B724CBA9-FB26-451D-B469-C27615A3B189}"/>
              </a:ext>
            </a:extLst>
          </p:cNvPr>
          <p:cNvSpPr txBox="1">
            <a:spLocks noChangeArrowheads="1"/>
          </p:cNvSpPr>
          <p:nvPr/>
        </p:nvSpPr>
        <p:spPr bwMode="auto">
          <a:xfrm>
            <a:off x="1905000" y="5638800"/>
            <a:ext cx="609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2800">
                <a:latin typeface="Symbol" panose="05050102010706020507" pitchFamily="18" charset="2"/>
                <a:cs typeface="Times New Roman" panose="02020603050405020304" pitchFamily="18" charset="0"/>
              </a:rPr>
              <a:t>a</a:t>
            </a:r>
            <a:r>
              <a:rPr lang="en-US" altLang="en-US" sz="2800">
                <a:cs typeface="Times New Roman" panose="02020603050405020304" pitchFamily="18" charset="0"/>
              </a:rPr>
              <a:t> is same side with ring</a:t>
            </a:r>
            <a:r>
              <a:rPr lang="en-US" altLang="en-US" sz="2800"/>
              <a:t> </a:t>
            </a:r>
          </a:p>
        </p:txBody>
      </p:sp>
    </p:spTree>
    <p:extLst>
      <p:ext uri="{BB962C8B-B14F-4D97-AF65-F5344CB8AC3E}">
        <p14:creationId xmlns:p14="http://schemas.microsoft.com/office/powerpoint/2010/main" val="28957261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BE573CB-4D99-4B89-807B-5E75A876C3B1}"/>
              </a:ext>
            </a:extLst>
          </p:cNvPr>
          <p:cNvSpPr>
            <a:spLocks noGrp="1" noChangeArrowheads="1"/>
          </p:cNvSpPr>
          <p:nvPr>
            <p:ph type="title"/>
          </p:nvPr>
        </p:nvSpPr>
        <p:spPr/>
        <p:txBody>
          <a:bodyPr/>
          <a:lstStyle/>
          <a:p>
            <a:pPr eaLnBrk="1" hangingPunct="1"/>
            <a:r>
              <a:rPr lang="en-US" altLang="en-US" sz="4000"/>
              <a:t>Rules for drawing Haworth projections</a:t>
            </a:r>
          </a:p>
        </p:txBody>
      </p:sp>
      <p:sp>
        <p:nvSpPr>
          <p:cNvPr id="56323" name="Rectangle 3">
            <a:extLst>
              <a:ext uri="{FF2B5EF4-FFF2-40B4-BE49-F238E27FC236}">
                <a16:creationId xmlns:a16="http://schemas.microsoft.com/office/drawing/2014/main" id="{E115DB6D-4021-42C8-B5FF-9CF9330A7758}"/>
              </a:ext>
            </a:extLst>
          </p:cNvPr>
          <p:cNvSpPr>
            <a:spLocks noGrp="1" noChangeArrowheads="1"/>
          </p:cNvSpPr>
          <p:nvPr>
            <p:ph type="body" idx="1"/>
          </p:nvPr>
        </p:nvSpPr>
        <p:spPr/>
        <p:txBody>
          <a:bodyPr/>
          <a:lstStyle/>
          <a:p>
            <a:pPr eaLnBrk="1" hangingPunct="1"/>
            <a:r>
              <a:rPr lang="en-US" altLang="en-US"/>
              <a:t>for D-sugars the highest numbered carbon (furthest from the carbonyl) is drawn up. For L-sugars, it is drawn down</a:t>
            </a:r>
          </a:p>
          <a:p>
            <a:pPr eaLnBrk="1" hangingPunct="1"/>
            <a:r>
              <a:rPr lang="en-US" altLang="en-US"/>
              <a:t>for D-sugars, the OH group at the anomeric position is drawn down for </a:t>
            </a:r>
            <a:r>
              <a:rPr lang="en-US" altLang="en-US">
                <a:latin typeface="Symbol" panose="05050102010706020507" pitchFamily="18" charset="2"/>
              </a:rPr>
              <a:t>a </a:t>
            </a:r>
            <a:r>
              <a:rPr lang="en-US" altLang="en-US"/>
              <a:t>and up for </a:t>
            </a:r>
            <a:r>
              <a:rPr lang="en-US" altLang="en-US">
                <a:latin typeface="Symbol" panose="05050102010706020507" pitchFamily="18" charset="2"/>
              </a:rPr>
              <a:t>b</a:t>
            </a:r>
            <a:r>
              <a:rPr lang="en-US" altLang="en-US"/>
              <a:t>. For L-sugars </a:t>
            </a:r>
            <a:r>
              <a:rPr lang="en-US" altLang="en-US">
                <a:latin typeface="Symbol" panose="05050102010706020507" pitchFamily="18" charset="2"/>
              </a:rPr>
              <a:t>a </a:t>
            </a:r>
            <a:r>
              <a:rPr lang="en-US" altLang="en-US"/>
              <a:t>is up and </a:t>
            </a:r>
            <a:r>
              <a:rPr lang="en-US" altLang="en-US">
                <a:latin typeface="Symbol" panose="05050102010706020507" pitchFamily="18" charset="2"/>
              </a:rPr>
              <a:t>b</a:t>
            </a:r>
            <a:r>
              <a:rPr lang="en-US" altLang="en-US"/>
              <a:t> is down</a:t>
            </a:r>
          </a:p>
        </p:txBody>
      </p:sp>
    </p:spTree>
    <p:extLst>
      <p:ext uri="{BB962C8B-B14F-4D97-AF65-F5344CB8AC3E}">
        <p14:creationId xmlns:p14="http://schemas.microsoft.com/office/powerpoint/2010/main" val="31152443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E8401BC6-D7B1-453A-8705-A8CDE98F65DA}"/>
              </a:ext>
            </a:extLst>
          </p:cNvPr>
          <p:cNvSpPr>
            <a:spLocks noGrp="1" noChangeArrowheads="1"/>
          </p:cNvSpPr>
          <p:nvPr>
            <p:ph type="title"/>
          </p:nvPr>
        </p:nvSpPr>
        <p:spPr/>
        <p:txBody>
          <a:bodyPr/>
          <a:lstStyle/>
          <a:p>
            <a:pPr eaLnBrk="1" hangingPunct="1"/>
            <a:r>
              <a:rPr lang="en-US" altLang="en-US" sz="4000"/>
              <a:t>Rules for drawing Haworth projections</a:t>
            </a:r>
          </a:p>
        </p:txBody>
      </p:sp>
      <p:sp>
        <p:nvSpPr>
          <p:cNvPr id="11268" name="Rectangle 3">
            <a:extLst>
              <a:ext uri="{FF2B5EF4-FFF2-40B4-BE49-F238E27FC236}">
                <a16:creationId xmlns:a16="http://schemas.microsoft.com/office/drawing/2014/main" id="{55CFACC2-F064-4594-9CB0-69AC411429B6}"/>
              </a:ext>
            </a:extLst>
          </p:cNvPr>
          <p:cNvSpPr>
            <a:spLocks noGrp="1" noChangeArrowheads="1"/>
          </p:cNvSpPr>
          <p:nvPr>
            <p:ph type="body" idx="4294967295"/>
          </p:nvPr>
        </p:nvSpPr>
        <p:spPr>
          <a:xfrm>
            <a:off x="609600" y="1981200"/>
            <a:ext cx="7772400" cy="4114800"/>
          </a:xfrm>
        </p:spPr>
        <p:txBody>
          <a:bodyPr/>
          <a:lstStyle/>
          <a:p>
            <a:pPr eaLnBrk="1" hangingPunct="1"/>
            <a:r>
              <a:rPr lang="en-US" altLang="en-US" sz="2800"/>
              <a:t>next number the ring clockwise starting next to the oxygen</a:t>
            </a:r>
          </a:p>
          <a:p>
            <a:pPr eaLnBrk="1" hangingPunct="1"/>
            <a:endParaRPr lang="en-US" altLang="en-US" sz="2800"/>
          </a:p>
          <a:p>
            <a:pPr eaLnBrk="1" hangingPunct="1"/>
            <a:endParaRPr lang="en-US" altLang="en-US" sz="2800"/>
          </a:p>
          <a:p>
            <a:pPr eaLnBrk="1" hangingPunct="1"/>
            <a:endParaRPr lang="en-US" altLang="en-US" sz="2800"/>
          </a:p>
          <a:p>
            <a:pPr eaLnBrk="1" hangingPunct="1"/>
            <a:r>
              <a:rPr lang="en-US" altLang="en-US" sz="2800"/>
              <a:t>if the substituent is to the right in the Fisher projection, it will be drawn down in the Haworth projection (Down-Right Rule)</a:t>
            </a:r>
          </a:p>
        </p:txBody>
      </p:sp>
      <p:graphicFrame>
        <p:nvGraphicFramePr>
          <p:cNvPr id="11266" name="Object 4">
            <a:extLst>
              <a:ext uri="{FF2B5EF4-FFF2-40B4-BE49-F238E27FC236}">
                <a16:creationId xmlns:a16="http://schemas.microsoft.com/office/drawing/2014/main" id="{92F6D5AB-BC69-494B-9281-573BECF90E94}"/>
              </a:ext>
            </a:extLst>
          </p:cNvPr>
          <p:cNvGraphicFramePr>
            <a:graphicFrameLocks noChangeAspect="1"/>
          </p:cNvGraphicFramePr>
          <p:nvPr/>
        </p:nvGraphicFramePr>
        <p:xfrm>
          <a:off x="3200400" y="2819400"/>
          <a:ext cx="3962400" cy="1600200"/>
        </p:xfrm>
        <a:graphic>
          <a:graphicData uri="http://schemas.openxmlformats.org/presentationml/2006/ole">
            <mc:AlternateContent xmlns:mc="http://schemas.openxmlformats.org/markup-compatibility/2006">
              <mc:Choice xmlns:v="urn:schemas-microsoft-com:vml" Requires="v">
                <p:oleObj spid="_x0000_s15366" name="Chemistry 4D-Draw" r:id="rId4" imgW="2438280" imgH="1085760" progId="Chemistry4DDraw.v2">
                  <p:embed/>
                </p:oleObj>
              </mc:Choice>
              <mc:Fallback>
                <p:oleObj name="Chemistry 4D-Draw" r:id="rId4" imgW="2438280" imgH="1085760" progId="Chemistry4DDraw.v2">
                  <p:embed/>
                  <p:pic>
                    <p:nvPicPr>
                      <p:cNvPr id="11266" name="Object 4">
                        <a:extLst>
                          <a:ext uri="{FF2B5EF4-FFF2-40B4-BE49-F238E27FC236}">
                            <a16:creationId xmlns:a16="http://schemas.microsoft.com/office/drawing/2014/main" id="{92F6D5AB-BC69-494B-9281-573BECF90E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2819400"/>
                        <a:ext cx="39624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077187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a:extLst>
              <a:ext uri="{FF2B5EF4-FFF2-40B4-BE49-F238E27FC236}">
                <a16:creationId xmlns:a16="http://schemas.microsoft.com/office/drawing/2014/main" id="{EE748358-025F-445C-AA67-D9979A632249}"/>
              </a:ext>
            </a:extLst>
          </p:cNvPr>
          <p:cNvSpPr>
            <a:spLocks noGrp="1" noChangeArrowheads="1"/>
          </p:cNvSpPr>
          <p:nvPr>
            <p:ph type="title"/>
          </p:nvPr>
        </p:nvSpPr>
        <p:spPr/>
        <p:txBody>
          <a:bodyPr/>
          <a:lstStyle/>
          <a:p>
            <a:pPr eaLnBrk="1" hangingPunct="1"/>
            <a:r>
              <a:rPr lang="en-US" altLang="en-US" sz="4000"/>
              <a:t>Rules for drawing Haworth projections</a:t>
            </a:r>
          </a:p>
        </p:txBody>
      </p:sp>
      <p:sp>
        <p:nvSpPr>
          <p:cNvPr id="12292" name="Rectangle 3">
            <a:extLst>
              <a:ext uri="{FF2B5EF4-FFF2-40B4-BE49-F238E27FC236}">
                <a16:creationId xmlns:a16="http://schemas.microsoft.com/office/drawing/2014/main" id="{826262BB-8531-4823-80ED-C8225ECD9CF4}"/>
              </a:ext>
            </a:extLst>
          </p:cNvPr>
          <p:cNvSpPr>
            <a:spLocks noGrp="1" noChangeArrowheads="1"/>
          </p:cNvSpPr>
          <p:nvPr>
            <p:ph type="body" idx="1"/>
          </p:nvPr>
        </p:nvSpPr>
        <p:spPr/>
        <p:txBody>
          <a:bodyPr/>
          <a:lstStyle/>
          <a:p>
            <a:pPr eaLnBrk="1" hangingPunct="1">
              <a:lnSpc>
                <a:spcPct val="90000"/>
              </a:lnSpc>
            </a:pPr>
            <a:r>
              <a:rPr lang="en-US" altLang="en-US"/>
              <a:t>draw either a six or 5-membered ring including oxygen as one atom</a:t>
            </a:r>
          </a:p>
          <a:p>
            <a:pPr eaLnBrk="1" hangingPunct="1">
              <a:lnSpc>
                <a:spcPct val="90000"/>
              </a:lnSpc>
            </a:pPr>
            <a:endParaRPr lang="en-US" altLang="en-US"/>
          </a:p>
          <a:p>
            <a:pPr eaLnBrk="1" hangingPunct="1">
              <a:lnSpc>
                <a:spcPct val="90000"/>
              </a:lnSpc>
            </a:pPr>
            <a:endParaRPr lang="en-US" altLang="en-US"/>
          </a:p>
          <a:p>
            <a:pPr eaLnBrk="1" hangingPunct="1">
              <a:lnSpc>
                <a:spcPct val="90000"/>
              </a:lnSpc>
            </a:pPr>
            <a:endParaRPr lang="en-US" altLang="en-US"/>
          </a:p>
          <a:p>
            <a:pPr eaLnBrk="1" hangingPunct="1">
              <a:lnSpc>
                <a:spcPct val="90000"/>
              </a:lnSpc>
            </a:pPr>
            <a:r>
              <a:rPr lang="en-US" altLang="en-US"/>
              <a:t>most aldohexoses are six-membered</a:t>
            </a:r>
          </a:p>
          <a:p>
            <a:pPr eaLnBrk="1" hangingPunct="1">
              <a:lnSpc>
                <a:spcPct val="90000"/>
              </a:lnSpc>
            </a:pPr>
            <a:r>
              <a:rPr lang="en-US" altLang="en-US"/>
              <a:t>aldotetroses, aldopentoses, ketohexoses are 5-membered</a:t>
            </a:r>
          </a:p>
        </p:txBody>
      </p:sp>
      <p:graphicFrame>
        <p:nvGraphicFramePr>
          <p:cNvPr id="12290" name="Object 4">
            <a:extLst>
              <a:ext uri="{FF2B5EF4-FFF2-40B4-BE49-F238E27FC236}">
                <a16:creationId xmlns:a16="http://schemas.microsoft.com/office/drawing/2014/main" id="{424961B8-54A1-46FB-9529-7839869D0F76}"/>
              </a:ext>
            </a:extLst>
          </p:cNvPr>
          <p:cNvGraphicFramePr>
            <a:graphicFrameLocks noChangeAspect="1"/>
          </p:cNvGraphicFramePr>
          <p:nvPr/>
        </p:nvGraphicFramePr>
        <p:xfrm>
          <a:off x="2667000" y="3200400"/>
          <a:ext cx="3124200" cy="1187450"/>
        </p:xfrm>
        <a:graphic>
          <a:graphicData uri="http://schemas.openxmlformats.org/presentationml/2006/ole">
            <mc:AlternateContent xmlns:mc="http://schemas.openxmlformats.org/markup-compatibility/2006">
              <mc:Choice xmlns:v="urn:schemas-microsoft-com:vml" Requires="v">
                <p:oleObj spid="_x0000_s16390" name="Chemistry 4D-Draw" r:id="rId4" imgW="2181240" imgH="828720" progId="Chemistry4DDraw.v2">
                  <p:embed/>
                </p:oleObj>
              </mc:Choice>
              <mc:Fallback>
                <p:oleObj name="Chemistry 4D-Draw" r:id="rId4" imgW="2181240" imgH="828720" progId="Chemistry4DDraw.v2">
                  <p:embed/>
                  <p:pic>
                    <p:nvPicPr>
                      <p:cNvPr id="12290" name="Object 4">
                        <a:extLst>
                          <a:ext uri="{FF2B5EF4-FFF2-40B4-BE49-F238E27FC236}">
                            <a16:creationId xmlns:a16="http://schemas.microsoft.com/office/drawing/2014/main" id="{424961B8-54A1-46FB-9529-7839869D0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3200400"/>
                        <a:ext cx="3124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878609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a:extLst>
              <a:ext uri="{FF2B5EF4-FFF2-40B4-BE49-F238E27FC236}">
                <a16:creationId xmlns:a16="http://schemas.microsoft.com/office/drawing/2014/main" id="{F5C7D99D-B2E8-451E-8079-8B4F07F8B361}"/>
              </a:ext>
            </a:extLst>
          </p:cNvPr>
          <p:cNvSpPr>
            <a:spLocks noGrp="1" noChangeArrowheads="1"/>
          </p:cNvSpPr>
          <p:nvPr>
            <p:ph type="body" sz="half" idx="1"/>
          </p:nvPr>
        </p:nvSpPr>
        <p:spPr>
          <a:xfrm>
            <a:off x="266700" y="304800"/>
            <a:ext cx="3048000" cy="5410200"/>
          </a:xfrm>
        </p:spPr>
        <p:txBody>
          <a:bodyPr/>
          <a:lstStyle/>
          <a:p>
            <a:pPr marL="0" indent="0">
              <a:lnSpc>
                <a:spcPct val="95000"/>
              </a:lnSpc>
              <a:spcBef>
                <a:spcPct val="0"/>
              </a:spcBef>
              <a:spcAft>
                <a:spcPct val="25000"/>
              </a:spcAft>
              <a:buFontTx/>
              <a:buNone/>
            </a:pPr>
            <a:r>
              <a:rPr lang="en-US" altLang="en-US" sz="2800"/>
              <a:t>Pentoses and hexoses can </a:t>
            </a:r>
            <a:r>
              <a:rPr lang="en-US" altLang="en-US" sz="2800">
                <a:solidFill>
                  <a:srgbClr val="000099"/>
                </a:solidFill>
              </a:rPr>
              <a:t>cyclize</a:t>
            </a:r>
            <a:r>
              <a:rPr lang="en-US" altLang="en-US" sz="2800"/>
              <a:t> as the ketone or aldehyde reacts   with a distal OH.</a:t>
            </a:r>
          </a:p>
          <a:p>
            <a:pPr marL="0" indent="0">
              <a:lnSpc>
                <a:spcPct val="95000"/>
              </a:lnSpc>
              <a:spcBef>
                <a:spcPct val="0"/>
              </a:spcBef>
              <a:spcAft>
                <a:spcPct val="25000"/>
              </a:spcAft>
              <a:buFontTx/>
              <a:buNone/>
            </a:pPr>
            <a:r>
              <a:rPr lang="en-US" altLang="en-US" sz="2800">
                <a:solidFill>
                  <a:srgbClr val="000099"/>
                </a:solidFill>
              </a:rPr>
              <a:t>Glucose</a:t>
            </a:r>
            <a:r>
              <a:rPr lang="en-US" altLang="en-US" sz="2800"/>
              <a:t> forms an intra-molecular hemiacetal, as the C1 aldehyde  &amp;   C5 OH react, to   form a </a:t>
            </a:r>
            <a:r>
              <a:rPr lang="en-US" altLang="en-US" sz="2800">
                <a:solidFill>
                  <a:srgbClr val="000099"/>
                </a:solidFill>
              </a:rPr>
              <a:t>6-member pyranose ring</a:t>
            </a:r>
            <a:r>
              <a:rPr lang="en-US" altLang="en-US" sz="2800"/>
              <a:t>, named after pyran. </a:t>
            </a:r>
          </a:p>
        </p:txBody>
      </p:sp>
      <p:sp>
        <p:nvSpPr>
          <p:cNvPr id="13316" name="Rectangle 12">
            <a:extLst>
              <a:ext uri="{FF2B5EF4-FFF2-40B4-BE49-F238E27FC236}">
                <a16:creationId xmlns:a16="http://schemas.microsoft.com/office/drawing/2014/main" id="{57AECF07-3AF1-476D-9D51-A76AAB627C73}"/>
              </a:ext>
            </a:extLst>
          </p:cNvPr>
          <p:cNvSpPr>
            <a:spLocks noChangeArrowheads="1"/>
          </p:cNvSpPr>
          <p:nvPr/>
        </p:nvSpPr>
        <p:spPr bwMode="auto">
          <a:xfrm>
            <a:off x="266700" y="5791200"/>
            <a:ext cx="8458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40000"/>
              </a:spcAft>
            </a:pPr>
            <a:r>
              <a:rPr lang="en-US" altLang="en-US" sz="2800"/>
              <a:t>These representations of the cyclic sugars are called </a:t>
            </a:r>
            <a:r>
              <a:rPr lang="en-US" altLang="en-US" sz="2800">
                <a:solidFill>
                  <a:srgbClr val="000099"/>
                </a:solidFill>
              </a:rPr>
              <a:t>Haworth</a:t>
            </a:r>
            <a:r>
              <a:rPr lang="en-US" altLang="en-US" sz="2800"/>
              <a:t> projections.</a:t>
            </a:r>
          </a:p>
        </p:txBody>
      </p:sp>
      <p:sp>
        <p:nvSpPr>
          <p:cNvPr id="13317" name="Rectangle 15">
            <a:extLst>
              <a:ext uri="{FF2B5EF4-FFF2-40B4-BE49-F238E27FC236}">
                <a16:creationId xmlns:a16="http://schemas.microsoft.com/office/drawing/2014/main" id="{B4CCA66F-B3D6-4A2E-BF80-4758FB775E5F}"/>
              </a:ext>
            </a:extLst>
          </p:cNvPr>
          <p:cNvSpPr>
            <a:spLocks noChangeArrowheads="1"/>
          </p:cNvSpPr>
          <p:nvPr/>
        </p:nvSpPr>
        <p:spPr bwMode="auto">
          <a:xfrm>
            <a:off x="2943225" y="1857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3318" name="Rectangle 17">
            <a:extLst>
              <a:ext uri="{FF2B5EF4-FFF2-40B4-BE49-F238E27FC236}">
                <a16:creationId xmlns:a16="http://schemas.microsoft.com/office/drawing/2014/main" id="{B5E84895-7D84-49EB-9812-CA171F2D2E32}"/>
              </a:ext>
            </a:extLst>
          </p:cNvPr>
          <p:cNvSpPr>
            <a:spLocks noChangeArrowheads="1"/>
          </p:cNvSpPr>
          <p:nvPr/>
        </p:nvSpPr>
        <p:spPr bwMode="auto">
          <a:xfrm>
            <a:off x="0" y="18859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3319" name="Rectangle 19">
            <a:extLst>
              <a:ext uri="{FF2B5EF4-FFF2-40B4-BE49-F238E27FC236}">
                <a16:creationId xmlns:a16="http://schemas.microsoft.com/office/drawing/2014/main" id="{54FAF181-F14B-4160-BE1C-8E7F9A268642}"/>
              </a:ext>
            </a:extLst>
          </p:cNvPr>
          <p:cNvSpPr>
            <a:spLocks noChangeArrowheads="1"/>
          </p:cNvSpPr>
          <p:nvPr/>
        </p:nvSpPr>
        <p:spPr bwMode="auto">
          <a:xfrm>
            <a:off x="0" y="18859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13314" name="Object 18">
            <a:extLst>
              <a:ext uri="{FF2B5EF4-FFF2-40B4-BE49-F238E27FC236}">
                <a16:creationId xmlns:a16="http://schemas.microsoft.com/office/drawing/2014/main" id="{AA2ABCA6-440D-4E10-A0E1-DDA7BD7EB67A}"/>
              </a:ext>
            </a:extLst>
          </p:cNvPr>
          <p:cNvGraphicFramePr>
            <a:graphicFrameLocks noChangeAspect="1"/>
          </p:cNvGraphicFramePr>
          <p:nvPr/>
        </p:nvGraphicFramePr>
        <p:xfrm>
          <a:off x="3295650" y="0"/>
          <a:ext cx="5849938" cy="5743575"/>
        </p:xfrm>
        <a:graphic>
          <a:graphicData uri="http://schemas.openxmlformats.org/presentationml/2006/ole">
            <mc:AlternateContent xmlns:mc="http://schemas.openxmlformats.org/markup-compatibility/2006">
              <mc:Choice xmlns:v="urn:schemas-microsoft-com:vml" Requires="v">
                <p:oleObj spid="_x0000_s17414" name="Picture" r:id="rId3" imgW="3144681" imgH="3088199" progId="Word.Picture.8">
                  <p:embed/>
                </p:oleObj>
              </mc:Choice>
              <mc:Fallback>
                <p:oleObj name="Picture" r:id="rId3" imgW="3144681" imgH="3088199" progId="Word.Picture.8">
                  <p:embed/>
                  <p:pic>
                    <p:nvPicPr>
                      <p:cNvPr id="13314" name="Object 18">
                        <a:extLst>
                          <a:ext uri="{FF2B5EF4-FFF2-40B4-BE49-F238E27FC236}">
                            <a16:creationId xmlns:a16="http://schemas.microsoft.com/office/drawing/2014/main" id="{AA2ABCA6-440D-4E10-A0E1-DDA7BD7EB6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5650" y="0"/>
                        <a:ext cx="5849938" cy="5743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161653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a:extLst>
              <a:ext uri="{FF2B5EF4-FFF2-40B4-BE49-F238E27FC236}">
                <a16:creationId xmlns:a16="http://schemas.microsoft.com/office/drawing/2014/main" id="{911D4D01-D5B0-4EC1-B1EA-58C998B09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0"/>
            <a:ext cx="90963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Text Box 3">
            <a:extLst>
              <a:ext uri="{FF2B5EF4-FFF2-40B4-BE49-F238E27FC236}">
                <a16:creationId xmlns:a16="http://schemas.microsoft.com/office/drawing/2014/main" id="{92667E97-4287-4A5E-A1E6-C3F1ADD66EBC}"/>
              </a:ext>
            </a:extLst>
          </p:cNvPr>
          <p:cNvSpPr txBox="1">
            <a:spLocks noChangeArrowheads="1"/>
          </p:cNvSpPr>
          <p:nvPr/>
        </p:nvSpPr>
        <p:spPr bwMode="auto">
          <a:xfrm>
            <a:off x="212725" y="5248275"/>
            <a:ext cx="474503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a:t>D-glucose can cyclize in two</a:t>
            </a:r>
          </a:p>
          <a:p>
            <a:r>
              <a:rPr lang="en-US" altLang="en-US" sz="2800"/>
              <a:t>ways forming either furanose or</a:t>
            </a:r>
          </a:p>
          <a:p>
            <a:r>
              <a:rPr lang="en-US" altLang="en-US" sz="2800"/>
              <a:t>pyranose structures</a:t>
            </a:r>
          </a:p>
        </p:txBody>
      </p:sp>
    </p:spTree>
    <p:extLst>
      <p:ext uri="{BB962C8B-B14F-4D97-AF65-F5344CB8AC3E}">
        <p14:creationId xmlns:p14="http://schemas.microsoft.com/office/powerpoint/2010/main" val="19724775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a:extLst>
              <a:ext uri="{FF2B5EF4-FFF2-40B4-BE49-F238E27FC236}">
                <a16:creationId xmlns:a16="http://schemas.microsoft.com/office/drawing/2014/main" id="{DDA67AED-F6DE-491A-9052-2664CAB9B2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839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Text Box 3">
            <a:extLst>
              <a:ext uri="{FF2B5EF4-FFF2-40B4-BE49-F238E27FC236}">
                <a16:creationId xmlns:a16="http://schemas.microsoft.com/office/drawing/2014/main" id="{234B10B0-1EA5-4277-9A91-4E22CEA30E8E}"/>
              </a:ext>
            </a:extLst>
          </p:cNvPr>
          <p:cNvSpPr txBox="1">
            <a:spLocks noChangeArrowheads="1"/>
          </p:cNvSpPr>
          <p:nvPr/>
        </p:nvSpPr>
        <p:spPr bwMode="auto">
          <a:xfrm>
            <a:off x="212725" y="5146675"/>
            <a:ext cx="434181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D-ribose and other five-carbon</a:t>
            </a:r>
          </a:p>
          <a:p>
            <a:r>
              <a:rPr lang="en-US" altLang="en-US"/>
              <a:t>saccharides can form either</a:t>
            </a:r>
          </a:p>
          <a:p>
            <a:r>
              <a:rPr lang="en-US" altLang="en-US"/>
              <a:t>furanose or pyranose structures</a:t>
            </a:r>
          </a:p>
        </p:txBody>
      </p:sp>
    </p:spTree>
    <p:extLst>
      <p:ext uri="{BB962C8B-B14F-4D97-AF65-F5344CB8AC3E}">
        <p14:creationId xmlns:p14="http://schemas.microsoft.com/office/powerpoint/2010/main" val="421006447"/>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ank Presentation">
  <a:themeElements>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1171</TotalTime>
  <Words>6318</Words>
  <Application>Microsoft Office PowerPoint</Application>
  <PresentationFormat>On-screen Show (4:3)</PresentationFormat>
  <Paragraphs>804</Paragraphs>
  <Slides>140</Slides>
  <Notes>48</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4</vt:i4>
      </vt:variant>
      <vt:variant>
        <vt:lpstr>Slide Titles</vt:lpstr>
      </vt:variant>
      <vt:variant>
        <vt:i4>140</vt:i4>
      </vt:variant>
    </vt:vector>
  </HeadingPairs>
  <TitlesOfParts>
    <vt:vector size="154" baseType="lpstr">
      <vt:lpstr>Arial</vt:lpstr>
      <vt:lpstr>Arial Black</vt:lpstr>
      <vt:lpstr>Calibri</vt:lpstr>
      <vt:lpstr>Comic Sans MS</vt:lpstr>
      <vt:lpstr>Poppins</vt:lpstr>
      <vt:lpstr>Symbol</vt:lpstr>
      <vt:lpstr>Times New Roman</vt:lpstr>
      <vt:lpstr>Wingdings</vt:lpstr>
      <vt:lpstr>Default Design</vt:lpstr>
      <vt:lpstr>Blank Presentation</vt:lpstr>
      <vt:lpstr>Microsoft Word Picture</vt:lpstr>
      <vt:lpstr>CS ChemDraw Drawing</vt:lpstr>
      <vt:lpstr>Chemistry 4D-Draw</vt:lpstr>
      <vt:lpstr>Bitmap Image</vt:lpstr>
      <vt:lpstr>PowerPoint Presentation</vt:lpstr>
      <vt:lpstr>PowerPoint Presentation</vt:lpstr>
      <vt:lpstr>PowerPoint Presentation</vt:lpstr>
      <vt:lpstr>Base Pairing in DNA: The Watson–Crick Model</vt:lpstr>
      <vt:lpstr>The Difference in the Strands</vt:lpstr>
      <vt:lpstr>PowerPoint Presentation</vt:lpstr>
      <vt:lpstr>PowerPoint Presentation</vt:lpstr>
      <vt:lpstr>PowerPoint Presentation</vt:lpstr>
      <vt:lpstr>PowerPoint Presentation</vt:lpstr>
      <vt:lpstr>Heterocycles in DNA and RNA</vt:lpstr>
      <vt:lpstr>Deoxyribonucleotides found in DNA</vt:lpstr>
      <vt:lpstr>The Deoxyribonucleotides</vt:lpstr>
      <vt:lpstr>How DNA Works</vt:lpstr>
      <vt:lpstr>PowerPoint Presentation</vt:lpstr>
      <vt:lpstr>PowerPoint Presentation</vt:lpstr>
      <vt:lpstr>PowerPoint Presentation</vt:lpstr>
      <vt:lpstr>PowerPoint Presentation</vt:lpstr>
      <vt:lpstr>PowerPoint Presentation</vt:lpstr>
      <vt:lpstr>DNA</vt:lpstr>
      <vt:lpstr>DNA molecule</vt:lpstr>
      <vt:lpstr>Ribose &amp; deoxyribose</vt:lpstr>
      <vt:lpstr>The bases</vt:lpstr>
      <vt:lpstr>Nucleotides</vt:lpstr>
      <vt:lpstr>PowerPoint Presentation</vt:lpstr>
      <vt:lpstr>Joined nucleotides</vt:lpstr>
      <vt:lpstr>PowerPoint Presentation</vt:lpstr>
      <vt:lpstr>2-stranded DNA</vt:lpstr>
      <vt:lpstr>Bonding 1</vt:lpstr>
      <vt:lpstr>Bonding 2</vt:lpstr>
      <vt:lpstr>Pairing up</vt:lpstr>
      <vt:lpstr>PowerPoint Presentation</vt:lpstr>
      <vt:lpstr>THE DOUBLE HELIX</vt:lpstr>
      <vt:lpstr>replication</vt:lpstr>
      <vt:lpstr>The strands  separate</vt:lpstr>
      <vt:lpstr>PowerPoint Presentation</vt:lpstr>
      <vt:lpstr>Genetic code 1</vt:lpstr>
      <vt:lpstr>Genetic code 2</vt:lpstr>
      <vt:lpstr>Coding</vt:lpstr>
      <vt:lpstr>Triplet code</vt:lpstr>
      <vt:lpstr>Triplet code</vt:lpstr>
      <vt:lpstr>mRNA Codons and Associated Amino Acids</vt:lpstr>
      <vt:lpstr>Reading the Genetic Code</vt:lpstr>
      <vt:lpstr>DNA and enzymes</vt:lpstr>
      <vt:lpstr>Genes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RNA Nucleotides Composition ( 3 parts):</vt:lpstr>
      <vt:lpstr>Ribonucleic Acid (RNA)</vt:lpstr>
      <vt:lpstr>Types of RNA</vt:lpstr>
      <vt:lpstr>Messenger RNA (mRNA)</vt:lpstr>
      <vt:lpstr>Ribosomal RNA (rRNA) </vt:lpstr>
      <vt:lpstr>Transfer RNA (tRNA)</vt:lpstr>
      <vt:lpstr>Transfer RNA</vt:lpstr>
      <vt:lpstr>Ribosomal RNA and Messenger RNA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Carbohydrates</vt:lpstr>
      <vt:lpstr>PowerPoint Presentation</vt:lpstr>
      <vt:lpstr>PowerPoint Presentation</vt:lpstr>
      <vt:lpstr>PowerPoint Presentation</vt:lpstr>
      <vt:lpstr>PowerPoint Presentation</vt:lpstr>
      <vt:lpstr>PowerPoint Presentation</vt:lpstr>
      <vt:lpstr>Monosaccharides</vt:lpstr>
      <vt:lpstr>Monosaccharides</vt:lpstr>
      <vt:lpstr>PowerPoint Presentation</vt:lpstr>
      <vt:lpstr>Monosaccharides (D-aldoses)</vt:lpstr>
      <vt:lpstr>Sugar Nomenclature</vt:lpstr>
      <vt:lpstr>PowerPoint Presentation</vt:lpstr>
      <vt:lpstr>D vs L Designation</vt:lpstr>
      <vt:lpstr>PowerPoint Presentation</vt:lpstr>
      <vt:lpstr>PowerPoint Presentation</vt:lpstr>
      <vt:lpstr>PowerPoint Presentation</vt:lpstr>
      <vt:lpstr>PowerPoint Presentation</vt:lpstr>
      <vt:lpstr>PowerPoint Presentation</vt:lpstr>
      <vt:lpstr>Enantiomers and epimers</vt:lpstr>
      <vt:lpstr>Hemiacetal &amp; hemiketal formation</vt:lpstr>
      <vt:lpstr>PowerPoint Presentation</vt:lpstr>
      <vt:lpstr>PowerPoint Presentation</vt:lpstr>
      <vt:lpstr>Rules for drawing Haworth projections</vt:lpstr>
      <vt:lpstr>Rules for drawing Haworth projections</vt:lpstr>
      <vt:lpstr>Rules for drawing Haworth projections</vt:lpstr>
      <vt:lpstr>PowerPoint Presentation</vt:lpstr>
      <vt:lpstr>PowerPoint Presentation</vt:lpstr>
      <vt:lpstr>PowerPoint Presentation</vt:lpstr>
      <vt:lpstr>PowerPoint Presentation</vt:lpstr>
      <vt:lpstr>PowerPoint Presentation</vt:lpstr>
      <vt:lpstr>PowerPoint Presentation</vt:lpstr>
      <vt:lpstr>Structural representation of sugars</vt:lpstr>
      <vt:lpstr>PowerPoint Presentation</vt:lpstr>
      <vt:lpstr>PowerPoint Presentation</vt:lpstr>
      <vt:lpstr>Simple Carbs</vt:lpstr>
      <vt:lpstr>PowerPoint Presentation</vt:lpstr>
      <vt:lpstr>PowerPoint Presentation</vt:lpstr>
      <vt:lpstr>PowerPoint Presentation</vt:lpstr>
      <vt:lpstr>PowerPoint Presentation</vt:lpstr>
      <vt:lpstr>PowerPoint Presentation</vt:lpstr>
      <vt:lpstr>PowerPoint Presentation</vt:lpstr>
      <vt:lpstr>SUCROSE</vt:lpstr>
      <vt:lpstr>PowerPoint Presentation</vt:lpstr>
      <vt:lpstr>PowerPoint Presentation</vt:lpstr>
      <vt:lpstr>PowerPoint Presentation</vt:lpstr>
      <vt:lpstr>PowerPoint Presentation</vt:lpstr>
      <vt:lpstr>Starches</vt:lpstr>
      <vt:lpstr>Starch</vt:lpstr>
      <vt:lpstr>Polysaccharides </vt:lpstr>
      <vt:lpstr>PowerPoint Presentation</vt:lpstr>
      <vt:lpstr>PowerPoint Presentation</vt:lpstr>
      <vt:lpstr>PowerPoint Presentation</vt:lpstr>
      <vt:lpstr>PowerPoint Presentation</vt:lpstr>
      <vt:lpstr>PowerPoint Presentation</vt:lpstr>
      <vt:lpstr>Glycogen</vt:lpstr>
      <vt:lpstr>Cellulose</vt:lpstr>
      <vt:lpstr>PowerPoint Presentation</vt:lpstr>
      <vt:lpstr>PowerPoint Presentation</vt:lpstr>
      <vt:lpstr>PowerPoint Presentation</vt:lpstr>
      <vt:lpstr>Question 1</vt:lpstr>
      <vt:lpstr>Question 2</vt:lpstr>
      <vt:lpstr>Question 3</vt:lpstr>
      <vt:lpstr>Question 4</vt:lpstr>
      <vt:lpstr>Question 5</vt:lpstr>
      <vt:lpstr>Question 6</vt:lpstr>
      <vt:lpstr>Answer</vt:lpstr>
      <vt:lpstr>Answer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Mackean</dc:creator>
  <cp:lastModifiedBy>GURSIMRAN KAUR</cp:lastModifiedBy>
  <cp:revision>163</cp:revision>
  <dcterms:created xsi:type="dcterms:W3CDTF">2004-10-22T15:08:30Z</dcterms:created>
  <dcterms:modified xsi:type="dcterms:W3CDTF">2023-10-30T07:53:41Z</dcterms:modified>
</cp:coreProperties>
</file>